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82" r:id="rId2"/>
    <p:sldId id="256" r:id="rId3"/>
    <p:sldId id="259" r:id="rId4"/>
    <p:sldId id="260" r:id="rId5"/>
    <p:sldId id="261" r:id="rId6"/>
    <p:sldId id="262" r:id="rId7"/>
  </p:sldIdLst>
  <p:sldSz cx="10160000" cy="7620000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Calibri Light" panose="020F0302020204030204" pitchFamily="34" charset="0"/>
      <p:regular r:id="rId12"/>
      <p:italic r:id="rId13"/>
    </p:embeddedFont>
    <p:embeddedFont>
      <p:font typeface="Comic Sans MS" panose="030F0702030302020204" pitchFamily="66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142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5.fntdata"/><Relationship Id="rId17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694604-10CF-401B-ADFE-8F8B250C778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34D9833-B00A-4644-BFC7-09E1872BB6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C25EC4-FBA9-4062-8E80-CC5C1BCEB0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B439-8846-4812-8567-2A64B0AE7F17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28D889-5B9F-47CF-B03A-E11944CFF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FA2520-825B-4446-AEC1-0D3EC2C5F6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373B3-4DB4-49B0-8385-A288680AC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112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FB0AE-1B00-4D71-B554-EE91F4BA82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001170-901F-4A6C-8614-AD274A606A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684ED2-D90E-47A7-A206-A01D69CE23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B439-8846-4812-8567-2A64B0AE7F17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59EC86-60EE-423B-9C16-51ECC519DE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40D6E6-9C8D-4279-9198-AAA7F02BA9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373B3-4DB4-49B0-8385-A288680AC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57121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1415A0-A940-4197-A148-6B246E9934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8542E3-04B0-4F02-92BC-649B83932B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855F92-45E1-455B-98B6-F47DD3E1A4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B439-8846-4812-8567-2A64B0AE7F17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1D86F3-2D79-4A43-8221-6236E0A11A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FAB312-F7A6-4D56-8ACD-8A95D3AE57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373B3-4DB4-49B0-8385-A288680AC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9441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645D75-15C9-4919-88AC-73D7746438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AD8708-3F91-4EC8-AE8E-8B3DD54416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A3956C-60FF-495F-8D63-F722328CFC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9450B1-85AF-43A4-A36D-B6CDFCCD14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B439-8846-4812-8567-2A64B0AE7F17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EF025F-B053-4BE2-B398-D6270D11F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280B9C-75D9-4434-8451-DD06A9E3D3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373B3-4DB4-49B0-8385-A288680AC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21856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C4BC98-81EF-4381-A072-4CA8118417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53E93E-D4A6-48F1-B5F9-958A2910CE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5C1787-AA72-473D-8C0F-069E496903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7FC2421-7D9E-49DA-9F2E-0BABA8C8A0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552BEB-CA21-4DEF-A915-0BE3F87DD97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F6939BE-71DF-4968-AAB0-80A903829A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B439-8846-4812-8567-2A64B0AE7F17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0232DA9-7816-435D-94FF-39C9832F0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BE21143-EC65-4463-ABEB-07B4DFB30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373B3-4DB4-49B0-8385-A288680AC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0894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E79504-74BB-4C0A-909F-744F977C86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E49B7B-BBA1-42BB-AD4B-3684578F8D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B439-8846-4812-8567-2A64B0AE7F17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1CAE9D-8BD3-45F1-8AB2-101198CE59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E9556EF-EB65-4BB8-AD76-6329A881D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373B3-4DB4-49B0-8385-A288680AC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40849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DBE37E-C9C5-4248-BE3C-239925CB07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B439-8846-4812-8567-2A64B0AE7F17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5A41FE0-DBE5-4457-8B98-F966EABEB6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6BE612-F3C5-4F98-9EBC-D3EB09B767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373B3-4DB4-49B0-8385-A288680AC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25523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22BDEC-7938-47F5-A249-505BD037CF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643707-309A-4F05-B482-1F180F85B8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AAFD62-1BBB-487A-8517-0F80E13655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FD9495-280A-4C77-AA62-8D28BF430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B439-8846-4812-8567-2A64B0AE7F17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7256DA-5A51-4836-8199-113D96AE5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C85B85-165C-43C8-84A6-C995C8CCC1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373B3-4DB4-49B0-8385-A288680AC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22403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684A60-A69D-430C-B45A-8B89A27A83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39354B6-9EA9-48EE-9323-666B5D20177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2F4BC7-82A4-4711-B886-63DA142E79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9E5DBC-F25D-4BE5-A0D6-711FB97C1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B439-8846-4812-8567-2A64B0AE7F17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7BA8A8-B7D2-4E41-83D6-D6BC28A82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EF69CB-9478-408F-B68B-2548801E41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373B3-4DB4-49B0-8385-A288680AC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2992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647C93-9622-411D-8732-DA0E778DC5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458AA78-F165-4D73-A26A-0EA6206DF9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218210-3563-485D-B2EA-3BB35861E6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B439-8846-4812-8567-2A64B0AE7F17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FA0B85-58B0-4D18-8A95-BE045827F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C25796-62AE-4863-845C-BE19200E17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373B3-4DB4-49B0-8385-A288680AC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815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DE5148E-3576-43BC-859A-5EC8E97BCE5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1795617-74D2-43B7-A6DC-39E712AD69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6C4C89-C88E-4223-887E-B6F18DE569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B439-8846-4812-8567-2A64B0AE7F17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6DA661-347A-4A56-B8DC-356ECCD863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E33FB0-89B4-494B-A35E-421590FC4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373B3-4DB4-49B0-8385-A288680AC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531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46322B9-215D-4938-9030-532B548945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23BEE8-28B8-46F3-9CCF-2B317DF778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F2039B-30B3-4583-AC90-9F82C8AD07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0BB439-8846-4812-8567-2A64B0AE7F17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A344A3-E2FC-48DF-B38A-82D39C691B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BACEE4-3DDD-417A-98AA-01D9189D84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373B3-4DB4-49B0-8385-A288680AC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2749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2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hyperlink" Target="https://www.bbc.com/teach/class-clips-video/where-the-night-came-from/zn2kjhv" TargetMode="Externa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F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9972698-0B5C-4440-AAAD-FB03A82721B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70000" y="0"/>
            <a:ext cx="7620000" cy="7620000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DB4B0E41-7488-4408-A305-0AF4DA2962E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09358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049"/>
    </mc:Choice>
    <mc:Fallback xmlns="">
      <p:transition spd="slow" advTm="350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F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825D7E2-94F4-4647-A35D-A257AC4826F6}"/>
              </a:ext>
            </a:extLst>
          </p:cNvPr>
          <p:cNvSpPr txBox="1"/>
          <p:nvPr/>
        </p:nvSpPr>
        <p:spPr>
          <a:xfrm>
            <a:off x="754251" y="1147089"/>
            <a:ext cx="8651498" cy="133882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700" dirty="0">
                <a:solidFill>
                  <a:srgbClr val="000000"/>
                </a:solidFill>
                <a:latin typeface="XCCW Joined 1a - 36"/>
              </a:rPr>
              <a:t>Day 1</a:t>
            </a:r>
          </a:p>
          <a:p>
            <a:endParaRPr lang="en-US" sz="2700" dirty="0">
              <a:solidFill>
                <a:srgbClr val="000000"/>
              </a:solidFill>
              <a:latin typeface="XCCW Joined 1a - 36"/>
            </a:endParaRPr>
          </a:p>
          <a:p>
            <a:r>
              <a:rPr lang="en-US" sz="2700" dirty="0">
                <a:solidFill>
                  <a:srgbClr val="000000"/>
                </a:solidFill>
                <a:latin typeface="XCCW Joined 1a - 36"/>
              </a:rPr>
              <a:t>S</a:t>
            </a:r>
            <a:r>
              <a:rPr lang="en-GB" sz="2700" dirty="0" err="1">
                <a:solidFill>
                  <a:srgbClr val="000000"/>
                </a:solidFill>
                <a:latin typeface="XCCW Joined 1a - 36"/>
              </a:rPr>
              <a:t>tories</a:t>
            </a:r>
            <a:r>
              <a:rPr lang="en-GB" sz="2700" dirty="0">
                <a:solidFill>
                  <a:srgbClr val="000000"/>
                </a:solidFill>
                <a:latin typeface="XCCW Joined 1a - 36"/>
              </a:rPr>
              <a:t> from other cultures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D27CC32-85DD-4FB3-BF31-177CDB038F6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24117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80"/>
    </mc:Choice>
    <mc:Fallback xmlns="">
      <p:transition spd="slow" advTm="125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F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19D2AEB-658F-4E2B-92C1-75E3714065AE}"/>
              </a:ext>
            </a:extLst>
          </p:cNvPr>
          <p:cNvSpPr txBox="1"/>
          <p:nvPr/>
        </p:nvSpPr>
        <p:spPr>
          <a:xfrm>
            <a:off x="101600" y="241300"/>
            <a:ext cx="9512300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>
                <a:solidFill>
                  <a:srgbClr val="000000"/>
                </a:solidFill>
                <a:latin typeface="XCCW Joined 1a - 36"/>
              </a:rPr>
              <a:t>What's the traditional way to plot a story?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52FECE-57CA-4481-964D-3D9FA398AC3E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9500" y="1892300"/>
            <a:ext cx="4624324" cy="286512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4FAAA9ED-C747-4A39-9C31-6B889B9C59F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05507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28"/>
    </mc:Choice>
    <mc:Fallback xmlns="">
      <p:transition spd="slow" advTm="100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F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B8398B0-D8F3-4338-BD8A-8E40326FD1BF}"/>
              </a:ext>
            </a:extLst>
          </p:cNvPr>
          <p:cNvSpPr txBox="1"/>
          <p:nvPr/>
        </p:nvSpPr>
        <p:spPr>
          <a:xfrm>
            <a:off x="101600" y="241300"/>
            <a:ext cx="9512300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>
                <a:solidFill>
                  <a:srgbClr val="000000"/>
                </a:solidFill>
                <a:latin typeface="XCCW Joined 1a - 36"/>
              </a:rPr>
              <a:t>Story Mountain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A43141-9F37-4987-B6EA-8FD00E1D6201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9500" y="1892300"/>
            <a:ext cx="4624324" cy="286512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BD14C6D-98A2-4044-8175-8F8913FB9E40}"/>
              </a:ext>
            </a:extLst>
          </p:cNvPr>
          <p:cNvSpPr txBox="1"/>
          <p:nvPr/>
        </p:nvSpPr>
        <p:spPr>
          <a:xfrm>
            <a:off x="2260600" y="2489200"/>
            <a:ext cx="1906240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>
                <a:solidFill>
                  <a:srgbClr val="000000"/>
                </a:solidFill>
                <a:latin typeface="Arial - 36"/>
              </a:rPr>
              <a:t>Build up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EDBF5F-4DEE-4E04-B857-3A6C4FBB74B8}"/>
              </a:ext>
            </a:extLst>
          </p:cNvPr>
          <p:cNvSpPr txBox="1"/>
          <p:nvPr/>
        </p:nvSpPr>
        <p:spPr>
          <a:xfrm>
            <a:off x="3937000" y="1739900"/>
            <a:ext cx="1829445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>
                <a:solidFill>
                  <a:srgbClr val="000000"/>
                </a:solidFill>
                <a:latin typeface="Arial - 36"/>
              </a:rPr>
              <a:t>Problem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D162335-6E36-482E-90F5-9D7AEF60D3F2}"/>
              </a:ext>
            </a:extLst>
          </p:cNvPr>
          <p:cNvSpPr txBox="1"/>
          <p:nvPr/>
        </p:nvSpPr>
        <p:spPr>
          <a:xfrm>
            <a:off x="6604000" y="2679700"/>
            <a:ext cx="2515245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>
                <a:solidFill>
                  <a:srgbClr val="000000"/>
                </a:solidFill>
                <a:latin typeface="Arial - 36"/>
              </a:rPr>
              <a:t>Fix problem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04DF160-A560-4490-BF85-7823AA0129F4}"/>
              </a:ext>
            </a:extLst>
          </p:cNvPr>
          <p:cNvSpPr txBox="1"/>
          <p:nvPr/>
        </p:nvSpPr>
        <p:spPr>
          <a:xfrm>
            <a:off x="7658100" y="4406900"/>
            <a:ext cx="1550615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>
                <a:solidFill>
                  <a:srgbClr val="000000"/>
                </a:solidFill>
                <a:latin typeface="Arial - 36"/>
              </a:rPr>
              <a:t>Ending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BF6559-9576-4439-B469-59C7608825B9}"/>
              </a:ext>
            </a:extLst>
          </p:cNvPr>
          <p:cNvSpPr txBox="1"/>
          <p:nvPr/>
        </p:nvSpPr>
        <p:spPr>
          <a:xfrm>
            <a:off x="965200" y="4152900"/>
            <a:ext cx="2516138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>
                <a:solidFill>
                  <a:srgbClr val="000000"/>
                </a:solidFill>
                <a:latin typeface="Arial - 36"/>
              </a:rPr>
              <a:t>Introduction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F6EC2B6-397E-45A7-A0EE-ECCB6257BEF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73921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39"/>
    </mc:Choice>
    <mc:Fallback xmlns="">
      <p:transition spd="slow" advTm="129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F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56E6F56-CC12-4A07-9DE9-A46F958CEAAA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" y="812800"/>
            <a:ext cx="3789807" cy="206133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52A5D58-CE95-4777-B17E-777F46661BA1}"/>
              </a:ext>
            </a:extLst>
          </p:cNvPr>
          <p:cNvSpPr txBox="1"/>
          <p:nvPr/>
        </p:nvSpPr>
        <p:spPr>
          <a:xfrm>
            <a:off x="4241800" y="762000"/>
            <a:ext cx="5308600" cy="92333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>
                <a:solidFill>
                  <a:srgbClr val="000000"/>
                </a:solidFill>
                <a:latin typeface="XCCW Joined 1a - 36"/>
              </a:rPr>
              <a:t>Where the Night Came From.</a:t>
            </a:r>
          </a:p>
        </p:txBody>
      </p:sp>
      <p:sp>
        <p:nvSpPr>
          <p:cNvPr id="5" name="TextBox 4">
            <a:hlinkClick r:id="rId6"/>
            <a:extLst>
              <a:ext uri="{FF2B5EF4-FFF2-40B4-BE49-F238E27FC236}">
                <a16:creationId xmlns:a16="http://schemas.microsoft.com/office/drawing/2014/main" id="{0DC5A136-7885-430D-96AC-74903E8B581B}"/>
              </a:ext>
            </a:extLst>
          </p:cNvPr>
          <p:cNvSpPr txBox="1"/>
          <p:nvPr/>
        </p:nvSpPr>
        <p:spPr>
          <a:xfrm>
            <a:off x="759965" y="4998544"/>
            <a:ext cx="9147349" cy="32316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500" dirty="0">
                <a:solidFill>
                  <a:srgbClr val="000000"/>
                </a:solidFill>
                <a:latin typeface="Arial - 20"/>
              </a:rPr>
              <a:t>https://www.bbc.com/teach/</a:t>
            </a:r>
            <a:r>
              <a:rPr lang="en-GB" sz="1500" dirty="0">
                <a:solidFill>
                  <a:srgbClr val="000000"/>
                </a:solidFill>
                <a:latin typeface="Arial - 20"/>
                <a:hlinkClick r:id="rId6"/>
              </a:rPr>
              <a:t>class-clips-video</a:t>
            </a:r>
            <a:r>
              <a:rPr lang="en-GB" sz="1500" dirty="0">
                <a:solidFill>
                  <a:srgbClr val="000000"/>
                </a:solidFill>
                <a:latin typeface="Arial - 20"/>
              </a:rPr>
              <a:t>/where-the-night-came-from/zn2kjhv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914345-E585-4003-B248-6D4A7BD81E6D}"/>
              </a:ext>
            </a:extLst>
          </p:cNvPr>
          <p:cNvSpPr txBox="1"/>
          <p:nvPr/>
        </p:nvSpPr>
        <p:spPr>
          <a:xfrm>
            <a:off x="476427" y="3718067"/>
            <a:ext cx="99314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L.O:I can match the story mountain structure to a story from another culture</a:t>
            </a:r>
            <a:r>
              <a:rPr lang="en-GB" dirty="0"/>
              <a:t>. </a:t>
            </a:r>
            <a:r>
              <a:rPr lang="en-GB" sz="1600" dirty="0">
                <a:solidFill>
                  <a:srgbClr val="000000"/>
                </a:solidFill>
                <a:latin typeface="XCCW Joined 1a - 22"/>
              </a:rPr>
              <a:t> 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92CF2462-88D7-4FB5-B434-904CBB60A9F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52757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096"/>
    </mc:Choice>
    <mc:Fallback>
      <p:transition spd="slow" advTm="510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F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87B4B3D-42E6-4ED6-BE90-B980738D260A}"/>
              </a:ext>
            </a:extLst>
          </p:cNvPr>
          <p:cNvSpPr txBox="1"/>
          <p:nvPr/>
        </p:nvSpPr>
        <p:spPr>
          <a:xfrm>
            <a:off x="503049" y="208522"/>
            <a:ext cx="9931400" cy="33855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600" dirty="0">
                <a:solidFill>
                  <a:srgbClr val="000000"/>
                </a:solidFill>
                <a:latin typeface="XCCW Joined 1a - 22"/>
              </a:rPr>
              <a:t>L.O:I can identify the key features of a story from other culture.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80C76AB-D93A-481F-A987-E983FBDF8884}"/>
              </a:ext>
            </a:extLst>
          </p:cNvPr>
          <p:cNvSpPr txBox="1"/>
          <p:nvPr/>
        </p:nvSpPr>
        <p:spPr>
          <a:xfrm>
            <a:off x="2505600" y="4082502"/>
            <a:ext cx="5146483" cy="120032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XCCW Joined 1a - 12"/>
              </a:rPr>
              <a:t>What is the purpose of a story from another culture?</a:t>
            </a:r>
          </a:p>
          <a:p>
            <a:endParaRPr lang="en-GB" dirty="0">
              <a:solidFill>
                <a:srgbClr val="000000"/>
              </a:solidFill>
              <a:latin typeface="XCCW Joined 1a - 12"/>
            </a:endParaRPr>
          </a:p>
          <a:p>
            <a:endParaRPr lang="en-GB" dirty="0">
              <a:solidFill>
                <a:srgbClr val="000000"/>
              </a:solidFill>
              <a:latin typeface="XCCW Joined 1a - 12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2CF410A-6A2E-47BB-ABF7-C868E3B6E100}"/>
              </a:ext>
            </a:extLst>
          </p:cNvPr>
          <p:cNvSpPr txBox="1"/>
          <p:nvPr/>
        </p:nvSpPr>
        <p:spPr>
          <a:xfrm>
            <a:off x="745709" y="1075961"/>
            <a:ext cx="5975084" cy="36933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XCCW Joined 1a - 12"/>
              </a:rPr>
              <a:t>What is its features or ingredients?</a:t>
            </a: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CB7FC695-14E7-4633-8916-730CE279CBB6}"/>
              </a:ext>
            </a:extLst>
          </p:cNvPr>
          <p:cNvSpPr/>
          <p:nvPr/>
        </p:nvSpPr>
        <p:spPr>
          <a:xfrm>
            <a:off x="2357622" y="3993485"/>
            <a:ext cx="5698210" cy="2111510"/>
          </a:xfrm>
          <a:custGeom>
            <a:avLst/>
            <a:gdLst/>
            <a:ahLst/>
            <a:cxnLst/>
            <a:rect l="0" t="0" r="0" b="0"/>
            <a:pathLst>
              <a:path w="4850682" h="1562479">
                <a:moveTo>
                  <a:pt x="0" y="0"/>
                </a:moveTo>
                <a:lnTo>
                  <a:pt x="4850681" y="0"/>
                </a:lnTo>
                <a:lnTo>
                  <a:pt x="4850681" y="1562478"/>
                </a:lnTo>
                <a:lnTo>
                  <a:pt x="0" y="1562478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2F96147F-9649-4F03-BDD8-EFA34216F549}"/>
              </a:ext>
            </a:extLst>
          </p:cNvPr>
          <p:cNvSpPr/>
          <p:nvPr/>
        </p:nvSpPr>
        <p:spPr>
          <a:xfrm>
            <a:off x="371695" y="729585"/>
            <a:ext cx="9414291" cy="6527800"/>
          </a:xfrm>
          <a:custGeom>
            <a:avLst/>
            <a:gdLst/>
            <a:ahLst/>
            <a:cxnLst/>
            <a:rect l="0" t="0" r="0" b="0"/>
            <a:pathLst>
              <a:path w="9414291" h="3837485">
                <a:moveTo>
                  <a:pt x="0" y="0"/>
                </a:moveTo>
                <a:lnTo>
                  <a:pt x="9414290" y="0"/>
                </a:lnTo>
                <a:lnTo>
                  <a:pt x="9414290" y="3837484"/>
                </a:lnTo>
                <a:lnTo>
                  <a:pt x="0" y="3837484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EB12B732-0005-47D9-B26D-9B5A9B49BC6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57161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8124"/>
    </mc:Choice>
    <mc:Fallback>
      <p:transition spd="slow" advTm="681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9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292</TotalTime>
  <Words>99</Words>
  <Application>Microsoft Office PowerPoint</Application>
  <PresentationFormat>Custom</PresentationFormat>
  <Paragraphs>16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6" baseType="lpstr">
      <vt:lpstr>Arial - 36</vt:lpstr>
      <vt:lpstr>Arial</vt:lpstr>
      <vt:lpstr>Calibri</vt:lpstr>
      <vt:lpstr>Arial - 20</vt:lpstr>
      <vt:lpstr>XCCW Joined 1a - 22</vt:lpstr>
      <vt:lpstr>Comic Sans MS</vt:lpstr>
      <vt:lpstr>Calibri Light</vt:lpstr>
      <vt:lpstr>XCCW Joined 1a - 36</vt:lpstr>
      <vt:lpstr>XCCW Joined 1a - 12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Akien, Naomi</dc:creator>
  <cp:lastModifiedBy>Akien, Naomi</cp:lastModifiedBy>
  <cp:revision>8</cp:revision>
  <dcterms:created xsi:type="dcterms:W3CDTF">2021-01-09T17:32:58Z</dcterms:created>
  <dcterms:modified xsi:type="dcterms:W3CDTF">2021-01-09T22:27:25Z</dcterms:modified>
</cp:coreProperties>
</file>