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0"/>
  </p:handoutMasterIdLst>
  <p:sldIdLst>
    <p:sldId id="258" r:id="rId2"/>
    <p:sldId id="263" r:id="rId3"/>
    <p:sldId id="267" r:id="rId4"/>
    <p:sldId id="269" r:id="rId5"/>
    <p:sldId id="280" r:id="rId6"/>
    <p:sldId id="281" r:id="rId7"/>
    <p:sldId id="283" r:id="rId8"/>
    <p:sldId id="282" r:id="rId9"/>
  </p:sldIdLst>
  <p:sldSz cx="9144000" cy="6858000" type="screen4x3"/>
  <p:notesSz cx="10020300" cy="6888163"/>
  <p:embeddedFontLst>
    <p:embeddedFont>
      <p:font typeface="BPreplay" panose="02000503000000020004" charset="0"/>
      <p:regular r:id="rId11"/>
      <p:bold r:id="rId12"/>
      <p:italic r:id="rId13"/>
      <p:boldItalic r:id="rId14"/>
    </p:embeddedFont>
    <p:embeddedFont>
      <p:font typeface="Calibri" panose="020F0502020204030204" pitchFamily="34" charset="0"/>
      <p:regular r:id="rId15"/>
      <p:bold r:id="rId16"/>
      <p:italic r:id="rId17"/>
      <p:boldItalic r:id="rId18"/>
    </p:embeddedFont>
    <p:embeddedFont>
      <p:font typeface="Londrina Solid" panose="02000506000000020003" charset="0"/>
      <p:regular r:id="rId19"/>
    </p:embeddedFont>
    <p:embeddedFont>
      <p:font typeface="Sassoon Infant Md" panose="02000603050000020003" charset="0"/>
      <p:regular r:id="rId20"/>
    </p:embeddedFont>
    <p:embeddedFont>
      <p:font typeface="Sassoon Infant Rg" panose="02000503030000020003" charset="0"/>
      <p:regular r:id="rId21"/>
      <p:bold r:id="rId22"/>
    </p:embeddedFont>
    <p:embeddedFont>
      <p:font typeface="SimSun" panose="02010600030101010101" pitchFamily="2" charset="-122"/>
      <p:regular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8CDB"/>
    <a:srgbClr val="4267AC"/>
    <a:srgbClr val="C19AB7"/>
    <a:srgbClr val="B8E1FF"/>
    <a:srgbClr val="9C95DC"/>
    <a:srgbClr val="02D1B7"/>
    <a:srgbClr val="0CF574"/>
    <a:srgbClr val="3ABEFF"/>
    <a:srgbClr val="587291"/>
    <a:srgbClr val="2F97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63" autoAdjust="0"/>
    <p:restoredTop sz="94660"/>
  </p:normalViewPr>
  <p:slideViewPr>
    <p:cSldViewPr snapToGrid="0" showGuides="1">
      <p:cViewPr varScale="1">
        <p:scale>
          <a:sx n="72" d="100"/>
          <a:sy n="72" d="100"/>
        </p:scale>
        <p:origin x="1344" y="7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42130" cy="345604"/>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sz="quarter" idx="1"/>
          </p:nvPr>
        </p:nvSpPr>
        <p:spPr>
          <a:xfrm>
            <a:off x="5675851" y="1"/>
            <a:ext cx="4342130" cy="345604"/>
          </a:xfrm>
          <a:prstGeom prst="rect">
            <a:avLst/>
          </a:prstGeom>
        </p:spPr>
        <p:txBody>
          <a:bodyPr vert="horz" lIns="96616" tIns="48308" rIns="96616" bIns="48308" rtlCol="0"/>
          <a:lstStyle>
            <a:lvl1pPr algn="r">
              <a:defRPr sz="1300"/>
            </a:lvl1pPr>
          </a:lstStyle>
          <a:p>
            <a:fld id="{6B34F151-63AC-41CE-96F5-7702E930870C}" type="datetimeFigureOut">
              <a:rPr lang="en-GB" smtClean="0"/>
              <a:t>22/06/2020</a:t>
            </a:fld>
            <a:endParaRPr lang="en-GB"/>
          </a:p>
        </p:txBody>
      </p:sp>
      <p:sp>
        <p:nvSpPr>
          <p:cNvPr id="4" name="Footer Placeholder 3"/>
          <p:cNvSpPr>
            <a:spLocks noGrp="1"/>
          </p:cNvSpPr>
          <p:nvPr>
            <p:ph type="ftr" sz="quarter" idx="2"/>
          </p:nvPr>
        </p:nvSpPr>
        <p:spPr>
          <a:xfrm>
            <a:off x="0" y="6542560"/>
            <a:ext cx="4342130" cy="345603"/>
          </a:xfrm>
          <a:prstGeom prst="rect">
            <a:avLst/>
          </a:prstGeom>
        </p:spPr>
        <p:txBody>
          <a:bodyPr vert="horz" lIns="96616" tIns="48308" rIns="96616" bIns="48308" rtlCol="0" anchor="b"/>
          <a:lstStyle>
            <a:lvl1pPr algn="l">
              <a:defRPr sz="1300"/>
            </a:lvl1pPr>
          </a:lstStyle>
          <a:p>
            <a:endParaRPr lang="en-GB"/>
          </a:p>
        </p:txBody>
      </p:sp>
      <p:sp>
        <p:nvSpPr>
          <p:cNvPr id="5" name="Slide Number Placeholder 4"/>
          <p:cNvSpPr>
            <a:spLocks noGrp="1"/>
          </p:cNvSpPr>
          <p:nvPr>
            <p:ph type="sldNum" sz="quarter" idx="3"/>
          </p:nvPr>
        </p:nvSpPr>
        <p:spPr>
          <a:xfrm>
            <a:off x="5675851" y="6542560"/>
            <a:ext cx="4342130" cy="345603"/>
          </a:xfrm>
          <a:prstGeom prst="rect">
            <a:avLst/>
          </a:prstGeom>
        </p:spPr>
        <p:txBody>
          <a:bodyPr vert="horz" lIns="96616" tIns="48308" rIns="96616" bIns="48308" rtlCol="0" anchor="b"/>
          <a:lstStyle>
            <a:lvl1pPr algn="r">
              <a:defRPr sz="13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8.xml"/><Relationship Id="rId5" Type="http://schemas.openxmlformats.org/officeDocument/2006/relationships/image" Target="../media/image10.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pic>
        <p:nvPicPr>
          <p:cNvPr id="3" name="Twinkl Logo"/>
          <p:cNvPicPr>
            <a:picLocks noChangeAspect="1"/>
          </p:cNvPicPr>
          <p:nvPr/>
        </p:nvPicPr>
        <p:blipFill>
          <a:blip r:embed="rId4"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9D61E719-2E28-441E-9C8B-BF8B221B3744}"/>
              </a:ext>
            </a:extLst>
          </p:cNvPr>
          <p:cNvSpPr/>
          <p:nvPr/>
        </p:nvSpPr>
        <p:spPr>
          <a:xfrm>
            <a:off x="755653" y="1899110"/>
            <a:ext cx="7632700" cy="2215991"/>
          </a:xfrm>
          <a:prstGeom prst="rect">
            <a:avLst/>
          </a:prstGeom>
        </p:spPr>
        <p:txBody>
          <a:bodyPr wrap="square">
            <a:spAutoFit/>
          </a:bodyPr>
          <a:lstStyle/>
          <a:p>
            <a:pPr algn="ctr"/>
            <a:r>
              <a:rPr lang="en-GB" sz="13800" b="1" dirty="0">
                <a:ln w="19050">
                  <a:solidFill>
                    <a:schemeClr val="tx1"/>
                  </a:solidFill>
                </a:ln>
                <a:solidFill>
                  <a:schemeClr val="bg1"/>
                </a:solidFill>
                <a:latin typeface="Londrina Solid" panose="02000506000000020003" pitchFamily="50" charset="0"/>
              </a:rPr>
              <a:t>Dissolving</a:t>
            </a:r>
          </a:p>
        </p:txBody>
      </p:sp>
      <p:sp>
        <p:nvSpPr>
          <p:cNvPr id="5" name="TextBox 4">
            <a:extLst>
              <a:ext uri="{FF2B5EF4-FFF2-40B4-BE49-F238E27FC236}">
                <a16:creationId xmlns:a16="http://schemas.microsoft.com/office/drawing/2014/main" id="{426CAB0C-7FBC-40A7-B06D-98B5D17845E1}"/>
              </a:ext>
            </a:extLst>
          </p:cNvPr>
          <p:cNvSpPr txBox="1"/>
          <p:nvPr/>
        </p:nvSpPr>
        <p:spPr>
          <a:xfrm>
            <a:off x="3080825" y="4572000"/>
            <a:ext cx="2982350" cy="523220"/>
          </a:xfrm>
          <a:prstGeom prst="rect">
            <a:avLst/>
          </a:prstGeom>
          <a:solidFill>
            <a:schemeClr val="bg1"/>
          </a:solidFill>
        </p:spPr>
        <p:txBody>
          <a:bodyPr wrap="square" rtlCol="0">
            <a:spAutoFit/>
          </a:bodyPr>
          <a:lstStyle/>
          <a:p>
            <a:pPr algn="ctr"/>
            <a:r>
              <a:rPr lang="en-US" sz="2800" b="1" dirty="0"/>
              <a:t>Lesson 4</a:t>
            </a:r>
            <a:endParaRPr lang="en-GB" sz="2800" b="1" dirty="0"/>
          </a:p>
        </p:txBody>
      </p:sp>
    </p:spTree>
    <p:custDataLst>
      <p:tags r:id="rId1"/>
    </p:custDataLst>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US" altLang="zh-CN" dirty="0">
                <a:latin typeface="+mn-lt"/>
                <a:ea typeface="SimSun" panose="02010600030101010101" pitchFamily="2" charset="-122"/>
              </a:rPr>
              <a:t>I can investigate factors that is affect the speed of dissolving.</a:t>
            </a:r>
          </a:p>
        </p:txBody>
      </p:sp>
    </p:spTree>
    <p:custDataLst>
      <p:tags r:id="rId1"/>
    </p:custDataLst>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189209"/>
            <a:ext cx="8220075" cy="1595581"/>
          </a:xfrm>
        </p:spPr>
        <p:txBody>
          <a:bodyPr/>
          <a:lstStyle/>
          <a:p>
            <a:r>
              <a:rPr lang="en-GB" b="0" dirty="0">
                <a:latin typeface="Sassoon Infant Rg" panose="02000503030000020003" pitchFamily="50" charset="0"/>
                <a:ea typeface="Sassoon Infant Rg" panose="02000503030000020003" pitchFamily="50" charset="0"/>
              </a:rPr>
              <a:t>What is dissolving?</a:t>
            </a:r>
          </a:p>
        </p:txBody>
      </p:sp>
      <p:sp>
        <p:nvSpPr>
          <p:cNvPr id="2" name="Rounded Rectangle 1"/>
          <p:cNvSpPr/>
          <p:nvPr/>
        </p:nvSpPr>
        <p:spPr>
          <a:xfrm>
            <a:off x="755650" y="1474567"/>
            <a:ext cx="7632700" cy="650789"/>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Many people get confused between dissolving and melting, but there are several important differences:</a:t>
            </a:r>
          </a:p>
        </p:txBody>
      </p:sp>
      <p:sp>
        <p:nvSpPr>
          <p:cNvPr id="3" name="Rounded Rectangle 2"/>
          <p:cNvSpPr/>
          <p:nvPr/>
        </p:nvSpPr>
        <p:spPr>
          <a:xfrm>
            <a:off x="763888" y="2240692"/>
            <a:ext cx="3758685" cy="1771135"/>
          </a:xfrm>
          <a:prstGeom prst="roundRect">
            <a:avLst>
              <a:gd name="adj" fmla="val 768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dirty="0">
                <a:solidFill>
                  <a:schemeClr val="tx1"/>
                </a:solidFill>
                <a:latin typeface="Londrina Solid" panose="02000506000000020003" pitchFamily="50" charset="0"/>
              </a:rPr>
              <a:t>Dissolving</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Dissolving involves a liquid and another material, often a solid.</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In dissolving, the solid mixes into the liquid to make a new liquid, called a solution.</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Dissolving doesn't need heat to occur.</a:t>
            </a:r>
          </a:p>
          <a:p>
            <a:pPr algn="ctr"/>
            <a:endParaRPr lang="en-GB" dirty="0">
              <a:solidFill>
                <a:schemeClr val="tx1"/>
              </a:solidFill>
              <a:latin typeface="Londrina Solid" panose="02000506000000020003" pitchFamily="50" charset="0"/>
            </a:endParaRPr>
          </a:p>
        </p:txBody>
      </p:sp>
      <p:sp>
        <p:nvSpPr>
          <p:cNvPr id="4" name="Rounded Rectangle 3"/>
          <p:cNvSpPr/>
          <p:nvPr/>
        </p:nvSpPr>
        <p:spPr>
          <a:xfrm>
            <a:off x="763889" y="4127163"/>
            <a:ext cx="7264843" cy="1837032"/>
          </a:xfrm>
          <a:prstGeom prst="roundRect">
            <a:avLst>
              <a:gd name="adj" fmla="val 6623"/>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5D90BE2-E6E8-4C74-A386-A7754EA5540C}"/>
              </a:ext>
            </a:extLst>
          </p:cNvPr>
          <p:cNvPicPr>
            <a:picLocks noChangeAspect="1"/>
          </p:cNvPicPr>
          <p:nvPr/>
        </p:nvPicPr>
        <p:blipFill rotWithShape="1">
          <a:blip r:embed="rId3"/>
          <a:srcRect r="60159"/>
          <a:stretch/>
        </p:blipFill>
        <p:spPr>
          <a:xfrm>
            <a:off x="1115268" y="4119006"/>
            <a:ext cx="2754367" cy="1853345"/>
          </a:xfrm>
          <a:prstGeom prst="rect">
            <a:avLst/>
          </a:prstGeom>
        </p:spPr>
      </p:pic>
    </p:spTree>
    <p:custDataLst>
      <p:tags r:id="rId1"/>
    </p:custDataLst>
    <p:extLst>
      <p:ext uri="{BB962C8B-B14F-4D97-AF65-F5344CB8AC3E}">
        <p14:creationId xmlns:p14="http://schemas.microsoft.com/office/powerpoint/2010/main" val="13490708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521661"/>
            <a:ext cx="8220075" cy="1595581"/>
          </a:xfrm>
        </p:spPr>
        <p:txBody>
          <a:bodyPr/>
          <a:lstStyle/>
          <a:p>
            <a:r>
              <a:rPr lang="en-GB" b="0" dirty="0">
                <a:latin typeface="Sassoon Infant Rg" panose="02000503030000020003" pitchFamily="50" charset="0"/>
                <a:ea typeface="Sassoon Infant Rg" panose="02000503030000020003" pitchFamily="50" charset="0"/>
              </a:rPr>
              <a:t>Investigating Dissolving</a:t>
            </a:r>
          </a:p>
        </p:txBody>
      </p:sp>
      <p:pic>
        <p:nvPicPr>
          <p:cNvPr id="4" name="Talking Partne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9" name="Rounded Rectangle 8"/>
          <p:cNvSpPr/>
          <p:nvPr/>
        </p:nvSpPr>
        <p:spPr>
          <a:xfrm>
            <a:off x="1342768" y="1953305"/>
            <a:ext cx="3229232" cy="2808160"/>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ular Callout 1"/>
          <p:cNvSpPr/>
          <p:nvPr/>
        </p:nvSpPr>
        <p:spPr>
          <a:xfrm>
            <a:off x="4695567" y="1953305"/>
            <a:ext cx="3245708" cy="2808160"/>
          </a:xfrm>
          <a:prstGeom prst="wedgeRoundRectCallout">
            <a:avLst>
              <a:gd name="adj1" fmla="val -57216"/>
              <a:gd name="adj2" fmla="val -21423"/>
              <a:gd name="adj3" fmla="val 16667"/>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You are going investigate dissolving.</a:t>
            </a:r>
          </a:p>
          <a:p>
            <a:r>
              <a:rPr lang="en-GB" altLang="en-US" dirty="0"/>
              <a:t>You will need to consider the possible variables that might affect dissolving, then think of a question to ask about one of these variables.</a:t>
            </a:r>
            <a:r>
              <a:rPr lang="en-GB" altLang="en-US" dirty="0">
                <a:solidFill>
                  <a:schemeClr val="tx1"/>
                </a:solidFill>
                <a:latin typeface="BPreplay" panose="02000503000000020004" pitchFamily="50" charset="0"/>
              </a:rPr>
              <a:t> </a:t>
            </a:r>
            <a:r>
              <a:rPr lang="en-GB" altLang="en-US" dirty="0">
                <a:solidFill>
                  <a:schemeClr val="bg1"/>
                </a:solidFill>
              </a:rPr>
              <a:t>Talk to your partner about the possible variables.</a:t>
            </a:r>
          </a:p>
        </p:txBody>
      </p:sp>
      <p:pic>
        <p:nvPicPr>
          <p:cNvPr id="3" name="Picture 2">
            <a:extLst>
              <a:ext uri="{FF2B5EF4-FFF2-40B4-BE49-F238E27FC236}">
                <a16:creationId xmlns:a16="http://schemas.microsoft.com/office/drawing/2014/main" id="{3F5D74B4-0279-4E34-B795-FF9705648B28}"/>
              </a:ext>
            </a:extLst>
          </p:cNvPr>
          <p:cNvPicPr>
            <a:picLocks noChangeAspect="1"/>
          </p:cNvPicPr>
          <p:nvPr/>
        </p:nvPicPr>
        <p:blipFill>
          <a:blip r:embed="rId4"/>
          <a:stretch>
            <a:fillRect/>
          </a:stretch>
        </p:blipFill>
        <p:spPr>
          <a:xfrm>
            <a:off x="2042904" y="2054606"/>
            <a:ext cx="1828959" cy="2706859"/>
          </a:xfrm>
          <a:prstGeom prst="rect">
            <a:avLst/>
          </a:prstGeom>
        </p:spPr>
      </p:pic>
    </p:spTree>
    <p:custDataLst>
      <p:tags r:id="rId1"/>
    </p:custDataLst>
    <p:extLst>
      <p:ext uri="{BB962C8B-B14F-4D97-AF65-F5344CB8AC3E}">
        <p14:creationId xmlns:p14="http://schemas.microsoft.com/office/powerpoint/2010/main" val="860903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730932"/>
            <a:ext cx="8220075" cy="746966"/>
          </a:xfrm>
        </p:spPr>
        <p:txBody>
          <a:bodyPr>
            <a:noAutofit/>
          </a:bodyPr>
          <a:lstStyle/>
          <a:p>
            <a:r>
              <a:rPr lang="en-GB" b="0" dirty="0">
                <a:latin typeface="Sassoon Infant Rg" panose="02000503030000020003" pitchFamily="50" charset="0"/>
                <a:ea typeface="Sassoon Infant Rg" panose="02000503030000020003" pitchFamily="50" charset="0"/>
              </a:rPr>
              <a:t>Investigating Dissolving</a:t>
            </a:r>
          </a:p>
        </p:txBody>
      </p:sp>
      <p:sp>
        <p:nvSpPr>
          <p:cNvPr id="7" name="Rectangular Callout 6"/>
          <p:cNvSpPr/>
          <p:nvPr/>
        </p:nvSpPr>
        <p:spPr>
          <a:xfrm>
            <a:off x="2001794" y="1556950"/>
            <a:ext cx="6153665" cy="452408"/>
          </a:xfrm>
          <a:prstGeom prst="wedgeRectCallout">
            <a:avLst>
              <a:gd name="adj1" fmla="val -52693"/>
              <a:gd name="adj2" fmla="val 3805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on the speech bubbles to reveal some possible variables.</a:t>
            </a:r>
          </a:p>
        </p:txBody>
      </p:sp>
      <p:sp>
        <p:nvSpPr>
          <p:cNvPr id="11" name="Rectangular Callout 10"/>
          <p:cNvSpPr/>
          <p:nvPr/>
        </p:nvSpPr>
        <p:spPr>
          <a:xfrm>
            <a:off x="2290390" y="2164764"/>
            <a:ext cx="1334259" cy="1148903"/>
          </a:xfrm>
          <a:prstGeom prst="wedgeRectCallou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Number of stirs</a:t>
            </a:r>
          </a:p>
        </p:txBody>
      </p:sp>
      <p:sp>
        <p:nvSpPr>
          <p:cNvPr id="13" name="Rounded Rectangular Callout 12"/>
          <p:cNvSpPr/>
          <p:nvPr/>
        </p:nvSpPr>
        <p:spPr>
          <a:xfrm>
            <a:off x="3772930" y="2164764"/>
            <a:ext cx="1252151" cy="1148904"/>
          </a:xfrm>
          <a:prstGeom prst="wedgeRoundRectCallout">
            <a:avLst>
              <a:gd name="adj1" fmla="val -56359"/>
              <a:gd name="adj2" fmla="val -26410"/>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Mass</a:t>
            </a:r>
            <a:r>
              <a:rPr lang="en-GB" altLang="en-US" b="1" dirty="0">
                <a:solidFill>
                  <a:schemeClr val="tx1"/>
                </a:solidFill>
              </a:rPr>
              <a:t> </a:t>
            </a:r>
            <a:r>
              <a:rPr lang="en-GB" altLang="en-US" dirty="0">
                <a:solidFill>
                  <a:schemeClr val="tx1"/>
                </a:solidFill>
              </a:rPr>
              <a:t>of</a:t>
            </a:r>
            <a:r>
              <a:rPr lang="en-GB" altLang="en-US" b="1" dirty="0">
                <a:solidFill>
                  <a:schemeClr val="tx1"/>
                </a:solidFill>
              </a:rPr>
              <a:t> </a:t>
            </a:r>
            <a:r>
              <a:rPr lang="en-GB" altLang="en-US" dirty="0">
                <a:solidFill>
                  <a:schemeClr val="tx1"/>
                </a:solidFill>
              </a:rPr>
              <a:t>material</a:t>
            </a:r>
          </a:p>
        </p:txBody>
      </p:sp>
      <p:sp>
        <p:nvSpPr>
          <p:cNvPr id="14" name="Oval Callout 13"/>
          <p:cNvSpPr/>
          <p:nvPr/>
        </p:nvSpPr>
        <p:spPr>
          <a:xfrm>
            <a:off x="5189838" y="2164765"/>
            <a:ext cx="1343312" cy="1148904"/>
          </a:xfrm>
          <a:prstGeom prst="wedgeEllipseCallout">
            <a:avLst>
              <a:gd name="adj1" fmla="val -53948"/>
              <a:gd name="adj2" fmla="val -48638"/>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Type of water</a:t>
            </a:r>
          </a:p>
        </p:txBody>
      </p:sp>
      <p:sp>
        <p:nvSpPr>
          <p:cNvPr id="15" name="Rectangular Callout 14"/>
          <p:cNvSpPr/>
          <p:nvPr/>
        </p:nvSpPr>
        <p:spPr>
          <a:xfrm>
            <a:off x="6697907" y="2164763"/>
            <a:ext cx="1334259" cy="1148903"/>
          </a:xfrm>
          <a:prstGeom prst="wedgeRectCallout">
            <a:avLst>
              <a:gd name="adj1" fmla="val 64369"/>
              <a:gd name="adj2" fmla="val 23064"/>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Type of container</a:t>
            </a:r>
          </a:p>
        </p:txBody>
      </p:sp>
      <p:sp>
        <p:nvSpPr>
          <p:cNvPr id="16" name="Rounded Rectangular Callout 15"/>
          <p:cNvSpPr/>
          <p:nvPr/>
        </p:nvSpPr>
        <p:spPr>
          <a:xfrm>
            <a:off x="2957519" y="3464417"/>
            <a:ext cx="1466200" cy="1148904"/>
          </a:xfrm>
          <a:prstGeom prst="wedgeRoundRectCallout">
            <a:avLst>
              <a:gd name="adj1" fmla="val -65618"/>
              <a:gd name="adj2" fmla="val -19957"/>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Water temperature</a:t>
            </a:r>
          </a:p>
        </p:txBody>
      </p:sp>
      <p:sp>
        <p:nvSpPr>
          <p:cNvPr id="17" name="Oval Callout 16"/>
          <p:cNvSpPr/>
          <p:nvPr/>
        </p:nvSpPr>
        <p:spPr>
          <a:xfrm>
            <a:off x="2018536" y="4764072"/>
            <a:ext cx="1343312" cy="1148904"/>
          </a:xfrm>
          <a:prstGeom prst="wedgeEllipseCallout">
            <a:avLst>
              <a:gd name="adj1" fmla="val -53948"/>
              <a:gd name="adj2" fmla="val -4863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Time to dissolve</a:t>
            </a:r>
          </a:p>
        </p:txBody>
      </p:sp>
      <p:sp>
        <p:nvSpPr>
          <p:cNvPr id="18" name="Rectangular Callout 17"/>
          <p:cNvSpPr/>
          <p:nvPr/>
        </p:nvSpPr>
        <p:spPr>
          <a:xfrm>
            <a:off x="4811816" y="3464417"/>
            <a:ext cx="1334259" cy="1148903"/>
          </a:xfrm>
          <a:prstGeom prst="wedgeRectCallout">
            <a:avLst>
              <a:gd name="adj1" fmla="val -66522"/>
              <a:gd name="adj2" fmla="val -17089"/>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Speed of stirs</a:t>
            </a:r>
          </a:p>
        </p:txBody>
      </p:sp>
      <p:sp>
        <p:nvSpPr>
          <p:cNvPr id="19" name="Rounded Rectangular Callout 18"/>
          <p:cNvSpPr/>
          <p:nvPr/>
        </p:nvSpPr>
        <p:spPr>
          <a:xfrm>
            <a:off x="3492839" y="4764072"/>
            <a:ext cx="1252151" cy="1148904"/>
          </a:xfrm>
          <a:prstGeom prst="wedgeRoundRectCallout">
            <a:avLst>
              <a:gd name="adj1" fmla="val -56359"/>
              <a:gd name="adj2" fmla="val -26410"/>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Particle size</a:t>
            </a:r>
          </a:p>
        </p:txBody>
      </p:sp>
      <p:sp>
        <p:nvSpPr>
          <p:cNvPr id="20" name="Oval Callout 19"/>
          <p:cNvSpPr/>
          <p:nvPr/>
        </p:nvSpPr>
        <p:spPr>
          <a:xfrm>
            <a:off x="4834794" y="4764072"/>
            <a:ext cx="1343312" cy="1148904"/>
          </a:xfrm>
          <a:prstGeom prst="wedgeEllipseCallout">
            <a:avLst>
              <a:gd name="adj1" fmla="val -46589"/>
              <a:gd name="adj2" fmla="val -3716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Time stirred</a:t>
            </a:r>
          </a:p>
        </p:txBody>
      </p:sp>
      <p:sp>
        <p:nvSpPr>
          <p:cNvPr id="21" name="Rounded Rectangle 20"/>
          <p:cNvSpPr/>
          <p:nvPr/>
        </p:nvSpPr>
        <p:spPr>
          <a:xfrm>
            <a:off x="6277232" y="3464417"/>
            <a:ext cx="2111118" cy="2513076"/>
          </a:xfrm>
          <a:prstGeom prst="roundRect">
            <a:avLst>
              <a:gd name="adj" fmla="val 8082"/>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400" dirty="0">
                <a:solidFill>
                  <a:schemeClr val="bg1"/>
                </a:solidFill>
                <a:latin typeface="Londrina Solid" panose="02000506000000020003" pitchFamily="50" charset="0"/>
              </a:rPr>
              <a:t>How many of these variables did you think of? Did you think of any others?</a:t>
            </a:r>
          </a:p>
        </p:txBody>
      </p:sp>
      <p:sp>
        <p:nvSpPr>
          <p:cNvPr id="22" name="Rectangular Callout 21"/>
          <p:cNvSpPr/>
          <p:nvPr/>
        </p:nvSpPr>
        <p:spPr>
          <a:xfrm>
            <a:off x="2294508" y="2173003"/>
            <a:ext cx="1334259" cy="1148903"/>
          </a:xfrm>
          <a:prstGeom prst="wedgeRectCallou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latin typeface="Londrina Solid" panose="02000506000000020003" pitchFamily="50" charset="0"/>
                <a:ea typeface="Sassoon Infant Rg" panose="02000503030000020003" pitchFamily="50" charset="0"/>
              </a:rPr>
              <a:t>?</a:t>
            </a:r>
          </a:p>
        </p:txBody>
      </p:sp>
      <p:sp>
        <p:nvSpPr>
          <p:cNvPr id="23" name="Rounded Rectangular Callout 22"/>
          <p:cNvSpPr/>
          <p:nvPr/>
        </p:nvSpPr>
        <p:spPr>
          <a:xfrm>
            <a:off x="3778337" y="2164761"/>
            <a:ext cx="1252151" cy="1148904"/>
          </a:xfrm>
          <a:prstGeom prst="wedgeRoundRectCallout">
            <a:avLst>
              <a:gd name="adj1" fmla="val -56359"/>
              <a:gd name="adj2" fmla="val -26410"/>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rPr>
              <a:t>?</a:t>
            </a:r>
          </a:p>
        </p:txBody>
      </p:sp>
      <p:sp>
        <p:nvSpPr>
          <p:cNvPr id="25" name="Oval Callout 24"/>
          <p:cNvSpPr/>
          <p:nvPr/>
        </p:nvSpPr>
        <p:spPr>
          <a:xfrm>
            <a:off x="5204770" y="2164761"/>
            <a:ext cx="1343312" cy="1148904"/>
          </a:xfrm>
          <a:prstGeom prst="wedgeEllipseCallout">
            <a:avLst>
              <a:gd name="adj1" fmla="val -53948"/>
              <a:gd name="adj2" fmla="val -48638"/>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rPr>
              <a:t>?</a:t>
            </a:r>
          </a:p>
        </p:txBody>
      </p:sp>
      <p:sp>
        <p:nvSpPr>
          <p:cNvPr id="26" name="Rectangular Callout 25"/>
          <p:cNvSpPr/>
          <p:nvPr/>
        </p:nvSpPr>
        <p:spPr>
          <a:xfrm>
            <a:off x="6707431" y="2168951"/>
            <a:ext cx="1334259" cy="1148903"/>
          </a:xfrm>
          <a:prstGeom prst="wedgeRectCallout">
            <a:avLst>
              <a:gd name="adj1" fmla="val 64369"/>
              <a:gd name="adj2" fmla="val 23064"/>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ea typeface="Sassoon Infant Rg" panose="02000503030000020003" pitchFamily="50" charset="0"/>
              </a:rPr>
              <a:t>?</a:t>
            </a:r>
          </a:p>
        </p:txBody>
      </p:sp>
      <p:sp>
        <p:nvSpPr>
          <p:cNvPr id="27" name="Rounded Rectangular Callout 26"/>
          <p:cNvSpPr/>
          <p:nvPr/>
        </p:nvSpPr>
        <p:spPr>
          <a:xfrm>
            <a:off x="2967044" y="3464050"/>
            <a:ext cx="1466200" cy="1148904"/>
          </a:xfrm>
          <a:prstGeom prst="wedgeRoundRectCallout">
            <a:avLst>
              <a:gd name="adj1" fmla="val -65618"/>
              <a:gd name="adj2" fmla="val -19957"/>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rPr>
              <a:t>?</a:t>
            </a:r>
          </a:p>
        </p:txBody>
      </p:sp>
      <p:sp>
        <p:nvSpPr>
          <p:cNvPr id="28" name="Rectangular Callout 27"/>
          <p:cNvSpPr/>
          <p:nvPr/>
        </p:nvSpPr>
        <p:spPr>
          <a:xfrm>
            <a:off x="4811815" y="3469071"/>
            <a:ext cx="1334259" cy="1148903"/>
          </a:xfrm>
          <a:prstGeom prst="wedgeRectCallout">
            <a:avLst>
              <a:gd name="adj1" fmla="val -66522"/>
              <a:gd name="adj2" fmla="val -17089"/>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rPr>
              <a:t>?</a:t>
            </a:r>
          </a:p>
        </p:txBody>
      </p:sp>
      <p:sp>
        <p:nvSpPr>
          <p:cNvPr id="29" name="Oval Callout 28"/>
          <p:cNvSpPr/>
          <p:nvPr/>
        </p:nvSpPr>
        <p:spPr>
          <a:xfrm>
            <a:off x="2018130" y="4764072"/>
            <a:ext cx="1343312" cy="1148904"/>
          </a:xfrm>
          <a:prstGeom prst="wedgeEllipseCallout">
            <a:avLst>
              <a:gd name="adj1" fmla="val -53948"/>
              <a:gd name="adj2" fmla="val -4863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rPr>
              <a:t>?</a:t>
            </a:r>
          </a:p>
        </p:txBody>
      </p:sp>
      <p:sp>
        <p:nvSpPr>
          <p:cNvPr id="30" name="Rounded Rectangular Callout 29"/>
          <p:cNvSpPr/>
          <p:nvPr/>
        </p:nvSpPr>
        <p:spPr>
          <a:xfrm>
            <a:off x="3492839" y="4763336"/>
            <a:ext cx="1252151" cy="1148904"/>
          </a:xfrm>
          <a:prstGeom prst="wedgeRoundRectCallout">
            <a:avLst>
              <a:gd name="adj1" fmla="val -56359"/>
              <a:gd name="adj2" fmla="val -26410"/>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ea typeface="Sassoon Infant Rg" panose="02000503030000020003" pitchFamily="50" charset="0"/>
              </a:rPr>
              <a:t>?</a:t>
            </a:r>
          </a:p>
        </p:txBody>
      </p:sp>
      <p:sp>
        <p:nvSpPr>
          <p:cNvPr id="31" name="Oval Callout 30"/>
          <p:cNvSpPr/>
          <p:nvPr/>
        </p:nvSpPr>
        <p:spPr>
          <a:xfrm>
            <a:off x="4834794" y="4768723"/>
            <a:ext cx="1343312" cy="1148904"/>
          </a:xfrm>
          <a:prstGeom prst="wedgeEllipseCallout">
            <a:avLst>
              <a:gd name="adj1" fmla="val -47815"/>
              <a:gd name="adj2" fmla="val -40751"/>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rPr>
              <a:t>?</a:t>
            </a:r>
          </a:p>
        </p:txBody>
      </p:sp>
      <p:pic>
        <p:nvPicPr>
          <p:cNvPr id="2" name="Picture 1">
            <a:extLst>
              <a:ext uri="{FF2B5EF4-FFF2-40B4-BE49-F238E27FC236}">
                <a16:creationId xmlns:a16="http://schemas.microsoft.com/office/drawing/2014/main" id="{3B9AD289-C33D-4664-AF12-E568C477D993}"/>
              </a:ext>
            </a:extLst>
          </p:cNvPr>
          <p:cNvPicPr>
            <a:picLocks noChangeAspect="1"/>
          </p:cNvPicPr>
          <p:nvPr/>
        </p:nvPicPr>
        <p:blipFill>
          <a:blip r:embed="rId3"/>
          <a:stretch>
            <a:fillRect/>
          </a:stretch>
        </p:blipFill>
        <p:spPr>
          <a:xfrm>
            <a:off x="580390" y="1444934"/>
            <a:ext cx="1243692" cy="4682134"/>
          </a:xfrm>
          <a:prstGeom prst="rect">
            <a:avLst/>
          </a:prstGeom>
        </p:spPr>
      </p:pic>
    </p:spTree>
    <p:custDataLst>
      <p:tags r:id="rId1"/>
    </p:custDataLst>
    <p:extLst>
      <p:ext uri="{BB962C8B-B14F-4D97-AF65-F5344CB8AC3E}">
        <p14:creationId xmlns:p14="http://schemas.microsoft.com/office/powerpoint/2010/main" val="4107774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2" restart="whenNotActive" fill="hold" evtFilter="cancelBubble" nodeType="interactiveSeq">
                <p:stCondLst>
                  <p:cond evt="onClick" delay="0">
                    <p:tgtEl>
                      <p:spTgt spid="25"/>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7" restart="whenNotActive" fill="hold" evtFilter="cancelBubble" nodeType="interactiveSeq">
                <p:stCondLst>
                  <p:cond evt="onClick" delay="0">
                    <p:tgtEl>
                      <p:spTgt spid="26"/>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22" restart="whenNotActive" fill="hold" evtFilter="cancelBubble" nodeType="interactiveSeq">
                <p:stCondLst>
                  <p:cond evt="onClick" delay="0">
                    <p:tgtEl>
                      <p:spTgt spid="27"/>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27" restart="whenNotActive" fill="hold" evtFilter="cancelBubble" nodeType="interactiveSeq">
                <p:stCondLst>
                  <p:cond evt="onClick" delay="0">
                    <p:tgtEl>
                      <p:spTgt spid="28"/>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32" restart="whenNotActive" fill="hold" evtFilter="cancelBubble" nodeType="interactiveSeq">
                <p:stCondLst>
                  <p:cond evt="onClick" delay="0">
                    <p:tgtEl>
                      <p:spTgt spid="29"/>
                    </p:tgtEl>
                  </p:cond>
                </p:stCondLst>
                <p:endSync evt="end" delay="0">
                  <p:rtn val="all"/>
                </p:endSync>
                <p:childTnLst>
                  <p:par>
                    <p:cTn id="33" fill="hold">
                      <p:stCondLst>
                        <p:cond delay="0"/>
                      </p:stCondLst>
                      <p:childTnLst>
                        <p:par>
                          <p:cTn id="34" fill="hold">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37" restart="whenNotActive" fill="hold" evtFilter="cancelBubble" nodeType="interactiveSeq">
                <p:stCondLst>
                  <p:cond evt="onClick" delay="0">
                    <p:tgtEl>
                      <p:spTgt spid="30"/>
                    </p:tgtEl>
                  </p:cond>
                </p:stCondLst>
                <p:endSync evt="end" delay="0">
                  <p:rtn val="all"/>
                </p:endSync>
                <p:childTnLst>
                  <p:par>
                    <p:cTn id="38" fill="hold">
                      <p:stCondLst>
                        <p:cond delay="0"/>
                      </p:stCondLst>
                      <p:childTnLst>
                        <p:par>
                          <p:cTn id="39" fill="hold">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42" restart="whenNotActive" fill="hold" evtFilter="cancelBubble" nodeType="interactiveSeq">
                <p:stCondLst>
                  <p:cond evt="onClick" delay="0">
                    <p:tgtEl>
                      <p:spTgt spid="31"/>
                    </p:tgtEl>
                  </p:cond>
                </p:stCondLst>
                <p:endSync evt="end" delay="0">
                  <p:rtn val="all"/>
                </p:endSync>
                <p:childTnLst>
                  <p:par>
                    <p:cTn id="43" fill="hold">
                      <p:stCondLst>
                        <p:cond delay="0"/>
                      </p:stCondLst>
                      <p:childTnLst>
                        <p:par>
                          <p:cTn id="44" fill="hold">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22" grpId="0" animBg="1"/>
      <p:bldP spid="23" grpId="0" animBg="1"/>
      <p:bldP spid="25" grpId="0" animBg="1"/>
      <p:bldP spid="26" grpId="0" animBg="1"/>
      <p:bldP spid="27" grpId="0" animBg="1"/>
      <p:bldP spid="28" grpId="0" animBg="1"/>
      <p:bldP spid="29" grpId="0" animBg="1"/>
      <p:bldP spid="30" grpId="0" animBg="1"/>
      <p:bldP spid="3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730932"/>
            <a:ext cx="8220075" cy="746966"/>
          </a:xfrm>
        </p:spPr>
        <p:txBody>
          <a:bodyPr>
            <a:noAutofit/>
          </a:bodyPr>
          <a:lstStyle/>
          <a:p>
            <a:r>
              <a:rPr lang="en-GB" b="0" dirty="0">
                <a:latin typeface="Sassoon Infant Rg" panose="02000503030000020003" pitchFamily="50" charset="0"/>
                <a:ea typeface="Sassoon Infant Rg" panose="02000503030000020003" pitchFamily="50" charset="0"/>
              </a:rPr>
              <a:t>Investigating Dissolving</a:t>
            </a:r>
          </a:p>
        </p:txBody>
      </p:sp>
      <p:sp>
        <p:nvSpPr>
          <p:cNvPr id="11" name="Rectangular Callout 10"/>
          <p:cNvSpPr/>
          <p:nvPr/>
        </p:nvSpPr>
        <p:spPr>
          <a:xfrm>
            <a:off x="1843599" y="3544735"/>
            <a:ext cx="1334259" cy="1148903"/>
          </a:xfrm>
          <a:prstGeom prst="wedgeRectCallout">
            <a:avLst>
              <a:gd name="adj1" fmla="val -59730"/>
              <a:gd name="adj2" fmla="val 26649"/>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Number of stirs</a:t>
            </a:r>
          </a:p>
        </p:txBody>
      </p:sp>
      <p:sp>
        <p:nvSpPr>
          <p:cNvPr id="13" name="Rounded Rectangular Callout 12"/>
          <p:cNvSpPr/>
          <p:nvPr/>
        </p:nvSpPr>
        <p:spPr>
          <a:xfrm>
            <a:off x="3304323" y="3544735"/>
            <a:ext cx="1252151" cy="1144650"/>
          </a:xfrm>
          <a:prstGeom prst="wedgeRoundRectCallout">
            <a:avLst>
              <a:gd name="adj1" fmla="val -56359"/>
              <a:gd name="adj2" fmla="val -26410"/>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Mass</a:t>
            </a:r>
            <a:r>
              <a:rPr lang="en-GB" altLang="en-US" b="1" dirty="0">
                <a:solidFill>
                  <a:schemeClr val="tx1"/>
                </a:solidFill>
              </a:rPr>
              <a:t> </a:t>
            </a:r>
            <a:r>
              <a:rPr lang="en-GB" altLang="en-US" dirty="0">
                <a:solidFill>
                  <a:schemeClr val="tx1"/>
                </a:solidFill>
              </a:rPr>
              <a:t>of</a:t>
            </a:r>
            <a:r>
              <a:rPr lang="en-GB" altLang="en-US" b="1" dirty="0">
                <a:solidFill>
                  <a:schemeClr val="tx1"/>
                </a:solidFill>
              </a:rPr>
              <a:t> </a:t>
            </a:r>
            <a:r>
              <a:rPr lang="en-GB" altLang="en-US" dirty="0">
                <a:solidFill>
                  <a:schemeClr val="tx1"/>
                </a:solidFill>
              </a:rPr>
              <a:t>material</a:t>
            </a:r>
          </a:p>
        </p:txBody>
      </p:sp>
      <p:sp>
        <p:nvSpPr>
          <p:cNvPr id="14" name="Oval Callout 13"/>
          <p:cNvSpPr/>
          <p:nvPr/>
        </p:nvSpPr>
        <p:spPr>
          <a:xfrm>
            <a:off x="4682939" y="3544735"/>
            <a:ext cx="1343312" cy="1144651"/>
          </a:xfrm>
          <a:prstGeom prst="wedgeEllipseCallout">
            <a:avLst>
              <a:gd name="adj1" fmla="val -53948"/>
              <a:gd name="adj2" fmla="val -4863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Type of water</a:t>
            </a:r>
          </a:p>
        </p:txBody>
      </p:sp>
      <p:sp>
        <p:nvSpPr>
          <p:cNvPr id="15" name="Rectangular Callout 14"/>
          <p:cNvSpPr/>
          <p:nvPr/>
        </p:nvSpPr>
        <p:spPr>
          <a:xfrm>
            <a:off x="6152716" y="3544735"/>
            <a:ext cx="1334259" cy="1144650"/>
          </a:xfrm>
          <a:prstGeom prst="wedgeRectCallout">
            <a:avLst>
              <a:gd name="adj1" fmla="val 58195"/>
              <a:gd name="adj2" fmla="val -23715"/>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Type of container</a:t>
            </a:r>
          </a:p>
        </p:txBody>
      </p:sp>
      <p:sp>
        <p:nvSpPr>
          <p:cNvPr id="16" name="Rounded Rectangular Callout 15"/>
          <p:cNvSpPr/>
          <p:nvPr/>
        </p:nvSpPr>
        <p:spPr>
          <a:xfrm>
            <a:off x="6819846" y="4764072"/>
            <a:ext cx="1466200" cy="1148904"/>
          </a:xfrm>
          <a:prstGeom prst="wedgeRoundRectCallout">
            <a:avLst>
              <a:gd name="adj1" fmla="val 58551"/>
              <a:gd name="adj2" fmla="val -21391"/>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Water temperature</a:t>
            </a:r>
          </a:p>
        </p:txBody>
      </p:sp>
      <p:sp>
        <p:nvSpPr>
          <p:cNvPr id="17" name="Oval Callout 16"/>
          <p:cNvSpPr/>
          <p:nvPr/>
        </p:nvSpPr>
        <p:spPr>
          <a:xfrm>
            <a:off x="2515254" y="4764072"/>
            <a:ext cx="1343312" cy="1148904"/>
          </a:xfrm>
          <a:prstGeom prst="wedgeEllipseCallout">
            <a:avLst>
              <a:gd name="adj1" fmla="val -44749"/>
              <a:gd name="adj2" fmla="val 4314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Time to dissolve</a:t>
            </a:r>
          </a:p>
        </p:txBody>
      </p:sp>
      <p:sp>
        <p:nvSpPr>
          <p:cNvPr id="18" name="Rectangular Callout 17"/>
          <p:cNvSpPr/>
          <p:nvPr/>
        </p:nvSpPr>
        <p:spPr>
          <a:xfrm>
            <a:off x="927115" y="4764073"/>
            <a:ext cx="1466200" cy="1148904"/>
          </a:xfrm>
          <a:prstGeom prst="wedgeRectCallout">
            <a:avLst>
              <a:gd name="adj1" fmla="val -58656"/>
              <a:gd name="adj2" fmla="val -2210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Speed of stirs</a:t>
            </a:r>
          </a:p>
        </p:txBody>
      </p:sp>
      <p:sp>
        <p:nvSpPr>
          <p:cNvPr id="19" name="Rounded Rectangular Callout 18"/>
          <p:cNvSpPr/>
          <p:nvPr/>
        </p:nvSpPr>
        <p:spPr>
          <a:xfrm>
            <a:off x="3980505" y="4764072"/>
            <a:ext cx="1252151" cy="1148904"/>
          </a:xfrm>
          <a:prstGeom prst="wedgeRoundRectCallout">
            <a:avLst>
              <a:gd name="adj1" fmla="val -56359"/>
              <a:gd name="adj2" fmla="val -26410"/>
              <a:gd name="adj3" fmla="val 16667"/>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Particle size</a:t>
            </a:r>
          </a:p>
        </p:txBody>
      </p:sp>
      <p:sp>
        <p:nvSpPr>
          <p:cNvPr id="20" name="Oval Callout 19"/>
          <p:cNvSpPr/>
          <p:nvPr/>
        </p:nvSpPr>
        <p:spPr>
          <a:xfrm>
            <a:off x="5354595" y="4764072"/>
            <a:ext cx="1343312" cy="1148904"/>
          </a:xfrm>
          <a:prstGeom prst="wedgeEllipseCallout">
            <a:avLst>
              <a:gd name="adj1" fmla="val -46589"/>
              <a:gd name="adj2" fmla="val -3716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Time stirred</a:t>
            </a:r>
          </a:p>
        </p:txBody>
      </p:sp>
      <p:sp>
        <p:nvSpPr>
          <p:cNvPr id="2" name="Rounded Rectangle 1"/>
          <p:cNvSpPr/>
          <p:nvPr/>
        </p:nvSpPr>
        <p:spPr>
          <a:xfrm>
            <a:off x="755650" y="1548332"/>
            <a:ext cx="7632700" cy="1880668"/>
          </a:xfrm>
          <a:prstGeom prst="roundRect">
            <a:avLst>
              <a:gd name="adj" fmla="val 7906"/>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bg1"/>
                </a:solidFill>
              </a:rPr>
              <a:t>Now you need to decide on the question you are going to investigate.</a:t>
            </a:r>
          </a:p>
          <a:p>
            <a:r>
              <a:rPr lang="en-GB" altLang="en-US" sz="1600" dirty="0">
                <a:solidFill>
                  <a:schemeClr val="bg1"/>
                </a:solidFill>
              </a:rPr>
              <a:t>Look at the variables, and choose your independent variable (the thing you will change) and your dependent variable (the thing that is affected by the independent variable, and the thing you will observe or measure).</a:t>
            </a:r>
          </a:p>
          <a:p>
            <a:r>
              <a:rPr lang="en-GB" altLang="en-US" sz="1600" dirty="0">
                <a:solidFill>
                  <a:schemeClr val="bg1"/>
                </a:solidFill>
              </a:rPr>
              <a:t>Use these variables to form your question.</a:t>
            </a:r>
          </a:p>
          <a:p>
            <a:r>
              <a:rPr lang="en-GB" altLang="en-US" sz="1600" dirty="0">
                <a:solidFill>
                  <a:schemeClr val="bg1"/>
                </a:solidFill>
              </a:rPr>
              <a:t>All the other variables should be the controlled variables, and should stay the same.</a:t>
            </a:r>
          </a:p>
          <a:p>
            <a:r>
              <a:rPr lang="en-GB" altLang="en-US" sz="1600" dirty="0">
                <a:solidFill>
                  <a:schemeClr val="bg1"/>
                </a:solidFill>
              </a:rPr>
              <a:t>Record your choices on your on your Dissolving Investigation Activity Booklet.</a:t>
            </a:r>
          </a:p>
        </p:txBody>
      </p:sp>
      <p:pic>
        <p:nvPicPr>
          <p:cNvPr id="32"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custDataLst>
      <p:tags r:id="rId1"/>
    </p:custDataLst>
    <p:extLst>
      <p:ext uri="{BB962C8B-B14F-4D97-AF65-F5344CB8AC3E}">
        <p14:creationId xmlns:p14="http://schemas.microsoft.com/office/powerpoint/2010/main" val="3105939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730932"/>
            <a:ext cx="8220075" cy="746966"/>
          </a:xfrm>
        </p:spPr>
        <p:txBody>
          <a:bodyPr>
            <a:noAutofit/>
          </a:bodyPr>
          <a:lstStyle/>
          <a:p>
            <a:r>
              <a:rPr lang="en-GB" b="0" dirty="0">
                <a:latin typeface="Sassoon Infant Rg" panose="02000503030000020003" pitchFamily="50" charset="0"/>
                <a:ea typeface="Sassoon Infant Rg" panose="02000503030000020003" pitchFamily="50" charset="0"/>
              </a:rPr>
              <a:t>Investigating Dissolving</a:t>
            </a:r>
          </a:p>
        </p:txBody>
      </p:sp>
      <p:sp>
        <p:nvSpPr>
          <p:cNvPr id="11" name="Rectangular Callout 10"/>
          <p:cNvSpPr/>
          <p:nvPr/>
        </p:nvSpPr>
        <p:spPr>
          <a:xfrm>
            <a:off x="1843599" y="3544735"/>
            <a:ext cx="1334259" cy="1148903"/>
          </a:xfrm>
          <a:prstGeom prst="wedgeRectCallout">
            <a:avLst>
              <a:gd name="adj1" fmla="val -59730"/>
              <a:gd name="adj2" fmla="val 26649"/>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Number of stirs</a:t>
            </a:r>
          </a:p>
        </p:txBody>
      </p:sp>
      <p:sp>
        <p:nvSpPr>
          <p:cNvPr id="13" name="Rounded Rectangular Callout 12"/>
          <p:cNvSpPr/>
          <p:nvPr/>
        </p:nvSpPr>
        <p:spPr>
          <a:xfrm>
            <a:off x="3304323" y="3544735"/>
            <a:ext cx="1252151" cy="1144650"/>
          </a:xfrm>
          <a:prstGeom prst="wedgeRoundRectCallout">
            <a:avLst>
              <a:gd name="adj1" fmla="val -56359"/>
              <a:gd name="adj2" fmla="val -26410"/>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Mass</a:t>
            </a:r>
            <a:r>
              <a:rPr lang="en-GB" altLang="en-US" b="1" dirty="0">
                <a:solidFill>
                  <a:schemeClr val="tx1"/>
                </a:solidFill>
              </a:rPr>
              <a:t> </a:t>
            </a:r>
            <a:r>
              <a:rPr lang="en-GB" altLang="en-US" dirty="0">
                <a:solidFill>
                  <a:schemeClr val="tx1"/>
                </a:solidFill>
              </a:rPr>
              <a:t>of</a:t>
            </a:r>
            <a:r>
              <a:rPr lang="en-GB" altLang="en-US" b="1" dirty="0">
                <a:solidFill>
                  <a:schemeClr val="tx1"/>
                </a:solidFill>
              </a:rPr>
              <a:t> </a:t>
            </a:r>
            <a:r>
              <a:rPr lang="en-GB" altLang="en-US" dirty="0">
                <a:solidFill>
                  <a:schemeClr val="tx1"/>
                </a:solidFill>
              </a:rPr>
              <a:t>material</a:t>
            </a:r>
          </a:p>
        </p:txBody>
      </p:sp>
      <p:sp>
        <p:nvSpPr>
          <p:cNvPr id="14" name="Oval Callout 13"/>
          <p:cNvSpPr/>
          <p:nvPr/>
        </p:nvSpPr>
        <p:spPr>
          <a:xfrm>
            <a:off x="4682939" y="3544735"/>
            <a:ext cx="1343312" cy="1144651"/>
          </a:xfrm>
          <a:prstGeom prst="wedgeEllipseCallout">
            <a:avLst>
              <a:gd name="adj1" fmla="val -53948"/>
              <a:gd name="adj2" fmla="val -4863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Type of water</a:t>
            </a:r>
          </a:p>
        </p:txBody>
      </p:sp>
      <p:sp>
        <p:nvSpPr>
          <p:cNvPr id="15" name="Rectangular Callout 14"/>
          <p:cNvSpPr/>
          <p:nvPr/>
        </p:nvSpPr>
        <p:spPr>
          <a:xfrm>
            <a:off x="6152716" y="3544735"/>
            <a:ext cx="1334259" cy="1144650"/>
          </a:xfrm>
          <a:prstGeom prst="wedgeRectCallout">
            <a:avLst>
              <a:gd name="adj1" fmla="val 58195"/>
              <a:gd name="adj2" fmla="val -23715"/>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Type of container</a:t>
            </a:r>
          </a:p>
        </p:txBody>
      </p:sp>
      <p:sp>
        <p:nvSpPr>
          <p:cNvPr id="16" name="Rounded Rectangular Callout 15"/>
          <p:cNvSpPr/>
          <p:nvPr/>
        </p:nvSpPr>
        <p:spPr>
          <a:xfrm>
            <a:off x="6819846" y="4764072"/>
            <a:ext cx="1466200" cy="1148904"/>
          </a:xfrm>
          <a:prstGeom prst="wedgeRoundRectCallout">
            <a:avLst>
              <a:gd name="adj1" fmla="val 58551"/>
              <a:gd name="adj2" fmla="val -21391"/>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Water temperature</a:t>
            </a:r>
          </a:p>
        </p:txBody>
      </p:sp>
      <p:sp>
        <p:nvSpPr>
          <p:cNvPr id="17" name="Oval Callout 16"/>
          <p:cNvSpPr/>
          <p:nvPr/>
        </p:nvSpPr>
        <p:spPr>
          <a:xfrm>
            <a:off x="2515254" y="4764072"/>
            <a:ext cx="1343312" cy="1148904"/>
          </a:xfrm>
          <a:prstGeom prst="wedgeEllipseCallout">
            <a:avLst>
              <a:gd name="adj1" fmla="val -44749"/>
              <a:gd name="adj2" fmla="val 4314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Time to dissolve</a:t>
            </a:r>
          </a:p>
        </p:txBody>
      </p:sp>
      <p:sp>
        <p:nvSpPr>
          <p:cNvPr id="18" name="Rectangular Callout 17"/>
          <p:cNvSpPr/>
          <p:nvPr/>
        </p:nvSpPr>
        <p:spPr>
          <a:xfrm>
            <a:off x="927115" y="4764073"/>
            <a:ext cx="1466200" cy="1148904"/>
          </a:xfrm>
          <a:prstGeom prst="wedgeRectCallout">
            <a:avLst>
              <a:gd name="adj1" fmla="val -58656"/>
              <a:gd name="adj2" fmla="val -2210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Speed of stirs</a:t>
            </a:r>
          </a:p>
        </p:txBody>
      </p:sp>
      <p:sp>
        <p:nvSpPr>
          <p:cNvPr id="19" name="Rounded Rectangular Callout 18"/>
          <p:cNvSpPr/>
          <p:nvPr/>
        </p:nvSpPr>
        <p:spPr>
          <a:xfrm>
            <a:off x="3980505" y="4764072"/>
            <a:ext cx="1252151" cy="1148904"/>
          </a:xfrm>
          <a:prstGeom prst="wedgeRoundRectCallout">
            <a:avLst>
              <a:gd name="adj1" fmla="val -56359"/>
              <a:gd name="adj2" fmla="val -26410"/>
              <a:gd name="adj3" fmla="val 16667"/>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Particle size</a:t>
            </a:r>
          </a:p>
        </p:txBody>
      </p:sp>
      <p:sp>
        <p:nvSpPr>
          <p:cNvPr id="20" name="Oval Callout 19"/>
          <p:cNvSpPr/>
          <p:nvPr/>
        </p:nvSpPr>
        <p:spPr>
          <a:xfrm>
            <a:off x="5354595" y="4764072"/>
            <a:ext cx="1343312" cy="1148904"/>
          </a:xfrm>
          <a:prstGeom prst="wedgeEllipseCallout">
            <a:avLst>
              <a:gd name="adj1" fmla="val -46589"/>
              <a:gd name="adj2" fmla="val -3716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Time stirred</a:t>
            </a:r>
          </a:p>
        </p:txBody>
      </p:sp>
      <p:sp>
        <p:nvSpPr>
          <p:cNvPr id="2" name="Rounded Rectangle 1"/>
          <p:cNvSpPr/>
          <p:nvPr/>
        </p:nvSpPr>
        <p:spPr>
          <a:xfrm>
            <a:off x="755650" y="1548332"/>
            <a:ext cx="7632700" cy="1880668"/>
          </a:xfrm>
          <a:prstGeom prst="roundRect">
            <a:avLst>
              <a:gd name="adj" fmla="val 7906"/>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bg1"/>
                </a:solidFill>
              </a:rPr>
              <a:t>For example: I would like to investigate if stirring speeds up dissolving.</a:t>
            </a:r>
          </a:p>
          <a:p>
            <a:r>
              <a:rPr lang="en-US" altLang="en-US" sz="1600" dirty="0">
                <a:solidFill>
                  <a:schemeClr val="bg1"/>
                </a:solidFill>
              </a:rPr>
              <a:t>The independent variable this means the one thing you change (the number of stirs).</a:t>
            </a:r>
          </a:p>
          <a:p>
            <a:r>
              <a:rPr lang="en-US" altLang="en-US" sz="1600" dirty="0">
                <a:solidFill>
                  <a:schemeClr val="bg1"/>
                </a:solidFill>
              </a:rPr>
              <a:t>The dependent variable the time which you will record.</a:t>
            </a:r>
          </a:p>
          <a:p>
            <a:r>
              <a:rPr lang="en-US" altLang="en-US" sz="1600" dirty="0">
                <a:solidFill>
                  <a:schemeClr val="bg1"/>
                </a:solidFill>
              </a:rPr>
              <a:t>The controlled variable this means what you will keep the same., for example, the amount of sugar, the temperature of the water and the cup that you are mixing in.</a:t>
            </a:r>
            <a:endParaRPr lang="en-GB" altLang="en-US" sz="1600" dirty="0">
              <a:solidFill>
                <a:schemeClr val="bg1"/>
              </a:solidFill>
            </a:endParaRPr>
          </a:p>
        </p:txBody>
      </p:sp>
      <p:pic>
        <p:nvPicPr>
          <p:cNvPr id="32"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custDataLst>
      <p:tags r:id="rId1"/>
    </p:custDataLst>
    <p:extLst>
      <p:ext uri="{BB962C8B-B14F-4D97-AF65-F5344CB8AC3E}">
        <p14:creationId xmlns:p14="http://schemas.microsoft.com/office/powerpoint/2010/main" val="228257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821550"/>
            <a:ext cx="8220075" cy="746966"/>
          </a:xfrm>
        </p:spPr>
        <p:txBody>
          <a:bodyPr>
            <a:noAutofit/>
          </a:bodyPr>
          <a:lstStyle/>
          <a:p>
            <a:r>
              <a:rPr lang="en-GB" b="0" dirty="0">
                <a:latin typeface="Sassoon Infant Rg" panose="02000503030000020003" pitchFamily="50" charset="0"/>
                <a:ea typeface="Sassoon Infant Rg" panose="02000503030000020003" pitchFamily="50" charset="0"/>
              </a:rPr>
              <a:t>Investigating Dissolving</a:t>
            </a:r>
          </a:p>
        </p:txBody>
      </p:sp>
      <p:sp>
        <p:nvSpPr>
          <p:cNvPr id="2" name="Rounded Rectangle 1"/>
          <p:cNvSpPr/>
          <p:nvPr/>
        </p:nvSpPr>
        <p:spPr>
          <a:xfrm>
            <a:off x="1069803" y="1479600"/>
            <a:ext cx="7004393" cy="1057654"/>
          </a:xfrm>
          <a:prstGeom prst="roundRect">
            <a:avLst>
              <a:gd name="adj" fmla="val 790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600" dirty="0">
                <a:solidFill>
                  <a:schemeClr val="bg1"/>
                </a:solidFill>
              </a:rPr>
              <a:t>You decide what you would like to investigate. You can find an activity sheet, </a:t>
            </a:r>
            <a:r>
              <a:rPr lang="en-GB" altLang="en-US" sz="1600" i="1" dirty="0">
                <a:solidFill>
                  <a:schemeClr val="bg1"/>
                </a:solidFill>
              </a:rPr>
              <a:t>Year 5 29th June 2020 Learning Pack Topic Lesson 4 Investigation, </a:t>
            </a:r>
            <a:r>
              <a:rPr lang="en-GB" altLang="en-US" sz="1600" dirty="0">
                <a:solidFill>
                  <a:schemeClr val="bg1"/>
                </a:solidFill>
              </a:rPr>
              <a:t>either investigate using it or </a:t>
            </a:r>
            <a:r>
              <a:rPr lang="en-GB" altLang="en-US" sz="1600">
                <a:solidFill>
                  <a:schemeClr val="bg1"/>
                </a:solidFill>
              </a:rPr>
              <a:t>use it as </a:t>
            </a:r>
            <a:r>
              <a:rPr lang="en-GB" altLang="en-US" sz="1600" dirty="0">
                <a:solidFill>
                  <a:schemeClr val="bg1"/>
                </a:solidFill>
              </a:rPr>
              <a:t>a template for recording. Don’t forget to make a prediction, and record your findings.</a:t>
            </a:r>
          </a:p>
        </p:txBody>
      </p:sp>
      <p:sp>
        <p:nvSpPr>
          <p:cNvPr id="3" name="Rounded Rectangle 2"/>
          <p:cNvSpPr/>
          <p:nvPr/>
        </p:nvSpPr>
        <p:spPr>
          <a:xfrm>
            <a:off x="1069803" y="2660822"/>
            <a:ext cx="7004393" cy="3006810"/>
          </a:xfrm>
          <a:prstGeom prst="roundRect">
            <a:avLst>
              <a:gd name="adj" fmla="val 3242"/>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76153" y="2713078"/>
            <a:ext cx="539091" cy="539091"/>
          </a:xfrm>
          <a:prstGeom prst="rect">
            <a:avLst/>
          </a:prstGeom>
        </p:spPr>
      </p:pic>
      <p:pic>
        <p:nvPicPr>
          <p:cNvPr id="22" name="Pai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4" name="Picture 3">
            <a:extLst>
              <a:ext uri="{FF2B5EF4-FFF2-40B4-BE49-F238E27FC236}">
                <a16:creationId xmlns:a16="http://schemas.microsoft.com/office/drawing/2014/main" id="{D2AE2205-F29D-40FD-A92B-9017305FC901}"/>
              </a:ext>
            </a:extLst>
          </p:cNvPr>
          <p:cNvPicPr>
            <a:picLocks noChangeAspect="1"/>
          </p:cNvPicPr>
          <p:nvPr/>
        </p:nvPicPr>
        <p:blipFill>
          <a:blip r:embed="rId5"/>
          <a:stretch>
            <a:fillRect/>
          </a:stretch>
        </p:blipFill>
        <p:spPr>
          <a:xfrm>
            <a:off x="1398756" y="2728896"/>
            <a:ext cx="6346486" cy="3383573"/>
          </a:xfrm>
          <a:prstGeom prst="rect">
            <a:avLst/>
          </a:prstGeom>
        </p:spPr>
      </p:pic>
    </p:spTree>
    <p:custDataLst>
      <p:tags r:id="rId1"/>
    </p:custDataLst>
    <p:extLst>
      <p:ext uri="{BB962C8B-B14F-4D97-AF65-F5344CB8AC3E}">
        <p14:creationId xmlns:p14="http://schemas.microsoft.com/office/powerpoint/2010/main" val="428188436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1333</TotalTime>
  <Words>454</Words>
  <Application>Microsoft Office PowerPoint</Application>
  <PresentationFormat>On-screen Show (4:3)</PresentationFormat>
  <Paragraphs>66</Paragraphs>
  <Slides>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Londrina Solid</vt:lpstr>
      <vt:lpstr>Sassoon Infant Md</vt:lpstr>
      <vt:lpstr>Sassoon Infant Rg</vt:lpstr>
      <vt:lpstr>BPreplay</vt:lpstr>
      <vt:lpstr>SimSun</vt:lpstr>
      <vt:lpstr>Arial</vt:lpstr>
      <vt:lpstr>Calibri</vt:lpstr>
      <vt:lpstr>Office Theme</vt:lpstr>
      <vt:lpstr>PowerPoint Presentation</vt:lpstr>
      <vt:lpstr>PowerPoint Presentation</vt:lpstr>
      <vt:lpstr>What is dissolving?</vt:lpstr>
      <vt:lpstr>Investigating Dissolving</vt:lpstr>
      <vt:lpstr>Investigating Dissolving</vt:lpstr>
      <vt:lpstr>Investigating Dissolving</vt:lpstr>
      <vt:lpstr>Investigating Dissolving</vt:lpstr>
      <vt:lpstr>Investigating Dissolving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Akien, Naomi</cp:lastModifiedBy>
  <cp:revision>99</cp:revision>
  <cp:lastPrinted>2020-06-22T20:04:40Z</cp:lastPrinted>
  <dcterms:created xsi:type="dcterms:W3CDTF">2014-10-01T16:09:27Z</dcterms:created>
  <dcterms:modified xsi:type="dcterms:W3CDTF">2020-06-22T20:05:24Z</dcterms:modified>
</cp:coreProperties>
</file>