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3" r:id="rId3"/>
    <p:sldId id="264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9" r:id="rId23"/>
    <p:sldId id="310" r:id="rId24"/>
    <p:sldId id="311" r:id="rId25"/>
    <p:sldId id="312" r:id="rId26"/>
    <p:sldId id="284" r:id="rId27"/>
  </p:sldIdLst>
  <p:sldSz cx="10691813" cy="7559675"/>
  <p:notesSz cx="9144000" cy="6858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marL="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4" pos="429" userDrawn="1">
          <p15:clr>
            <a:srgbClr val="A4A3A4"/>
          </p15:clr>
        </p15:guide>
        <p15:guide id="5" orient="horz" pos="4331" userDrawn="1">
          <p15:clr>
            <a:srgbClr val="A4A3A4"/>
          </p15:clr>
        </p15:guide>
        <p15:guide id="6" pos="6316" userDrawn="1">
          <p15:clr>
            <a:srgbClr val="A4A3A4"/>
          </p15:clr>
        </p15:guide>
        <p15:guide id="7" orient="horz" pos="385" userDrawn="1">
          <p15:clr>
            <a:srgbClr val="A4A3A4"/>
          </p15:clr>
        </p15:guide>
        <p15:guide id="8" pos="568" userDrawn="1">
          <p15:clr>
            <a:srgbClr val="A4A3A4"/>
          </p15:clr>
        </p15:guide>
        <p15:guide id="9" orient="horz" pos="567" userDrawn="1">
          <p15:clr>
            <a:srgbClr val="A4A3A4"/>
          </p15:clr>
        </p15:guide>
        <p15:guide id="10" orient="horz" pos="4195" userDrawn="1">
          <p15:clr>
            <a:srgbClr val="A4A3A4"/>
          </p15:clr>
        </p15:guide>
        <p15:guide id="11" pos="61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0075"/>
    <a:srgbClr val="FAB000"/>
    <a:srgbClr val="B9D26E"/>
    <a:srgbClr val="88BD32"/>
    <a:srgbClr val="8D358B"/>
    <a:srgbClr val="E84D15"/>
    <a:srgbClr val="64196B"/>
    <a:srgbClr val="87BD31"/>
    <a:srgbClr val="FEE864"/>
    <a:srgbClr val="CEDF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45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636" y="90"/>
      </p:cViewPr>
      <p:guideLst>
        <p:guide orient="horz" pos="2381"/>
        <p:guide pos="3368"/>
        <p:guide pos="429"/>
        <p:guide orient="horz" pos="4331"/>
        <p:guide pos="6316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8937" y="6320907"/>
            <a:ext cx="674079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gif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12" Type="http://schemas.openxmlformats.org/officeDocument/2006/relationships/image" Target="../media/image13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5.png"/><Relationship Id="rId3" Type="http://schemas.openxmlformats.org/officeDocument/2006/relationships/audio" Target="../media/media4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6.jpe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7.jpe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8.jpe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9.jpe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0.jpe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5.m4a"/><Relationship Id="rId1" Type="http://schemas.openxmlformats.org/officeDocument/2006/relationships/tags" Target="../tags/tag10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21.jpe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5.png"/><Relationship Id="rId3" Type="http://schemas.openxmlformats.org/officeDocument/2006/relationships/audio" Target="../media/media6.m4a"/><Relationship Id="rId7" Type="http://schemas.openxmlformats.org/officeDocument/2006/relationships/image" Target="../media/image8.png"/><Relationship Id="rId12" Type="http://schemas.openxmlformats.org/officeDocument/2006/relationships/image" Target="../media/image22.png"/><Relationship Id="rId2" Type="http://schemas.microsoft.com/office/2007/relationships/media" Target="../media/media6.m4a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4.jpeg"/><Relationship Id="rId3" Type="http://schemas.openxmlformats.org/officeDocument/2006/relationships/audio" Target="../media/media7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5.png"/><Relationship Id="rId2" Type="http://schemas.microsoft.com/office/2007/relationships/media" Target="../media/media7.m4a"/><Relationship Id="rId16" Type="http://schemas.openxmlformats.org/officeDocument/2006/relationships/image" Target="../media/image27.jpeg"/><Relationship Id="rId1" Type="http://schemas.openxmlformats.org/officeDocument/2006/relationships/tags" Target="../tags/tag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23.png"/><Relationship Id="rId15" Type="http://schemas.openxmlformats.org/officeDocument/2006/relationships/image" Target="../media/image26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Relationship Id="rId1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audio" Target="../media/media8.m4a"/><Relationship Id="rId7" Type="http://schemas.openxmlformats.org/officeDocument/2006/relationships/image" Target="../media/image30.jpeg"/><Relationship Id="rId2" Type="http://schemas.microsoft.com/office/2007/relationships/media" Target="../media/media8.m4a"/><Relationship Id="rId1" Type="http://schemas.openxmlformats.org/officeDocument/2006/relationships/tags" Target="../tags/tag13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10.png"/><Relationship Id="rId3" Type="http://schemas.openxmlformats.org/officeDocument/2006/relationships/audio" Target="../media/media9.m4a"/><Relationship Id="rId7" Type="http://schemas.openxmlformats.org/officeDocument/2006/relationships/image" Target="../media/image34.jpeg"/><Relationship Id="rId12" Type="http://schemas.openxmlformats.org/officeDocument/2006/relationships/image" Target="../media/image9.png"/><Relationship Id="rId2" Type="http://schemas.microsoft.com/office/2007/relationships/media" Target="../media/media9.m4a"/><Relationship Id="rId16" Type="http://schemas.openxmlformats.org/officeDocument/2006/relationships/image" Target="../media/image5.png"/><Relationship Id="rId1" Type="http://schemas.openxmlformats.org/officeDocument/2006/relationships/tags" Target="../tags/tag14.xml"/><Relationship Id="rId6" Type="http://schemas.openxmlformats.org/officeDocument/2006/relationships/image" Target="../media/image33.jpeg"/><Relationship Id="rId11" Type="http://schemas.openxmlformats.org/officeDocument/2006/relationships/image" Target="../media/image8.png"/><Relationship Id="rId5" Type="http://schemas.openxmlformats.org/officeDocument/2006/relationships/image" Target="../media/image3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10.png"/><Relationship Id="rId3" Type="http://schemas.openxmlformats.org/officeDocument/2006/relationships/audio" Target="../media/media10.m4a"/><Relationship Id="rId7" Type="http://schemas.openxmlformats.org/officeDocument/2006/relationships/image" Target="../media/image38.jpeg"/><Relationship Id="rId12" Type="http://schemas.openxmlformats.org/officeDocument/2006/relationships/image" Target="../media/image9.png"/><Relationship Id="rId2" Type="http://schemas.microsoft.com/office/2007/relationships/media" Target="../media/media10.m4a"/><Relationship Id="rId16" Type="http://schemas.openxmlformats.org/officeDocument/2006/relationships/image" Target="../media/image5.png"/><Relationship Id="rId1" Type="http://schemas.openxmlformats.org/officeDocument/2006/relationships/tags" Target="../tags/tag15.xml"/><Relationship Id="rId6" Type="http://schemas.openxmlformats.org/officeDocument/2006/relationships/image" Target="../media/image37.jpeg"/><Relationship Id="rId11" Type="http://schemas.openxmlformats.org/officeDocument/2006/relationships/image" Target="../media/image8.png"/><Relationship Id="rId5" Type="http://schemas.openxmlformats.org/officeDocument/2006/relationships/image" Target="../media/image36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audio" Target="../media/media11.m4a"/><Relationship Id="rId7" Type="http://schemas.openxmlformats.org/officeDocument/2006/relationships/image" Target="../media/image42.jpeg"/><Relationship Id="rId12" Type="http://schemas.openxmlformats.org/officeDocument/2006/relationships/image" Target="../media/image10.png"/><Relationship Id="rId2" Type="http://schemas.microsoft.com/office/2007/relationships/media" Target="../media/media11.m4a"/><Relationship Id="rId16" Type="http://schemas.openxmlformats.org/officeDocument/2006/relationships/image" Target="../media/image5.png"/><Relationship Id="rId1" Type="http://schemas.openxmlformats.org/officeDocument/2006/relationships/tags" Target="../tags/tag16.xml"/><Relationship Id="rId6" Type="http://schemas.openxmlformats.org/officeDocument/2006/relationships/image" Target="../media/image41.jpeg"/><Relationship Id="rId11" Type="http://schemas.openxmlformats.org/officeDocument/2006/relationships/image" Target="../media/image9.png"/><Relationship Id="rId5" Type="http://schemas.openxmlformats.org/officeDocument/2006/relationships/image" Target="../media/image40.png"/><Relationship Id="rId15" Type="http://schemas.openxmlformats.org/officeDocument/2006/relationships/image" Target="../media/image43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10.png"/><Relationship Id="rId3" Type="http://schemas.openxmlformats.org/officeDocument/2006/relationships/audio" Target="../media/media12.m4a"/><Relationship Id="rId7" Type="http://schemas.openxmlformats.org/officeDocument/2006/relationships/image" Target="../media/image46.jpeg"/><Relationship Id="rId12" Type="http://schemas.openxmlformats.org/officeDocument/2006/relationships/image" Target="../media/image9.png"/><Relationship Id="rId17" Type="http://schemas.openxmlformats.org/officeDocument/2006/relationships/image" Target="../media/image5.png"/><Relationship Id="rId2" Type="http://schemas.microsoft.com/office/2007/relationships/media" Target="../media/media12.m4a"/><Relationship Id="rId16" Type="http://schemas.openxmlformats.org/officeDocument/2006/relationships/image" Target="../media/image48.png"/><Relationship Id="rId1" Type="http://schemas.openxmlformats.org/officeDocument/2006/relationships/tags" Target="../tags/tag17.xml"/><Relationship Id="rId6" Type="http://schemas.openxmlformats.org/officeDocument/2006/relationships/image" Target="../media/image45.jpeg"/><Relationship Id="rId11" Type="http://schemas.openxmlformats.org/officeDocument/2006/relationships/image" Target="../media/image8.png"/><Relationship Id="rId5" Type="http://schemas.openxmlformats.org/officeDocument/2006/relationships/image" Target="../media/image44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audio" Target="../media/media13.m4a"/><Relationship Id="rId7" Type="http://schemas.openxmlformats.org/officeDocument/2006/relationships/image" Target="../media/image51.jpeg"/><Relationship Id="rId12" Type="http://schemas.openxmlformats.org/officeDocument/2006/relationships/image" Target="../media/image10.png"/><Relationship Id="rId2" Type="http://schemas.microsoft.com/office/2007/relationships/media" Target="../media/media13.m4a"/><Relationship Id="rId16" Type="http://schemas.openxmlformats.org/officeDocument/2006/relationships/image" Target="../media/image5.png"/><Relationship Id="rId1" Type="http://schemas.openxmlformats.org/officeDocument/2006/relationships/tags" Target="../tags/tag18.xml"/><Relationship Id="rId6" Type="http://schemas.openxmlformats.org/officeDocument/2006/relationships/image" Target="../media/image50.jpeg"/><Relationship Id="rId11" Type="http://schemas.openxmlformats.org/officeDocument/2006/relationships/image" Target="../media/image9.png"/><Relationship Id="rId5" Type="http://schemas.openxmlformats.org/officeDocument/2006/relationships/image" Target="../media/image49.png"/><Relationship Id="rId15" Type="http://schemas.openxmlformats.org/officeDocument/2006/relationships/image" Target="../media/image52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audio" Target="../media/media14.m4a"/><Relationship Id="rId7" Type="http://schemas.openxmlformats.org/officeDocument/2006/relationships/image" Target="../media/image55.jpeg"/><Relationship Id="rId12" Type="http://schemas.openxmlformats.org/officeDocument/2006/relationships/image" Target="../media/image10.png"/><Relationship Id="rId2" Type="http://schemas.microsoft.com/office/2007/relationships/media" Target="../media/media14.m4a"/><Relationship Id="rId1" Type="http://schemas.openxmlformats.org/officeDocument/2006/relationships/tags" Target="../tags/tag19.xml"/><Relationship Id="rId6" Type="http://schemas.openxmlformats.org/officeDocument/2006/relationships/image" Target="../media/image54.jpeg"/><Relationship Id="rId11" Type="http://schemas.openxmlformats.org/officeDocument/2006/relationships/image" Target="../media/image9.png"/><Relationship Id="rId5" Type="http://schemas.openxmlformats.org/officeDocument/2006/relationships/image" Target="../media/image53.png"/><Relationship Id="rId1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audio" Target="../media/media15.m4a"/><Relationship Id="rId7" Type="http://schemas.openxmlformats.org/officeDocument/2006/relationships/image" Target="../media/image58.jpeg"/><Relationship Id="rId12" Type="http://schemas.openxmlformats.org/officeDocument/2006/relationships/image" Target="../media/image10.png"/><Relationship Id="rId2" Type="http://schemas.microsoft.com/office/2007/relationships/media" Target="../media/media15.m4a"/><Relationship Id="rId1" Type="http://schemas.openxmlformats.org/officeDocument/2006/relationships/tags" Target="../tags/tag20.xml"/><Relationship Id="rId6" Type="http://schemas.openxmlformats.org/officeDocument/2006/relationships/image" Target="../media/image57.jpeg"/><Relationship Id="rId11" Type="http://schemas.openxmlformats.org/officeDocument/2006/relationships/image" Target="../media/image9.png"/><Relationship Id="rId5" Type="http://schemas.openxmlformats.org/officeDocument/2006/relationships/image" Target="../media/image56.png"/><Relationship Id="rId1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audio" Target="../media/media16.m4a"/><Relationship Id="rId7" Type="http://schemas.openxmlformats.org/officeDocument/2006/relationships/image" Target="../media/image61.jpeg"/><Relationship Id="rId12" Type="http://schemas.openxmlformats.org/officeDocument/2006/relationships/image" Target="../media/image10.png"/><Relationship Id="rId2" Type="http://schemas.microsoft.com/office/2007/relationships/media" Target="../media/media16.m4a"/><Relationship Id="rId1" Type="http://schemas.openxmlformats.org/officeDocument/2006/relationships/tags" Target="../tags/tag21.xml"/><Relationship Id="rId6" Type="http://schemas.openxmlformats.org/officeDocument/2006/relationships/image" Target="../media/image60.jpeg"/><Relationship Id="rId11" Type="http://schemas.openxmlformats.org/officeDocument/2006/relationships/image" Target="../media/image9.png"/><Relationship Id="rId5" Type="http://schemas.openxmlformats.org/officeDocument/2006/relationships/image" Target="../media/image59.png"/><Relationship Id="rId1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63.png"/><Relationship Id="rId3" Type="http://schemas.openxmlformats.org/officeDocument/2006/relationships/audio" Target="../media/media17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17.m4a"/><Relationship Id="rId1" Type="http://schemas.openxmlformats.org/officeDocument/2006/relationships/tags" Target="../tags/tag2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62.png"/><Relationship Id="rId1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Relationship Id="rId14" Type="http://schemas.openxmlformats.org/officeDocument/2006/relationships/image" Target="../media/image6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66.png"/><Relationship Id="rId3" Type="http://schemas.openxmlformats.org/officeDocument/2006/relationships/audio" Target="../media/media18.m4a"/><Relationship Id="rId7" Type="http://schemas.openxmlformats.org/officeDocument/2006/relationships/image" Target="../media/image8.png"/><Relationship Id="rId12" Type="http://schemas.openxmlformats.org/officeDocument/2006/relationships/image" Target="../media/image65.png"/><Relationship Id="rId2" Type="http://schemas.microsoft.com/office/2007/relationships/media" Target="../media/media18.m4a"/><Relationship Id="rId1" Type="http://schemas.openxmlformats.org/officeDocument/2006/relationships/tags" Target="../tags/tag2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68.jpeg"/><Relationship Id="rId3" Type="http://schemas.openxmlformats.org/officeDocument/2006/relationships/audio" Target="../media/media19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19.m4a"/><Relationship Id="rId16" Type="http://schemas.openxmlformats.org/officeDocument/2006/relationships/image" Target="../media/image5.png"/><Relationship Id="rId1" Type="http://schemas.openxmlformats.org/officeDocument/2006/relationships/tags" Target="../tags/tag24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62.png"/><Relationship Id="rId15" Type="http://schemas.openxmlformats.org/officeDocument/2006/relationships/image" Target="../media/image70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9.png"/><Relationship Id="rId1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72.jpeg"/><Relationship Id="rId3" Type="http://schemas.openxmlformats.org/officeDocument/2006/relationships/audio" Target="../media/media20.m4a"/><Relationship Id="rId7" Type="http://schemas.openxmlformats.org/officeDocument/2006/relationships/image" Target="../media/image8.png"/><Relationship Id="rId12" Type="http://schemas.openxmlformats.org/officeDocument/2006/relationships/image" Target="../media/image71.jpeg"/><Relationship Id="rId2" Type="http://schemas.microsoft.com/office/2007/relationships/media" Target="../media/media20.m4a"/><Relationship Id="rId1" Type="http://schemas.openxmlformats.org/officeDocument/2006/relationships/tags" Target="../tags/tag25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7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EEDD77-8D1D-4EAD-BAC5-45615CFF54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4"/>
    </mc:Choice>
    <mc:Fallback xmlns="">
      <p:transition spd="slow" advTm="8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j-lt"/>
              </a:rPr>
              <a:t>W</a:t>
            </a:r>
            <a:r>
              <a:rPr lang="en-US" sz="3600" b="1" dirty="0">
                <a:latin typeface="+mj-lt"/>
              </a:rPr>
              <a:t>e are learning</a:t>
            </a: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identify and name some common animals.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some common animals.</a:t>
            </a:r>
          </a:p>
          <a:p>
            <a:r>
              <a:rPr lang="en-GB" dirty="0">
                <a:latin typeface="Twinkl" pitchFamily="50" charset="0"/>
              </a:rPr>
              <a:t>I can name the groups of animals including fish, mammals, birds, reptiles and amphibians.</a:t>
            </a:r>
          </a:p>
          <a:p>
            <a:r>
              <a:rPr lang="en-GB" dirty="0">
                <a:latin typeface="Twinkl" pitchFamily="50" charset="0"/>
              </a:rPr>
              <a:t>I can identify what groups animals belong to.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81B157D-A40B-4478-981C-D38A16DF3B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61"/>
    </mc:Choice>
    <mc:Fallback xmlns="">
      <p:transition spd="slow" advTm="28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2B4497B-4D8D-4434-9347-A9625FBA0FED}"/>
              </a:ext>
            </a:extLst>
          </p:cNvPr>
          <p:cNvSpPr/>
          <p:nvPr/>
        </p:nvSpPr>
        <p:spPr>
          <a:xfrm>
            <a:off x="901701" y="3767102"/>
            <a:ext cx="4242954" cy="122548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21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Can you spot the animals in these pictures? </a:t>
            </a: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D9A74E9E-9D28-4B30-B94B-FF425FE5C55B}"/>
              </a:ext>
            </a:extLst>
          </p:cNvPr>
          <p:cNvSpPr/>
          <p:nvPr/>
        </p:nvSpPr>
        <p:spPr>
          <a:xfrm>
            <a:off x="884236" y="5099118"/>
            <a:ext cx="4251181" cy="122548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21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Look carefully. How do you know they are animals?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729188"/>
            <a:ext cx="8805718" cy="864000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Pretend I have never seen an animal.</a:t>
            </a:r>
          </a:p>
          <a:p>
            <a:pPr algn="ctr"/>
            <a:r>
              <a:rPr lang="en-GB" dirty="0"/>
              <a:t>How would you describe what an animal is?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DB0056-9386-4062-B3C2-D52055FEBFC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2145" y="2778680"/>
            <a:ext cx="4962094" cy="3880883"/>
          </a:xfrm>
          <a:prstGeom prst="roundRect">
            <a:avLst>
              <a:gd name="adj" fmla="val 10968"/>
            </a:avLst>
          </a:prstGeom>
          <a:ln w="38100">
            <a:solidFill>
              <a:schemeClr val="accent1"/>
            </a:solidFill>
          </a:ln>
        </p:spPr>
      </p:pic>
      <p:sp>
        <p:nvSpPr>
          <p:cNvPr id="31" name="Quizzy Box">
            <a:extLst>
              <a:ext uri="{FF2B5EF4-FFF2-40B4-BE49-F238E27FC236}">
                <a16:creationId xmlns:a16="http://schemas.microsoft.com/office/drawing/2014/main" id="{3B4A299D-8DBA-4903-A223-7A44589D14E2}"/>
              </a:ext>
            </a:extLst>
          </p:cNvPr>
          <p:cNvSpPr/>
          <p:nvPr/>
        </p:nvSpPr>
        <p:spPr>
          <a:xfrm>
            <a:off x="917574" y="2861807"/>
            <a:ext cx="3783735" cy="848497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Quizzy Icon">
            <a:extLst>
              <a:ext uri="{FF2B5EF4-FFF2-40B4-BE49-F238E27FC236}">
                <a16:creationId xmlns:a16="http://schemas.microsoft.com/office/drawing/2014/main" id="{803E051A-B566-4192-89D8-62F9FE4883D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256" y="2961220"/>
            <a:ext cx="648000" cy="648000"/>
          </a:xfrm>
          <a:prstGeom prst="rect">
            <a:avLst/>
          </a:prstGeom>
        </p:spPr>
      </p:pic>
      <p:sp>
        <p:nvSpPr>
          <p:cNvPr id="33" name="Quizzy Cross">
            <a:extLst>
              <a:ext uri="{FF2B5EF4-FFF2-40B4-BE49-F238E27FC236}">
                <a16:creationId xmlns:a16="http://schemas.microsoft.com/office/drawing/2014/main" id="{5A67FC60-CBE4-4BDE-A236-21282C9FF401}"/>
              </a:ext>
            </a:extLst>
          </p:cNvPr>
          <p:cNvSpPr/>
          <p:nvPr/>
        </p:nvSpPr>
        <p:spPr bwMode="auto">
          <a:xfrm flipH="1">
            <a:off x="927450" y="2861807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34" name="Rectangle 7">
            <a:extLst>
              <a:ext uri="{FF2B5EF4-FFF2-40B4-BE49-F238E27FC236}">
                <a16:creationId xmlns:a16="http://schemas.microsoft.com/office/drawing/2014/main" id="{AA9A77A9-57D1-4E81-9F84-097E6ECE9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0500" y="3090696"/>
            <a:ext cx="2667963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What is an animal?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599163-6079-4C1C-B828-E6BA8594C5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430"/>
    </mc:Choice>
    <mc:Fallback xmlns="">
      <p:transition advTm="24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5" grpId="0" animBg="1"/>
      <p:bldP spid="36" grpId="0" animBg="1"/>
      <p:bldP spid="31" grpId="0" animBg="1"/>
      <p:bldP spid="31" grpId="1" animBg="1"/>
      <p:bldP spid="33" grpId="0" animBg="1"/>
      <p:bldP spid="33" grpId="1" animBg="1"/>
      <p:bldP spid="34" grpId="0"/>
      <p:bldP spid="3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87FC93-C892-4391-B8CF-A64A3F02EA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038" y="638330"/>
            <a:ext cx="9320211" cy="6237134"/>
          </a:xfrm>
          <a:prstGeom prst="roundRect">
            <a:avLst>
              <a:gd name="adj" fmla="val 6206"/>
            </a:avLst>
          </a:prstGeom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A6C0EA6-3C34-45F0-AD42-C5D913FD437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282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16"/>
    </mc:Choice>
    <mc:Fallback xmlns="">
      <p:transition advTm="43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B916650-B21B-4D6C-A99C-91F74DF3DD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39" y="679776"/>
            <a:ext cx="9315364" cy="6195687"/>
          </a:xfrm>
          <a:prstGeom prst="roundRect">
            <a:avLst>
              <a:gd name="adj" fmla="val 5216"/>
            </a:avLst>
          </a:prstGeom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3685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E70145-FF9B-423D-9CE2-F5CAF8FAFF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038" y="669216"/>
            <a:ext cx="9320212" cy="6203766"/>
          </a:xfrm>
          <a:prstGeom prst="roundRect">
            <a:avLst>
              <a:gd name="adj" fmla="val 6069"/>
            </a:avLst>
          </a:prstGeom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5861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60C1EB-0421-47CA-B720-3BCCB93C4F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038" y="647700"/>
            <a:ext cx="9320212" cy="6227763"/>
          </a:xfrm>
          <a:prstGeom prst="roundRect">
            <a:avLst>
              <a:gd name="adj" fmla="val 6434"/>
            </a:avLst>
          </a:prstGeom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05270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2F73A4-92F1-4137-B629-0A6454C1CE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761" y="657803"/>
            <a:ext cx="9326490" cy="6217660"/>
          </a:xfrm>
          <a:prstGeom prst="roundRect">
            <a:avLst>
              <a:gd name="adj" fmla="val 4634"/>
            </a:avLst>
          </a:prstGeom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37557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0B44B2-8D9D-4FAF-8CE5-A8F62E4FAF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2727" y="652494"/>
            <a:ext cx="9308523" cy="6209825"/>
          </a:xfrm>
          <a:prstGeom prst="roundRect">
            <a:avLst>
              <a:gd name="adj" fmla="val 6107"/>
            </a:avLst>
          </a:prstGeom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56040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FE4BAEE-0C45-4A09-A056-657EB78FCDC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038" y="647700"/>
            <a:ext cx="9320212" cy="6227764"/>
          </a:xfrm>
          <a:prstGeom prst="roundRect">
            <a:avLst>
              <a:gd name="adj" fmla="val 5247"/>
            </a:avLst>
          </a:prstGeom>
          <a:noFill/>
          <a:ln>
            <a:noFill/>
          </a:ln>
        </p:spPr>
      </p:pic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7A0F6AD-E2F2-4652-A75F-48FD08D860A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656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61"/>
    </mc:Choice>
    <mc:Fallback xmlns="">
      <p:transition advTm="2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3173612-1C4D-4BA2-8F18-0014A0A44EB7}"/>
              </a:ext>
            </a:extLst>
          </p:cNvPr>
          <p:cNvSpPr/>
          <p:nvPr/>
        </p:nvSpPr>
        <p:spPr>
          <a:xfrm>
            <a:off x="901700" y="3327271"/>
            <a:ext cx="1871014" cy="864000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mammals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9C093CE0-F5E7-4EB5-85FD-F8F36B391362}"/>
              </a:ext>
            </a:extLst>
          </p:cNvPr>
          <p:cNvSpPr/>
          <p:nvPr/>
        </p:nvSpPr>
        <p:spPr>
          <a:xfrm>
            <a:off x="2882900" y="3327271"/>
            <a:ext cx="1871014" cy="864000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birds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E2A1082-CD0A-472D-B1AF-18DC98124207}"/>
              </a:ext>
            </a:extLst>
          </p:cNvPr>
          <p:cNvSpPr/>
          <p:nvPr/>
        </p:nvSpPr>
        <p:spPr>
          <a:xfrm>
            <a:off x="4864100" y="3327271"/>
            <a:ext cx="1871014" cy="864000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amphibians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864000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There are lots of different animals.</a:t>
            </a:r>
          </a:p>
          <a:p>
            <a:r>
              <a:rPr lang="en-GB" dirty="0">
                <a:latin typeface="Twinkl" pitchFamily="50" charset="0"/>
              </a:rPr>
              <a:t>Scientists sort them into groups to help to identify them.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6C111A6-4B60-4498-A18C-7CC754C2DB01}"/>
              </a:ext>
            </a:extLst>
          </p:cNvPr>
          <p:cNvSpPr/>
          <p:nvPr/>
        </p:nvSpPr>
        <p:spPr>
          <a:xfrm>
            <a:off x="901700" y="2763091"/>
            <a:ext cx="8905875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Here are some of the animal groups that they can be sorted into: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6BC1E7A-7440-460B-B6BC-23EDA3168E99}"/>
              </a:ext>
            </a:extLst>
          </p:cNvPr>
          <p:cNvSpPr/>
          <p:nvPr/>
        </p:nvSpPr>
        <p:spPr>
          <a:xfrm>
            <a:off x="868363" y="4304336"/>
            <a:ext cx="1871014" cy="8640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fish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AD57CB-1037-4684-A76E-324B9A19BDD8}"/>
              </a:ext>
            </a:extLst>
          </p:cNvPr>
          <p:cNvSpPr/>
          <p:nvPr/>
        </p:nvSpPr>
        <p:spPr>
          <a:xfrm>
            <a:off x="2849563" y="4304336"/>
            <a:ext cx="1871014" cy="864000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reptiles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868363" y="5514596"/>
            <a:ext cx="8905875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Twinkl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E88530-C2CD-4469-A0AF-B2FD81FFFDE9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2327" y="3454100"/>
            <a:ext cx="4316774" cy="337617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35BA53B-7701-4D08-AE45-5511A89410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709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23"/>
    </mc:Choice>
    <mc:Fallback xmlns="">
      <p:transition advTm="18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3" grpId="0" animBg="1"/>
      <p:bldP spid="16" grpId="0" animBg="1"/>
      <p:bldP spid="21" grpId="0" animBg="1"/>
      <p:bldP spid="2" grpId="0"/>
      <p:bldP spid="23" grpId="0" animBg="1"/>
      <p:bldP spid="25" grpId="0" animBg="1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157C7B06-5279-43A8-840F-777B564BCED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9"/>
          <a:stretch/>
        </p:blipFill>
        <p:spPr>
          <a:xfrm>
            <a:off x="917575" y="2620946"/>
            <a:ext cx="8856664" cy="403861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864000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Do you know the names of these animals?</a:t>
            </a:r>
          </a:p>
          <a:p>
            <a:pPr algn="ctr"/>
            <a:r>
              <a:rPr lang="en-GB" dirty="0">
                <a:latin typeface="Twinkl" pitchFamily="50" charset="0"/>
              </a:rPr>
              <a:t>Do you know what type of animal they are?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868363" y="6103528"/>
            <a:ext cx="8905875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These animals are birds.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80A3A1-0AB4-406A-8C9E-016B5D84EF9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71765" y="2805360"/>
            <a:ext cx="2587298" cy="2586358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A2AEC5-A40F-4FC4-B153-E0F49FC9238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1598" y="2805360"/>
            <a:ext cx="2600036" cy="2586358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1554998" y="5077575"/>
            <a:ext cx="1533236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pigeon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0CC9619-46D7-48FC-81E1-2B2265709A8B}"/>
              </a:ext>
            </a:extLst>
          </p:cNvPr>
          <p:cNvSpPr/>
          <p:nvPr/>
        </p:nvSpPr>
        <p:spPr>
          <a:xfrm>
            <a:off x="7554366" y="5244577"/>
            <a:ext cx="1533236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chicken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D722BD-6A6D-456E-88DE-3570BE8F4813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91" y="5988327"/>
            <a:ext cx="3307667" cy="13424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5DF78F-4C7A-4C6F-A805-53277C7DE013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744" y="2801315"/>
            <a:ext cx="2598450" cy="2590404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4554682" y="5161076"/>
            <a:ext cx="1533236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flamingo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E171C7E-C8B9-46EC-AEDA-5A2084A785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47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095"/>
    </mc:Choice>
    <mc:Fallback xmlns="">
      <p:transition advTm="24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30" grpId="0" animBg="1"/>
      <p:bldP spid="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BA99BD-E0E3-4BFE-9069-50F52184E1C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575" y="2445034"/>
            <a:ext cx="8856664" cy="421452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673712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 Here are some more birds. Do you know any of their names?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868363" y="6103528"/>
            <a:ext cx="8905875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Where might you see birds?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80A3A1-0AB4-406A-8C9E-016B5D84EF9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365" y="2805359"/>
            <a:ext cx="2749237" cy="2625624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BABF6D-D46F-42DB-B8C9-7BB70C96167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1492" y="2805359"/>
            <a:ext cx="2749236" cy="2586358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A2AEC5-A40F-4FC4-B153-E0F49FC9238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9020" y="2805360"/>
            <a:ext cx="2586358" cy="2586358"/>
          </a:xfrm>
          <a:prstGeom prst="ellipse">
            <a:avLst/>
          </a:prstGeom>
          <a:ln w="28575">
            <a:solidFill>
              <a:srgbClr val="DB0075"/>
            </a:solidFill>
          </a:ln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1515581" y="5242952"/>
            <a:ext cx="1533236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robin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4468693" y="5242953"/>
            <a:ext cx="1533236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penguin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0CC9619-46D7-48FC-81E1-2B2265709A8B}"/>
              </a:ext>
            </a:extLst>
          </p:cNvPr>
          <p:cNvSpPr/>
          <p:nvPr/>
        </p:nvSpPr>
        <p:spPr>
          <a:xfrm>
            <a:off x="7554366" y="5244577"/>
            <a:ext cx="1533236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magpie</a:t>
            </a:r>
          </a:p>
        </p:txBody>
      </p:sp>
      <p:pic>
        <p:nvPicPr>
          <p:cNvPr id="23" name="Talking Partners">
            <a:extLst>
              <a:ext uri="{FF2B5EF4-FFF2-40B4-BE49-F238E27FC236}">
                <a16:creationId xmlns:a16="http://schemas.microsoft.com/office/drawing/2014/main" id="{9300C1D1-4381-4D45-A9FD-64C9F9DD45E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7165" y="638330"/>
            <a:ext cx="864000" cy="864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B488A48-D2D1-4DDC-92E4-FC11ECE5A9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285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596"/>
    </mc:Choice>
    <mc:Fallback xmlns="">
      <p:transition advTm="23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54E91B61-7E6B-497D-A2B1-E830C402A8F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38" y="2635322"/>
            <a:ext cx="8890000" cy="40242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7063" y="2794523"/>
            <a:ext cx="2674367" cy="2687534"/>
          </a:xfrm>
          <a:prstGeom prst="ellipse">
            <a:avLst/>
          </a:prstGeom>
          <a:ln w="28575">
            <a:solidFill>
              <a:srgbClr val="E84D15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2933" y="2766446"/>
            <a:ext cx="2687534" cy="2687533"/>
          </a:xfrm>
          <a:prstGeom prst="ellipse">
            <a:avLst/>
          </a:prstGeom>
          <a:ln w="28575">
            <a:solidFill>
              <a:srgbClr val="E84D15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ED20A3-3BB4-48E5-BC3C-1605FB68990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7217" y="2794524"/>
            <a:ext cx="2687533" cy="2687533"/>
          </a:xfrm>
          <a:prstGeom prst="ellipse">
            <a:avLst/>
          </a:prstGeom>
          <a:ln w="28575">
            <a:solidFill>
              <a:srgbClr val="E84D15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864000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Do you know the names of these animals?</a:t>
            </a:r>
          </a:p>
          <a:p>
            <a:pPr algn="ctr"/>
            <a:r>
              <a:rPr lang="en-GB" dirty="0">
                <a:latin typeface="Twinkl" pitchFamily="50" charset="0"/>
              </a:rPr>
              <a:t>Do you know what type of animal they are?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241513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These animals are mammals.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1554998" y="5161076"/>
            <a:ext cx="1533236" cy="64196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human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4554682" y="5161076"/>
            <a:ext cx="1533236" cy="64196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dog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0CC9619-46D7-48FC-81E1-2B2265709A8B}"/>
              </a:ext>
            </a:extLst>
          </p:cNvPr>
          <p:cNvSpPr/>
          <p:nvPr/>
        </p:nvSpPr>
        <p:spPr>
          <a:xfrm>
            <a:off x="7554366" y="5161076"/>
            <a:ext cx="1533236" cy="64196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monkey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05F01E7-3369-40A6-896E-AE376FAB4519}"/>
              </a:ext>
            </a:extLst>
          </p:cNvPr>
          <p:cNvGrpSpPr/>
          <p:nvPr/>
        </p:nvGrpSpPr>
        <p:grpSpPr>
          <a:xfrm>
            <a:off x="6093320" y="5803039"/>
            <a:ext cx="4598494" cy="1515296"/>
            <a:chOff x="6093320" y="5901915"/>
            <a:chExt cx="4598494" cy="1515296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D974395-D49B-4CD8-8C6D-98DCF868C559}"/>
                </a:ext>
              </a:extLst>
            </p:cNvPr>
            <p:cNvSpPr/>
            <p:nvPr/>
          </p:nvSpPr>
          <p:spPr>
            <a:xfrm>
              <a:off x="7176228" y="6049579"/>
              <a:ext cx="3515586" cy="109912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You are an animal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and you belong to the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mammal group. </a:t>
              </a:r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7A52982F-9F75-407D-A6D2-5417BF6071C9}"/>
                </a:ext>
              </a:extLst>
            </p:cNvPr>
            <p:cNvGrpSpPr/>
            <p:nvPr/>
          </p:nvGrpSpPr>
          <p:grpSpPr>
            <a:xfrm>
              <a:off x="6093320" y="5901915"/>
              <a:ext cx="1502925" cy="1515296"/>
              <a:chOff x="240145" y="5803039"/>
              <a:chExt cx="1502925" cy="1515296"/>
            </a:xfrm>
          </p:grpSpPr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23D8B395-669C-49AB-85EE-D85CB9ECE01A}"/>
                  </a:ext>
                </a:extLst>
              </p:cNvPr>
              <p:cNvSpPr/>
              <p:nvPr/>
            </p:nvSpPr>
            <p:spPr>
              <a:xfrm>
                <a:off x="240145" y="5803039"/>
                <a:ext cx="1502925" cy="1502925"/>
              </a:xfrm>
              <a:prstGeom prst="ellipse">
                <a:avLst/>
              </a:prstGeom>
              <a:solidFill>
                <a:schemeClr val="accent2"/>
              </a:solidFill>
              <a:ln w="76200">
                <a:solidFill>
                  <a:srgbClr val="E84D1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D5435A17-AF1A-45CB-8452-FFA87DD2B9A3}"/>
                  </a:ext>
                </a:extLst>
              </p:cNvPr>
              <p:cNvSpPr/>
              <p:nvPr/>
            </p:nvSpPr>
            <p:spPr>
              <a:xfrm>
                <a:off x="433601" y="5950703"/>
                <a:ext cx="1116011" cy="4082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Did you</a:t>
                </a: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2CBE8010-4FBB-42CE-9220-CD9D56FC8B9A}"/>
                  </a:ext>
                </a:extLst>
              </p:cNvPr>
              <p:cNvSpPr/>
              <p:nvPr/>
            </p:nvSpPr>
            <p:spPr>
              <a:xfrm>
                <a:off x="395129" y="6131606"/>
                <a:ext cx="119295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3200" b="1" dirty="0">
                    <a:solidFill>
                      <a:schemeClr val="bg1"/>
                    </a:solidFill>
                  </a:rPr>
                  <a:t>know</a:t>
                </a:r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6E125CC8-0E79-45EB-BA35-CA7BF8CE3879}"/>
                  </a:ext>
                </a:extLst>
              </p:cNvPr>
              <p:cNvSpPr/>
              <p:nvPr/>
            </p:nvSpPr>
            <p:spPr>
              <a:xfrm>
                <a:off x="764621" y="6548894"/>
                <a:ext cx="453970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4400" b="1" dirty="0">
                    <a:solidFill>
                      <a:schemeClr val="bg1"/>
                    </a:solidFill>
                  </a:rPr>
                  <a:t>?</a:t>
                </a:r>
              </a:p>
            </p:txBody>
          </p:sp>
        </p:grp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969025-0BD9-4A36-AF01-A54B211CFB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043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67"/>
    </mc:Choice>
    <mc:Fallback xmlns="">
      <p:transition advTm="20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  <p:bldP spid="3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6C90B9-D8A6-4AA3-BE2E-FD34B7228C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238" y="2396282"/>
            <a:ext cx="8890000" cy="42632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1425" y="2540998"/>
            <a:ext cx="2712934" cy="2715611"/>
          </a:xfrm>
          <a:prstGeom prst="ellipse">
            <a:avLst/>
          </a:prstGeom>
          <a:ln w="28575">
            <a:solidFill>
              <a:srgbClr val="E84D15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1089" y="2540999"/>
            <a:ext cx="2712934" cy="2687534"/>
          </a:xfrm>
          <a:prstGeom prst="ellipse">
            <a:avLst/>
          </a:prstGeom>
          <a:ln w="28575">
            <a:solidFill>
              <a:srgbClr val="E84D15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ED20A3-3BB4-48E5-BC3C-1605FB68990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4517" y="2540997"/>
            <a:ext cx="2712934" cy="2677547"/>
          </a:xfrm>
          <a:prstGeom prst="ellipse">
            <a:avLst/>
          </a:prstGeom>
          <a:ln w="28575">
            <a:solidFill>
              <a:srgbClr val="E84D15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624960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 Here are some more mammals. Do you know any of their names?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029077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Where might you see mammals?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1554998" y="4935629"/>
            <a:ext cx="1533236" cy="64196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cow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4554682" y="4935629"/>
            <a:ext cx="1533236" cy="64196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elephant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0CC9619-46D7-48FC-81E1-2B2265709A8B}"/>
              </a:ext>
            </a:extLst>
          </p:cNvPr>
          <p:cNvSpPr/>
          <p:nvPr/>
        </p:nvSpPr>
        <p:spPr>
          <a:xfrm>
            <a:off x="7554366" y="4935629"/>
            <a:ext cx="1533236" cy="64196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hedgehog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C68E41-9EC0-456B-B750-8E9C6C1DABA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782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69"/>
    </mc:Choice>
    <mc:Fallback xmlns="">
      <p:transition advTm="11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  <p:bldP spid="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267A0445-BD5E-4566-AF2B-AEC54B6F610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2192" y="2635322"/>
            <a:ext cx="8905383" cy="4024241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86400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Do you know the names of these animals?</a:t>
            </a:r>
          </a:p>
          <a:p>
            <a:pPr algn="ctr"/>
            <a:r>
              <a:rPr lang="en-GB" dirty="0">
                <a:latin typeface="Twinkl" pitchFamily="50" charset="0"/>
              </a:rPr>
              <a:t>Do you know what type of animal they are?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4903" y="2766446"/>
            <a:ext cx="2687534" cy="2687533"/>
          </a:xfrm>
          <a:prstGeom prst="ellipse">
            <a:avLst/>
          </a:prstGeom>
          <a:ln w="28575">
            <a:solidFill>
              <a:srgbClr val="8D358B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64587" y="2766446"/>
            <a:ext cx="2687534" cy="2687533"/>
          </a:xfrm>
          <a:prstGeom prst="ellipse">
            <a:avLst/>
          </a:prstGeom>
          <a:ln w="28575">
            <a:solidFill>
              <a:srgbClr val="8D358B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153548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These animals are fish.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3042052" y="5161076"/>
            <a:ext cx="1533236" cy="641963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goldfish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6041736" y="5161076"/>
            <a:ext cx="1533236" cy="641963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shark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8597AF1-0E8B-4405-8614-7D347F5C7017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440" y="5161076"/>
            <a:ext cx="2348997" cy="149681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CBC7481-31EE-479B-8248-50BFF06115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8618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05"/>
    </mc:Choice>
    <mc:Fallback xmlns="">
      <p:transition advTm="12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38921E-07C6-42B4-96DB-8BF702FEC58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2192" y="2396282"/>
            <a:ext cx="8905383" cy="42632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4833" y="2540997"/>
            <a:ext cx="2712934" cy="2676257"/>
          </a:xfrm>
          <a:prstGeom prst="ellipse">
            <a:avLst/>
          </a:prstGeom>
          <a:ln w="28575">
            <a:solidFill>
              <a:srgbClr val="8D358B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ED20A3-3BB4-48E5-BC3C-1605FB68990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64517" y="2540997"/>
            <a:ext cx="2712934" cy="2676257"/>
          </a:xfrm>
          <a:prstGeom prst="ellipse">
            <a:avLst/>
          </a:prstGeom>
          <a:ln w="28575">
            <a:solidFill>
              <a:srgbClr val="8D358B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149" y="2540997"/>
            <a:ext cx="2712934" cy="2676257"/>
          </a:xfrm>
          <a:prstGeom prst="ellipse">
            <a:avLst/>
          </a:prstGeom>
          <a:ln w="28575">
            <a:solidFill>
              <a:srgbClr val="8D358B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624960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 Here are some more fish. Do you know any of their names?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029077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Where might you see fish?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1554998" y="4935629"/>
            <a:ext cx="1533236" cy="641963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trout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4554682" y="4935629"/>
            <a:ext cx="1533236" cy="641963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pufferfish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D0CC9619-46D7-48FC-81E1-2B2265709A8B}"/>
              </a:ext>
            </a:extLst>
          </p:cNvPr>
          <p:cNvSpPr/>
          <p:nvPr/>
        </p:nvSpPr>
        <p:spPr>
          <a:xfrm>
            <a:off x="7554366" y="4935629"/>
            <a:ext cx="1533236" cy="641963"/>
          </a:xfrm>
          <a:prstGeom prst="round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clownfish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45A1737-C1C6-43D7-BDCD-E33886CDF0FA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399" y="1426410"/>
            <a:ext cx="760990" cy="490542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E9D33C1-865F-4F17-8D43-5F32CA609436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0175" y="2132992"/>
            <a:ext cx="760990" cy="490542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39B5F25-2905-4ABF-A3B7-ED1B0C3897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837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60"/>
    </mc:Choice>
    <mc:Fallback xmlns="">
      <p:transition advTm="20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  <p:bldP spid="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BBCF30E-5D35-47FC-B1E4-F8560E7F07F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9"/>
          <a:stretch/>
        </p:blipFill>
        <p:spPr>
          <a:xfrm>
            <a:off x="917575" y="2635321"/>
            <a:ext cx="8856663" cy="40242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4903" y="2766446"/>
            <a:ext cx="2687534" cy="2687533"/>
          </a:xfrm>
          <a:prstGeom prst="ellipse">
            <a:avLst/>
          </a:prstGeom>
          <a:ln w="28575">
            <a:solidFill>
              <a:srgbClr val="88BD32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64587" y="2766446"/>
            <a:ext cx="2687534" cy="2687533"/>
          </a:xfrm>
          <a:prstGeom prst="ellipse">
            <a:avLst/>
          </a:prstGeom>
          <a:ln w="28575">
            <a:solidFill>
              <a:srgbClr val="88BD32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864000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Do you know the names of these animals?</a:t>
            </a:r>
          </a:p>
          <a:p>
            <a:pPr algn="ctr"/>
            <a:r>
              <a:rPr lang="en-GB" dirty="0">
                <a:latin typeface="Twinkl" pitchFamily="50" charset="0"/>
              </a:rPr>
              <a:t>Do you know what type of animal they are?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241513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These animals are reptiles.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3042052" y="5161076"/>
            <a:ext cx="1533236" cy="641963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crocodile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6041736" y="5161076"/>
            <a:ext cx="1533236" cy="641963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tortoise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92279C-1B4B-4790-BE26-DD510FEBA20A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2475" y="5161076"/>
            <a:ext cx="1639858" cy="138698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EFFF1E0-A1D1-48AE-A518-6659CEDD86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67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24"/>
    </mc:Choice>
    <mc:Fallback xmlns="">
      <p:transition advTm="120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54FA986A-991C-4B8E-8CD8-9AAAC0DFD9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9" t="-1254"/>
          <a:stretch/>
        </p:blipFill>
        <p:spPr>
          <a:xfrm>
            <a:off x="917575" y="2396282"/>
            <a:ext cx="8856663" cy="421091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9913" y="2578713"/>
            <a:ext cx="2712934" cy="2600824"/>
          </a:xfrm>
          <a:prstGeom prst="ellipse">
            <a:avLst/>
          </a:prstGeom>
          <a:ln w="28575">
            <a:solidFill>
              <a:srgbClr val="88BD32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79596" y="2540997"/>
            <a:ext cx="2712935" cy="2676257"/>
          </a:xfrm>
          <a:prstGeom prst="ellipse">
            <a:avLst/>
          </a:prstGeom>
          <a:ln w="28575">
            <a:solidFill>
              <a:srgbClr val="88BD32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624960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 Here are some more reptiles. Do you know any of their names?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029077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Where might you see reptiles?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3069762" y="4935629"/>
            <a:ext cx="1533236" cy="641963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chameleon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6069446" y="4935629"/>
            <a:ext cx="1533236" cy="641963"/>
          </a:xfrm>
          <a:prstGeom prst="roundRect">
            <a:avLst/>
          </a:prstGeom>
          <a:solidFill>
            <a:srgbClr val="88B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snake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0FDB922-21FD-42D0-8D90-C54AA95470B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618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00"/>
    </mc:Choice>
    <mc:Fallback xmlns="">
      <p:transition advTm="17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4ED07D0-AD48-4D80-8793-D8718F1AEE2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701" y="2635322"/>
            <a:ext cx="8872538" cy="402424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4903" y="2766446"/>
            <a:ext cx="2687534" cy="2687533"/>
          </a:xfrm>
          <a:prstGeom prst="ellipse">
            <a:avLst/>
          </a:prstGeom>
          <a:ln w="28575">
            <a:solidFill>
              <a:srgbClr val="FAB00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64586" y="2766446"/>
            <a:ext cx="2687535" cy="2687533"/>
          </a:xfrm>
          <a:prstGeom prst="ellipse">
            <a:avLst/>
          </a:prstGeom>
          <a:ln w="28575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864000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Do you know the names of these animals?</a:t>
            </a:r>
          </a:p>
          <a:p>
            <a:pPr algn="ctr"/>
            <a:r>
              <a:rPr lang="en-GB" dirty="0">
                <a:latin typeface="Twinkl" pitchFamily="50" charset="0"/>
              </a:rPr>
              <a:t>Do you know what type of animal they are?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329156" y="6241513"/>
            <a:ext cx="405680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These animals are amphibians.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3042052" y="5161076"/>
            <a:ext cx="1533236" cy="641963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frog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6041736" y="5161076"/>
            <a:ext cx="1533236" cy="641963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E214D0-216C-473E-89B7-15D220E770B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58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22"/>
    </mc:Choice>
    <mc:Fallback xmlns="">
      <p:transition advTm="199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D96F5AD1-5E32-421F-88B0-F748FB3E99C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701" y="2396282"/>
            <a:ext cx="8872538" cy="42632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1C7920-973C-4AB3-913A-C3199DE7CD3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9912" y="2540998"/>
            <a:ext cx="2712935" cy="2676256"/>
          </a:xfrm>
          <a:prstGeom prst="ellipse">
            <a:avLst/>
          </a:prstGeom>
          <a:ln w="28575">
            <a:solidFill>
              <a:srgbClr val="FAB00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B81C4E-D4EC-4D86-B615-DF98D2C6505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79594" y="2540998"/>
            <a:ext cx="2712936" cy="2676256"/>
          </a:xfrm>
          <a:prstGeom prst="ellipse">
            <a:avLst/>
          </a:prstGeom>
          <a:ln w="28575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Different Types of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624960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 Here are some more amphibians. Do you know any of their names?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F5C803-66CA-4286-85F6-4A276B4DAB6E}"/>
              </a:ext>
            </a:extLst>
          </p:cNvPr>
          <p:cNvSpPr/>
          <p:nvPr/>
        </p:nvSpPr>
        <p:spPr>
          <a:xfrm>
            <a:off x="3209937" y="6029077"/>
            <a:ext cx="4273526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Where might you see amphibians?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6A6E932-F6C3-42B8-8AA6-B7155174D2CC}"/>
              </a:ext>
            </a:extLst>
          </p:cNvPr>
          <p:cNvSpPr/>
          <p:nvPr/>
        </p:nvSpPr>
        <p:spPr>
          <a:xfrm>
            <a:off x="3069762" y="4935629"/>
            <a:ext cx="1533236" cy="641963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toad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5095939-D316-450B-8728-63C2BA3E43EE}"/>
              </a:ext>
            </a:extLst>
          </p:cNvPr>
          <p:cNvSpPr/>
          <p:nvPr/>
        </p:nvSpPr>
        <p:spPr>
          <a:xfrm>
            <a:off x="6019222" y="4935629"/>
            <a:ext cx="1633681" cy="641963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salamander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1D312DA-C068-489D-AF26-2E0E8893021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614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98"/>
    </mc:Choice>
    <mc:Fallback xmlns="">
      <p:transition advTm="1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7" grpId="0"/>
      <p:bldP spid="28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DC62774F-6F65-48CE-84AB-4C20853865A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422" b="14367"/>
          <a:stretch/>
        </p:blipFill>
        <p:spPr>
          <a:xfrm>
            <a:off x="917575" y="2513924"/>
            <a:ext cx="8856664" cy="414563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Animals All Around Us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36826"/>
            <a:ext cx="8872538" cy="788288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Which types of animals do you think will not live around your school and home? Why?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2688D1A-4773-4487-80D0-F5338A397E5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366" y="2495284"/>
            <a:ext cx="5852667" cy="38408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FD05436-0803-497F-99BB-5957CA0AE8BA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7997" y="4855909"/>
            <a:ext cx="2623816" cy="270376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419A09-BF14-4B76-9DF8-6C4D0321111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157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61"/>
    </mc:Choice>
    <mc:Fallback xmlns="">
      <p:transition advTm="16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Observing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1171030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How can we find out if we are right about the types of animals that might live around our school and home and the types that don’t?</a:t>
            </a:r>
          </a:p>
          <a:p>
            <a:pPr algn="ctr"/>
            <a:r>
              <a:rPr lang="en-GB" dirty="0">
                <a:latin typeface="Twinkl" pitchFamily="50" charset="0"/>
              </a:rPr>
              <a:t>What could we do?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4ACA1D-03C5-4C3C-BDB4-9766B2F4796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199" y="2957773"/>
            <a:ext cx="8871039" cy="37090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AD20F4-FEFB-409D-87D2-19C5DB978335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79272">
            <a:off x="5680751" y="3204395"/>
            <a:ext cx="2087820" cy="1569368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66160FFC-3592-40AA-BF40-E0C3AC5576BC}"/>
              </a:ext>
            </a:extLst>
          </p:cNvPr>
          <p:cNvSpPr/>
          <p:nvPr/>
        </p:nvSpPr>
        <p:spPr>
          <a:xfrm>
            <a:off x="2854035" y="5423814"/>
            <a:ext cx="6844147" cy="864000"/>
          </a:xfrm>
          <a:prstGeom prst="round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You are going to go outside to look for animals.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1C067F-C084-4683-8281-4C54B03BFF5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038" y="3556000"/>
            <a:ext cx="3580184" cy="400367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DBC99AF-E38F-444F-BF89-324729FF7F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094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413"/>
    </mc:Choice>
    <mc:Fallback xmlns="">
      <p:transition advTm="29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4042D786-C511-4EC4-8D7F-7D1A819C6C2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24" b="14367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Observing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2A255A1-7140-47DA-B528-81CEBEBCFEF8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3562" y="1676821"/>
            <a:ext cx="4271685" cy="30198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BD0150-32FE-4A2B-9C2D-6968150EFD8B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8879" y="3517076"/>
            <a:ext cx="4271685" cy="301989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920798-82E4-4B02-9D94-04F1C6E5952E}"/>
              </a:ext>
            </a:extLst>
          </p:cNvPr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8C6D81-ABB9-4E0B-A0DE-8126DDB2D335}"/>
              </a:ext>
            </a:extLst>
          </p:cNvPr>
          <p:cNvSpPr/>
          <p:nvPr/>
        </p:nvSpPr>
        <p:spPr>
          <a:xfrm>
            <a:off x="1327393" y="1893073"/>
            <a:ext cx="3555568" cy="3251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Whenever you see an animal, draw a picture and write down its name (if you know it) and where you saw it on your </a:t>
            </a:r>
            <a:r>
              <a:rPr lang="en-GB" b="1" dirty="0">
                <a:solidFill>
                  <a:schemeClr val="accent5"/>
                </a:solidFill>
              </a:rPr>
              <a:t>Observing Animals Activity Sheet</a:t>
            </a:r>
            <a:r>
              <a:rPr lang="en-GB" dirty="0"/>
              <a:t>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Then, use the </a:t>
            </a:r>
            <a:r>
              <a:rPr lang="en-GB" b="1" dirty="0">
                <a:solidFill>
                  <a:schemeClr val="accent5"/>
                </a:solidFill>
              </a:rPr>
              <a:t>Animal Groups Key </a:t>
            </a:r>
            <a:r>
              <a:rPr lang="en-GB" dirty="0"/>
              <a:t>to try and work out what group it belongs to.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2ED54B-C9EC-446E-8C1F-5D23333070F7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2239" y="5289436"/>
            <a:ext cx="1909095" cy="104495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5CE86DF-708E-44F7-B736-7A8EAEE62E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255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998"/>
    </mc:Choice>
    <mc:Fallback xmlns="">
      <p:transition advTm="40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Observing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672265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Make sure you have: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4D28A2A-86BB-4731-8FAE-80947A94E97B}"/>
              </a:ext>
            </a:extLst>
          </p:cNvPr>
          <p:cNvSpPr/>
          <p:nvPr/>
        </p:nvSpPr>
        <p:spPr>
          <a:xfrm>
            <a:off x="920174" y="2459007"/>
            <a:ext cx="8854064" cy="3359901"/>
          </a:xfrm>
          <a:prstGeom prst="roundRect">
            <a:avLst>
              <a:gd name="adj" fmla="val 8166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AD55C3-DC7E-49C1-853C-0F650C5537AB}"/>
              </a:ext>
            </a:extLst>
          </p:cNvPr>
          <p:cNvSpPr/>
          <p:nvPr/>
        </p:nvSpPr>
        <p:spPr>
          <a:xfrm>
            <a:off x="1205131" y="3245343"/>
            <a:ext cx="3782868" cy="1509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180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a pencil</a:t>
            </a:r>
          </a:p>
          <a:p>
            <a:pPr marL="342900" indent="-180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your </a:t>
            </a:r>
            <a:r>
              <a:rPr lang="en-GB" b="1" dirty="0">
                <a:solidFill>
                  <a:srgbClr val="00B0F0"/>
                </a:solidFill>
              </a:rPr>
              <a:t>Observing Animals Activity Sheet</a:t>
            </a:r>
          </a:p>
          <a:p>
            <a:pPr marL="342900" indent="-180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your </a:t>
            </a:r>
            <a:r>
              <a:rPr lang="en-GB" b="1" dirty="0">
                <a:solidFill>
                  <a:srgbClr val="00B0F0"/>
                </a:solidFill>
              </a:rPr>
              <a:t>Animal Groups Key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872AD4C-61E2-48FF-B004-9CC2DF60C1F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9151" y="1813753"/>
            <a:ext cx="4050014" cy="286317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7CEB7B7-28E5-4F3C-B661-EBBED61395DC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08072" y="2815654"/>
            <a:ext cx="4050012" cy="286317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2D85CC-829B-4252-B9B9-8271DA2CB60E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9280" flipV="1">
            <a:off x="6851317" y="4849810"/>
            <a:ext cx="2770909" cy="18807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F5FC74-CA3A-46E9-9877-5D867B971493}"/>
              </a:ext>
            </a:extLst>
          </p:cNvPr>
          <p:cNvSpPr/>
          <p:nvPr/>
        </p:nvSpPr>
        <p:spPr>
          <a:xfrm>
            <a:off x="884238" y="5954228"/>
            <a:ext cx="8872538" cy="672265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latin typeface="Twinkl" pitchFamily="50" charset="0"/>
              </a:rPr>
              <a:t>All set? Let’s go!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108D8E4-61B4-4491-B916-18B158EFC06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362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98"/>
    </mc:Choice>
    <mc:Fallback xmlns="">
      <p:transition advTm="10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31611338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2.5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8|4.1|1.3|1.2|1.3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1|0.8|0.9"/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4.8|4.2|2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0.6|0.5|8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.9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0.8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2|5.1|1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0.5|1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4.1|2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.2|1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.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4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Science Presentation Template.pptx" id="{3E0CB02D-D9B1-4BEA-A461-52EA6641E47D}" vid="{AD876080-6B09-4EB9-B031-D0FB13EDFD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Science PowerPoint Template - eBook Size</Template>
  <TotalTime>714</TotalTime>
  <Words>586</Words>
  <Application>Microsoft Office PowerPoint</Application>
  <PresentationFormat>Custom</PresentationFormat>
  <Paragraphs>102</Paragraphs>
  <Slides>26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Christina Weerasekera</cp:lastModifiedBy>
  <cp:revision>43</cp:revision>
  <dcterms:created xsi:type="dcterms:W3CDTF">2020-04-27T06:52:58Z</dcterms:created>
  <dcterms:modified xsi:type="dcterms:W3CDTF">2021-01-25T08:32:17Z</dcterms:modified>
</cp:coreProperties>
</file>