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6" r:id="rId10"/>
    <p:sldId id="264" r:id="rId11"/>
    <p:sldId id="265" r:id="rId12"/>
  </p:sldIdLst>
  <p:sldSz cx="10160000" cy="7620000"/>
  <p:notesSz cx="10020300" cy="6888163"/>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106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7FC97-2BBD-45CE-81A6-5C442DE07DF4}"/>
              </a:ext>
            </a:extLst>
          </p:cNvPr>
          <p:cNvSpPr>
            <a:spLocks noGrp="1"/>
          </p:cNvSpPr>
          <p:nvPr>
            <p:ph type="ctrTitle"/>
          </p:nvPr>
        </p:nvSpPr>
        <p:spPr>
          <a:xfrm>
            <a:off x="1270000" y="1247070"/>
            <a:ext cx="7620000" cy="2652889"/>
          </a:xfrm>
        </p:spPr>
        <p:txBody>
          <a:bodyPr anchor="b"/>
          <a:lstStyle>
            <a:lvl1pPr algn="ctr">
              <a:defRPr sz="5000"/>
            </a:lvl1pPr>
          </a:lstStyle>
          <a:p>
            <a:r>
              <a:rPr lang="en-US"/>
              <a:t>Click to edit Master title style</a:t>
            </a:r>
            <a:endParaRPr lang="en-GB"/>
          </a:p>
        </p:txBody>
      </p:sp>
      <p:sp>
        <p:nvSpPr>
          <p:cNvPr id="3" name="Subtitle 2">
            <a:extLst>
              <a:ext uri="{FF2B5EF4-FFF2-40B4-BE49-F238E27FC236}">
                <a16:creationId xmlns:a16="http://schemas.microsoft.com/office/drawing/2014/main" id="{448B86E2-FDE9-4678-B86A-08A85133F551}"/>
              </a:ext>
            </a:extLst>
          </p:cNvPr>
          <p:cNvSpPr>
            <a:spLocks noGrp="1"/>
          </p:cNvSpPr>
          <p:nvPr>
            <p:ph type="subTitle" idx="1"/>
          </p:nvPr>
        </p:nvSpPr>
        <p:spPr>
          <a:xfrm>
            <a:off x="1270000" y="4002264"/>
            <a:ext cx="7620000" cy="1839736"/>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F5A0B2-2592-481F-AF24-6B64032DB92A}"/>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5" name="Footer Placeholder 4">
            <a:extLst>
              <a:ext uri="{FF2B5EF4-FFF2-40B4-BE49-F238E27FC236}">
                <a16:creationId xmlns:a16="http://schemas.microsoft.com/office/drawing/2014/main" id="{333C6164-EEE7-4880-83BB-858569A782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A4A1EA-2A94-44A9-A99A-34E8045E32FF}"/>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2431227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F56EA-24DB-42F0-BE6C-C46B74C3DE1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30BEB84-7DB0-4FD1-99DA-713D1A0ABEB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9F0CF4-695F-4676-8C2D-D12C2D97EC56}"/>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5" name="Footer Placeholder 4">
            <a:extLst>
              <a:ext uri="{FF2B5EF4-FFF2-40B4-BE49-F238E27FC236}">
                <a16:creationId xmlns:a16="http://schemas.microsoft.com/office/drawing/2014/main" id="{013874AF-E28E-4362-BAE1-63338DF497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FD6C951-1D53-4291-95BF-31068E5A56DB}"/>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1827643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5DE634-D049-41FF-8D5B-4E4C13C661F1}"/>
              </a:ext>
            </a:extLst>
          </p:cNvPr>
          <p:cNvSpPr>
            <a:spLocks noGrp="1"/>
          </p:cNvSpPr>
          <p:nvPr>
            <p:ph type="title" orient="vert"/>
          </p:nvPr>
        </p:nvSpPr>
        <p:spPr>
          <a:xfrm>
            <a:off x="7270750" y="405694"/>
            <a:ext cx="2190750" cy="645759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20D45B8-3FF5-4EC6-BA2B-211D8572CE6B}"/>
              </a:ext>
            </a:extLst>
          </p:cNvPr>
          <p:cNvSpPr>
            <a:spLocks noGrp="1"/>
          </p:cNvSpPr>
          <p:nvPr>
            <p:ph type="body" orient="vert" idx="1"/>
          </p:nvPr>
        </p:nvSpPr>
        <p:spPr>
          <a:xfrm>
            <a:off x="698500" y="405694"/>
            <a:ext cx="6445250" cy="645759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D016B1-D335-4A5E-9137-0C807F11D2E0}"/>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5" name="Footer Placeholder 4">
            <a:extLst>
              <a:ext uri="{FF2B5EF4-FFF2-40B4-BE49-F238E27FC236}">
                <a16:creationId xmlns:a16="http://schemas.microsoft.com/office/drawing/2014/main" id="{58DC5553-66F0-4F8B-A32B-7E722B80A0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4645C2-6D1B-49B4-B3B4-F758AFFF3ED0}"/>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1376257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E97C2-09B4-43CF-9ED4-49AC51D26C8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8919A89-DA6E-4748-A736-83D9C8E4D1A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D95F937-CCBA-4417-B792-1BDD70B27E5C}"/>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5" name="Footer Placeholder 4">
            <a:extLst>
              <a:ext uri="{FF2B5EF4-FFF2-40B4-BE49-F238E27FC236}">
                <a16:creationId xmlns:a16="http://schemas.microsoft.com/office/drawing/2014/main" id="{F97CE21D-59E1-4C6F-AA0F-F9FA9A872A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785DE13-090F-4DB1-A6C6-1D410CE49B55}"/>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1334988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76D48-10F3-4ACC-93D5-F52A16FD4027}"/>
              </a:ext>
            </a:extLst>
          </p:cNvPr>
          <p:cNvSpPr>
            <a:spLocks noGrp="1"/>
          </p:cNvSpPr>
          <p:nvPr>
            <p:ph type="title"/>
          </p:nvPr>
        </p:nvSpPr>
        <p:spPr>
          <a:xfrm>
            <a:off x="693208" y="1899710"/>
            <a:ext cx="8763000" cy="3169708"/>
          </a:xfrm>
        </p:spPr>
        <p:txBody>
          <a:bodyPr anchor="b"/>
          <a:lstStyle>
            <a:lvl1pPr>
              <a:defRPr sz="5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19E201F-1827-433E-9374-F62550B5BD3C}"/>
              </a:ext>
            </a:extLst>
          </p:cNvPr>
          <p:cNvSpPr>
            <a:spLocks noGrp="1"/>
          </p:cNvSpPr>
          <p:nvPr>
            <p:ph type="body" idx="1"/>
          </p:nvPr>
        </p:nvSpPr>
        <p:spPr>
          <a:xfrm>
            <a:off x="693208" y="5099405"/>
            <a:ext cx="8763000" cy="1666874"/>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3C8F59B-48A7-4F44-B8C7-45CC52631E83}"/>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5" name="Footer Placeholder 4">
            <a:extLst>
              <a:ext uri="{FF2B5EF4-FFF2-40B4-BE49-F238E27FC236}">
                <a16:creationId xmlns:a16="http://schemas.microsoft.com/office/drawing/2014/main" id="{0E534D5E-9E68-454B-B47B-E759C56589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08DEEF-41E9-4C08-B355-5F68EA649DD6}"/>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2893567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5C644-8389-46BF-86BD-621E742FE21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92ABF8-29EE-49BC-8B20-A76369D6DDF2}"/>
              </a:ext>
            </a:extLst>
          </p:cNvPr>
          <p:cNvSpPr>
            <a:spLocks noGrp="1"/>
          </p:cNvSpPr>
          <p:nvPr>
            <p:ph sz="half" idx="1"/>
          </p:nvPr>
        </p:nvSpPr>
        <p:spPr>
          <a:xfrm>
            <a:off x="698500" y="2028472"/>
            <a:ext cx="4318000" cy="48348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48860AE-056C-4F0F-BBA7-716E277D8EF5}"/>
              </a:ext>
            </a:extLst>
          </p:cNvPr>
          <p:cNvSpPr>
            <a:spLocks noGrp="1"/>
          </p:cNvSpPr>
          <p:nvPr>
            <p:ph sz="half" idx="2"/>
          </p:nvPr>
        </p:nvSpPr>
        <p:spPr>
          <a:xfrm>
            <a:off x="5143500" y="2028472"/>
            <a:ext cx="4318000" cy="48348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5C5FF09-4B10-4864-8271-475CEBC3789C}"/>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6" name="Footer Placeholder 5">
            <a:extLst>
              <a:ext uri="{FF2B5EF4-FFF2-40B4-BE49-F238E27FC236}">
                <a16:creationId xmlns:a16="http://schemas.microsoft.com/office/drawing/2014/main" id="{88E98A74-631C-45E2-91B9-6CD6DE915D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E202268-B8C5-4878-9E1A-29C65AB2ED5A}"/>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1920099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F3EB0-2FA1-4C4B-81A3-20437CE83FB5}"/>
              </a:ext>
            </a:extLst>
          </p:cNvPr>
          <p:cNvSpPr>
            <a:spLocks noGrp="1"/>
          </p:cNvSpPr>
          <p:nvPr>
            <p:ph type="title"/>
          </p:nvPr>
        </p:nvSpPr>
        <p:spPr>
          <a:xfrm>
            <a:off x="699823" y="405696"/>
            <a:ext cx="8763000" cy="1472848"/>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A6CE747-43F9-4C6E-8BE5-158DEFF30744}"/>
              </a:ext>
            </a:extLst>
          </p:cNvPr>
          <p:cNvSpPr>
            <a:spLocks noGrp="1"/>
          </p:cNvSpPr>
          <p:nvPr>
            <p:ph type="body" idx="1"/>
          </p:nvPr>
        </p:nvSpPr>
        <p:spPr>
          <a:xfrm>
            <a:off x="699824" y="1867959"/>
            <a:ext cx="4298156" cy="915458"/>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a:t>Edit Master text styles</a:t>
            </a:r>
          </a:p>
        </p:txBody>
      </p:sp>
      <p:sp>
        <p:nvSpPr>
          <p:cNvPr id="4" name="Content Placeholder 3">
            <a:extLst>
              <a:ext uri="{FF2B5EF4-FFF2-40B4-BE49-F238E27FC236}">
                <a16:creationId xmlns:a16="http://schemas.microsoft.com/office/drawing/2014/main" id="{6E4972F9-FB3D-47A2-9702-A724FAE96B00}"/>
              </a:ext>
            </a:extLst>
          </p:cNvPr>
          <p:cNvSpPr>
            <a:spLocks noGrp="1"/>
          </p:cNvSpPr>
          <p:nvPr>
            <p:ph sz="half" idx="2"/>
          </p:nvPr>
        </p:nvSpPr>
        <p:spPr>
          <a:xfrm>
            <a:off x="699824" y="2783417"/>
            <a:ext cx="4298156" cy="40939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329A72B-D23F-4C31-BEF3-9A5A61C7068D}"/>
              </a:ext>
            </a:extLst>
          </p:cNvPr>
          <p:cNvSpPr>
            <a:spLocks noGrp="1"/>
          </p:cNvSpPr>
          <p:nvPr>
            <p:ph type="body" sz="quarter" idx="3"/>
          </p:nvPr>
        </p:nvSpPr>
        <p:spPr>
          <a:xfrm>
            <a:off x="5143501" y="1867959"/>
            <a:ext cx="4319323" cy="915458"/>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a:t>Edit Master text styles</a:t>
            </a:r>
          </a:p>
        </p:txBody>
      </p:sp>
      <p:sp>
        <p:nvSpPr>
          <p:cNvPr id="6" name="Content Placeholder 5">
            <a:extLst>
              <a:ext uri="{FF2B5EF4-FFF2-40B4-BE49-F238E27FC236}">
                <a16:creationId xmlns:a16="http://schemas.microsoft.com/office/drawing/2014/main" id="{9E0A789D-C0E1-4BBB-ACFD-2F0675D8ED23}"/>
              </a:ext>
            </a:extLst>
          </p:cNvPr>
          <p:cNvSpPr>
            <a:spLocks noGrp="1"/>
          </p:cNvSpPr>
          <p:nvPr>
            <p:ph sz="quarter" idx="4"/>
          </p:nvPr>
        </p:nvSpPr>
        <p:spPr>
          <a:xfrm>
            <a:off x="5143501" y="2783417"/>
            <a:ext cx="4319323" cy="40939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20339AF-E684-4C6B-8879-7DA3363AF264}"/>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8" name="Footer Placeholder 7">
            <a:extLst>
              <a:ext uri="{FF2B5EF4-FFF2-40B4-BE49-F238E27FC236}">
                <a16:creationId xmlns:a16="http://schemas.microsoft.com/office/drawing/2014/main" id="{7C6467B2-03DB-45B3-81C5-C0BBFE2AB69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8E39FF5-AE00-4BA4-817C-D2B124FCF8E5}"/>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1766449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8FDB3-7355-4EA6-8EF2-53DC46C6F3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B6C0BBD-01A0-4711-BB2C-CDD4BA6E683C}"/>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4" name="Footer Placeholder 3">
            <a:extLst>
              <a:ext uri="{FF2B5EF4-FFF2-40B4-BE49-F238E27FC236}">
                <a16:creationId xmlns:a16="http://schemas.microsoft.com/office/drawing/2014/main" id="{3FCEF778-ACD6-4E70-A9BB-42E69E00231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E272486-9A83-4B4C-AE06-9E6F2FF08EF5}"/>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3341178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728791-B70C-493A-98E1-80541DCAA1C4}"/>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3" name="Footer Placeholder 2">
            <a:extLst>
              <a:ext uri="{FF2B5EF4-FFF2-40B4-BE49-F238E27FC236}">
                <a16:creationId xmlns:a16="http://schemas.microsoft.com/office/drawing/2014/main" id="{6EBFCA8C-7004-4FE3-A71F-E3190CB90CD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EFECB31-66B4-495A-AD35-81E5E4DC0848}"/>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963055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93610-96AD-4E25-A4CA-A615DD5AC018}"/>
              </a:ext>
            </a:extLst>
          </p:cNvPr>
          <p:cNvSpPr>
            <a:spLocks noGrp="1"/>
          </p:cNvSpPr>
          <p:nvPr>
            <p:ph type="title"/>
          </p:nvPr>
        </p:nvSpPr>
        <p:spPr>
          <a:xfrm>
            <a:off x="699824" y="508000"/>
            <a:ext cx="3276864" cy="1778000"/>
          </a:xfrm>
        </p:spPr>
        <p:txBody>
          <a:bodyPr anchor="b"/>
          <a:lstStyle>
            <a:lvl1pPr>
              <a:defRPr sz="2667"/>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321DCA9-EDE8-4A0C-88F1-CE24040DFFB0}"/>
              </a:ext>
            </a:extLst>
          </p:cNvPr>
          <p:cNvSpPr>
            <a:spLocks noGrp="1"/>
          </p:cNvSpPr>
          <p:nvPr>
            <p:ph idx="1"/>
          </p:nvPr>
        </p:nvSpPr>
        <p:spPr>
          <a:xfrm>
            <a:off x="4319323" y="1097141"/>
            <a:ext cx="5143500" cy="5415139"/>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BB360F9-C5AB-485A-B94C-E5E3385C5D46}"/>
              </a:ext>
            </a:extLst>
          </p:cNvPr>
          <p:cNvSpPr>
            <a:spLocks noGrp="1"/>
          </p:cNvSpPr>
          <p:nvPr>
            <p:ph type="body" sz="half" idx="2"/>
          </p:nvPr>
        </p:nvSpPr>
        <p:spPr>
          <a:xfrm>
            <a:off x="699824" y="2286000"/>
            <a:ext cx="3276864" cy="4235098"/>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a:t>Edit Master text styles</a:t>
            </a:r>
          </a:p>
        </p:txBody>
      </p:sp>
      <p:sp>
        <p:nvSpPr>
          <p:cNvPr id="5" name="Date Placeholder 4">
            <a:extLst>
              <a:ext uri="{FF2B5EF4-FFF2-40B4-BE49-F238E27FC236}">
                <a16:creationId xmlns:a16="http://schemas.microsoft.com/office/drawing/2014/main" id="{4A741FDA-D811-42A3-9553-FB90827C4DA6}"/>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6" name="Footer Placeholder 5">
            <a:extLst>
              <a:ext uri="{FF2B5EF4-FFF2-40B4-BE49-F238E27FC236}">
                <a16:creationId xmlns:a16="http://schemas.microsoft.com/office/drawing/2014/main" id="{0A093F73-4AB0-4D53-A966-599C396C1CE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D6C5D08-FAA8-48DB-9599-515079F5D34C}"/>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2061688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BB585-00AD-4888-8F2C-DED1CCDD9705}"/>
              </a:ext>
            </a:extLst>
          </p:cNvPr>
          <p:cNvSpPr>
            <a:spLocks noGrp="1"/>
          </p:cNvSpPr>
          <p:nvPr>
            <p:ph type="title"/>
          </p:nvPr>
        </p:nvSpPr>
        <p:spPr>
          <a:xfrm>
            <a:off x="699824" y="508000"/>
            <a:ext cx="3276864" cy="1778000"/>
          </a:xfrm>
        </p:spPr>
        <p:txBody>
          <a:bodyPr anchor="b"/>
          <a:lstStyle>
            <a:lvl1pPr>
              <a:defRPr sz="2667"/>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5A75373-0340-414C-B5FE-1FEDE3FFE069}"/>
              </a:ext>
            </a:extLst>
          </p:cNvPr>
          <p:cNvSpPr>
            <a:spLocks noGrp="1"/>
          </p:cNvSpPr>
          <p:nvPr>
            <p:ph type="pic" idx="1"/>
          </p:nvPr>
        </p:nvSpPr>
        <p:spPr>
          <a:xfrm>
            <a:off x="4319323" y="1097141"/>
            <a:ext cx="5143500" cy="5415139"/>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endParaRPr lang="en-GB"/>
          </a:p>
        </p:txBody>
      </p:sp>
      <p:sp>
        <p:nvSpPr>
          <p:cNvPr id="4" name="Text Placeholder 3">
            <a:extLst>
              <a:ext uri="{FF2B5EF4-FFF2-40B4-BE49-F238E27FC236}">
                <a16:creationId xmlns:a16="http://schemas.microsoft.com/office/drawing/2014/main" id="{9C6606CA-ADBB-4A7A-9E50-E4517EC10F8D}"/>
              </a:ext>
            </a:extLst>
          </p:cNvPr>
          <p:cNvSpPr>
            <a:spLocks noGrp="1"/>
          </p:cNvSpPr>
          <p:nvPr>
            <p:ph type="body" sz="half" idx="2"/>
          </p:nvPr>
        </p:nvSpPr>
        <p:spPr>
          <a:xfrm>
            <a:off x="699824" y="2286000"/>
            <a:ext cx="3276864" cy="4235098"/>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a:t>Edit Master text styles</a:t>
            </a:r>
          </a:p>
        </p:txBody>
      </p:sp>
      <p:sp>
        <p:nvSpPr>
          <p:cNvPr id="5" name="Date Placeholder 4">
            <a:extLst>
              <a:ext uri="{FF2B5EF4-FFF2-40B4-BE49-F238E27FC236}">
                <a16:creationId xmlns:a16="http://schemas.microsoft.com/office/drawing/2014/main" id="{C7A98965-C5FE-49D4-B55A-B2E69CE5345D}"/>
              </a:ext>
            </a:extLst>
          </p:cNvPr>
          <p:cNvSpPr>
            <a:spLocks noGrp="1"/>
          </p:cNvSpPr>
          <p:nvPr>
            <p:ph type="dt" sz="half" idx="10"/>
          </p:nvPr>
        </p:nvSpPr>
        <p:spPr/>
        <p:txBody>
          <a:bodyPr/>
          <a:lstStyle/>
          <a:p>
            <a:fld id="{00B6BCDF-0AFB-4255-96DE-4FF262F5EF80}" type="datetimeFigureOut">
              <a:rPr lang="en-GB" smtClean="0"/>
              <a:t>13/07/2020</a:t>
            </a:fld>
            <a:endParaRPr lang="en-GB"/>
          </a:p>
        </p:txBody>
      </p:sp>
      <p:sp>
        <p:nvSpPr>
          <p:cNvPr id="6" name="Footer Placeholder 5">
            <a:extLst>
              <a:ext uri="{FF2B5EF4-FFF2-40B4-BE49-F238E27FC236}">
                <a16:creationId xmlns:a16="http://schemas.microsoft.com/office/drawing/2014/main" id="{96FF98CA-DBE9-4B4D-9DEF-32CE995A10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145ED59-59B7-4A51-ADCC-DA07E77CC777}"/>
              </a:ext>
            </a:extLst>
          </p:cNvPr>
          <p:cNvSpPr>
            <a:spLocks noGrp="1"/>
          </p:cNvSpPr>
          <p:nvPr>
            <p:ph type="sldNum" sz="quarter" idx="12"/>
          </p:nvPr>
        </p:nvSpPr>
        <p:spPr/>
        <p:txBody>
          <a:bodyPr/>
          <a:lstStyle/>
          <a:p>
            <a:fld id="{C13ECCBE-466E-4CDC-A2C4-740BE58B6507}" type="slidenum">
              <a:rPr lang="en-GB" smtClean="0"/>
              <a:t>‹#›</a:t>
            </a:fld>
            <a:endParaRPr lang="en-GB"/>
          </a:p>
        </p:txBody>
      </p:sp>
    </p:spTree>
    <p:extLst>
      <p:ext uri="{BB962C8B-B14F-4D97-AF65-F5344CB8AC3E}">
        <p14:creationId xmlns:p14="http://schemas.microsoft.com/office/powerpoint/2010/main" val="214111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67F40F-2C42-425E-9D7F-A2EE59822C3D}"/>
              </a:ext>
            </a:extLst>
          </p:cNvPr>
          <p:cNvSpPr>
            <a:spLocks noGrp="1"/>
          </p:cNvSpPr>
          <p:nvPr>
            <p:ph type="title"/>
          </p:nvPr>
        </p:nvSpPr>
        <p:spPr>
          <a:xfrm>
            <a:off x="698500" y="405696"/>
            <a:ext cx="8763000" cy="1472848"/>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A2B4125-7D65-42EC-ACC7-D60378BF19FD}"/>
              </a:ext>
            </a:extLst>
          </p:cNvPr>
          <p:cNvSpPr>
            <a:spLocks noGrp="1"/>
          </p:cNvSpPr>
          <p:nvPr>
            <p:ph type="body" idx="1"/>
          </p:nvPr>
        </p:nvSpPr>
        <p:spPr>
          <a:xfrm>
            <a:off x="698500" y="2028472"/>
            <a:ext cx="8763000" cy="483482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758E05-98A8-4F85-BFC1-7A0969FF85F4}"/>
              </a:ext>
            </a:extLst>
          </p:cNvPr>
          <p:cNvSpPr>
            <a:spLocks noGrp="1"/>
          </p:cNvSpPr>
          <p:nvPr>
            <p:ph type="dt" sz="half" idx="2"/>
          </p:nvPr>
        </p:nvSpPr>
        <p:spPr>
          <a:xfrm>
            <a:off x="698500" y="7062613"/>
            <a:ext cx="2286000" cy="405694"/>
          </a:xfrm>
          <a:prstGeom prst="rect">
            <a:avLst/>
          </a:prstGeom>
        </p:spPr>
        <p:txBody>
          <a:bodyPr vert="horz" lIns="91440" tIns="45720" rIns="91440" bIns="45720" rtlCol="0" anchor="ctr"/>
          <a:lstStyle>
            <a:lvl1pPr algn="l">
              <a:defRPr sz="1000">
                <a:solidFill>
                  <a:schemeClr val="tx1">
                    <a:tint val="75000"/>
                  </a:schemeClr>
                </a:solidFill>
              </a:defRPr>
            </a:lvl1pPr>
          </a:lstStyle>
          <a:p>
            <a:fld id="{00B6BCDF-0AFB-4255-96DE-4FF262F5EF80}" type="datetimeFigureOut">
              <a:rPr lang="en-GB" smtClean="0"/>
              <a:t>13/07/2020</a:t>
            </a:fld>
            <a:endParaRPr lang="en-GB"/>
          </a:p>
        </p:txBody>
      </p:sp>
      <p:sp>
        <p:nvSpPr>
          <p:cNvPr id="5" name="Footer Placeholder 4">
            <a:extLst>
              <a:ext uri="{FF2B5EF4-FFF2-40B4-BE49-F238E27FC236}">
                <a16:creationId xmlns:a16="http://schemas.microsoft.com/office/drawing/2014/main" id="{4C9C5AC7-86A3-4052-8E2C-D44720716B73}"/>
              </a:ext>
            </a:extLst>
          </p:cNvPr>
          <p:cNvSpPr>
            <a:spLocks noGrp="1"/>
          </p:cNvSpPr>
          <p:nvPr>
            <p:ph type="ftr" sz="quarter" idx="3"/>
          </p:nvPr>
        </p:nvSpPr>
        <p:spPr>
          <a:xfrm>
            <a:off x="3365500" y="7062613"/>
            <a:ext cx="3429000" cy="405694"/>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0BDCB95-E1E6-4F5D-A179-7F7DAE13DBEE}"/>
              </a:ext>
            </a:extLst>
          </p:cNvPr>
          <p:cNvSpPr>
            <a:spLocks noGrp="1"/>
          </p:cNvSpPr>
          <p:nvPr>
            <p:ph type="sldNum" sz="quarter" idx="4"/>
          </p:nvPr>
        </p:nvSpPr>
        <p:spPr>
          <a:xfrm>
            <a:off x="7175500" y="7062613"/>
            <a:ext cx="2286000" cy="405694"/>
          </a:xfrm>
          <a:prstGeom prst="rect">
            <a:avLst/>
          </a:prstGeom>
        </p:spPr>
        <p:txBody>
          <a:bodyPr vert="horz" lIns="91440" tIns="45720" rIns="91440" bIns="45720" rtlCol="0" anchor="ctr"/>
          <a:lstStyle>
            <a:lvl1pPr algn="r">
              <a:defRPr sz="1000">
                <a:solidFill>
                  <a:schemeClr val="tx1">
                    <a:tint val="75000"/>
                  </a:schemeClr>
                </a:solidFill>
              </a:defRPr>
            </a:lvl1pPr>
          </a:lstStyle>
          <a:p>
            <a:fld id="{C13ECCBE-466E-4CDC-A2C4-740BE58B6507}" type="slidenum">
              <a:rPr lang="en-GB" smtClean="0"/>
              <a:t>‹#›</a:t>
            </a:fld>
            <a:endParaRPr lang="en-GB"/>
          </a:p>
        </p:txBody>
      </p:sp>
    </p:spTree>
    <p:extLst>
      <p:ext uri="{BB962C8B-B14F-4D97-AF65-F5344CB8AC3E}">
        <p14:creationId xmlns:p14="http://schemas.microsoft.com/office/powerpoint/2010/main" val="4260790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C659EF-04D9-4DB5-80CC-A2E91AB57F01}"/>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7835900" y="787400"/>
            <a:ext cx="2218563" cy="2299081"/>
          </a:xfrm>
          <a:prstGeom prst="rect">
            <a:avLst/>
          </a:prstGeom>
          <a:solidFill>
            <a:scrgbClr r="0" g="0" b="0">
              <a:alpha val="0"/>
            </a:scrgbClr>
          </a:solidFill>
        </p:spPr>
      </p:pic>
      <p:pic>
        <p:nvPicPr>
          <p:cNvPr id="5" name="Picture 4">
            <a:extLst>
              <a:ext uri="{FF2B5EF4-FFF2-40B4-BE49-F238E27FC236}">
                <a16:creationId xmlns:a16="http://schemas.microsoft.com/office/drawing/2014/main" id="{1ED6308C-BE98-445D-95FE-3741E5AF42BF}"/>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00100" y="12700"/>
            <a:ext cx="7056755" cy="6293485"/>
          </a:xfrm>
          <a:prstGeom prst="rect">
            <a:avLst/>
          </a:prstGeom>
          <a:solidFill>
            <a:scrgbClr r="0" g="0" b="0">
              <a:alpha val="0"/>
            </a:scrgbClr>
          </a:solidFill>
        </p:spPr>
      </p:pic>
    </p:spTree>
    <p:custDataLst>
      <p:tags r:id="rId1"/>
    </p:custDataLst>
    <p:extLst>
      <p:ext uri="{BB962C8B-B14F-4D97-AF65-F5344CB8AC3E}">
        <p14:creationId xmlns:p14="http://schemas.microsoft.com/office/powerpoint/2010/main" val="3748367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AF25579-44E8-44E2-B077-2A55C85B8604}"/>
              </a:ext>
            </a:extLst>
          </p:cNvPr>
          <p:cNvGraphicFramePr>
            <a:graphicFrameLocks noGrp="1"/>
          </p:cNvGraphicFramePr>
          <p:nvPr>
            <p:extLst>
              <p:ext uri="{D42A27DB-BD31-4B8C-83A1-F6EECF244321}">
                <p14:modId xmlns:p14="http://schemas.microsoft.com/office/powerpoint/2010/main" val="426712313"/>
              </p:ext>
            </p:extLst>
          </p:nvPr>
        </p:nvGraphicFramePr>
        <p:xfrm>
          <a:off x="127000" y="428625"/>
          <a:ext cx="4618863" cy="4707382"/>
        </p:xfrm>
        <a:graphic>
          <a:graphicData uri="http://schemas.openxmlformats.org/drawingml/2006/table">
            <a:tbl>
              <a:tblPr firstRow="1" bandRow="1">
                <a:tableStyleId>{5C22544A-7EE6-4342-B048-85BDC9FD1C3A}</a:tableStyleId>
              </a:tblPr>
              <a:tblGrid>
                <a:gridCol w="2597785">
                  <a:extLst>
                    <a:ext uri="{9D8B030D-6E8A-4147-A177-3AD203B41FA5}">
                      <a16:colId xmlns:a16="http://schemas.microsoft.com/office/drawing/2014/main" val="2107925945"/>
                    </a:ext>
                  </a:extLst>
                </a:gridCol>
                <a:gridCol w="2021078">
                  <a:extLst>
                    <a:ext uri="{9D8B030D-6E8A-4147-A177-3AD203B41FA5}">
                      <a16:colId xmlns:a16="http://schemas.microsoft.com/office/drawing/2014/main" val="2503616426"/>
                    </a:ext>
                  </a:extLst>
                </a:gridCol>
              </a:tblGrid>
              <a:tr h="348742">
                <a:tc>
                  <a:txBody>
                    <a:bodyPr/>
                    <a:lstStyle/>
                    <a:p>
                      <a:r>
                        <a:rPr lang="en-GB" sz="1600" b="0" i="0" u="none" baseline="0">
                          <a:solidFill>
                            <a:srgbClr val="000000"/>
                          </a:solidFill>
                          <a:latin typeface="Arial - 16"/>
                        </a:rPr>
                        <a:t>Number of squares (s)</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Number of leeks (l)</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540487647"/>
                  </a:ext>
                </a:extLst>
              </a:tr>
              <a:tr h="315849">
                <a:tc>
                  <a:txBody>
                    <a:bodyPr/>
                    <a:lstStyle/>
                    <a:p>
                      <a:r>
                        <a:rPr lang="en-GB" sz="1600" b="0" i="0" u="none" baseline="0">
                          <a:solidFill>
                            <a:srgbClr val="000000"/>
                          </a:solidFill>
                          <a:latin typeface="Arial - 16"/>
                        </a:rPr>
                        <a:t>1</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4</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856245777"/>
                  </a:ext>
                </a:extLst>
              </a:tr>
              <a:tr h="315976">
                <a:tc>
                  <a:txBody>
                    <a:bodyPr/>
                    <a:lstStyle/>
                    <a:p>
                      <a:r>
                        <a:rPr lang="en-GB" sz="1600" b="0" i="0" u="none" baseline="0">
                          <a:solidFill>
                            <a:srgbClr val="000000"/>
                          </a:solidFill>
                          <a:latin typeface="Arial - 16"/>
                        </a:rPr>
                        <a:t>2</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7</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294019080"/>
                  </a:ext>
                </a:extLst>
              </a:tr>
              <a:tr h="315849">
                <a:tc>
                  <a:txBody>
                    <a:bodyPr/>
                    <a:lstStyle/>
                    <a:p>
                      <a:r>
                        <a:rPr lang="en-GB" sz="1600" b="0" i="0" u="none" baseline="0">
                          <a:solidFill>
                            <a:srgbClr val="000000"/>
                          </a:solidFill>
                          <a:latin typeface="Arial - 16"/>
                        </a:rPr>
                        <a:t>3</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10</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1694367196"/>
                  </a:ext>
                </a:extLst>
              </a:tr>
              <a:tr h="315976">
                <a:tc>
                  <a:txBody>
                    <a:bodyPr/>
                    <a:lstStyle/>
                    <a:p>
                      <a:r>
                        <a:rPr lang="en-GB" sz="1600" b="0" i="0" u="none" baseline="0">
                          <a:solidFill>
                            <a:srgbClr val="000000"/>
                          </a:solidFill>
                          <a:latin typeface="Arial - 16"/>
                        </a:rPr>
                        <a:t>4</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13</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673917984"/>
                  </a:ext>
                </a:extLst>
              </a:tr>
              <a:tr h="315849">
                <a:tc>
                  <a:txBody>
                    <a:bodyPr/>
                    <a:lstStyle/>
                    <a:p>
                      <a:r>
                        <a:rPr lang="en-GB" sz="1600" b="0" i="0" u="none" baseline="0">
                          <a:solidFill>
                            <a:srgbClr val="000000"/>
                          </a:solidFill>
                          <a:latin typeface="Arial - 16"/>
                        </a:rPr>
                        <a:t>5</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16</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1852115098"/>
                  </a:ext>
                </a:extLst>
              </a:tr>
              <a:tr h="315976">
                <a:tc>
                  <a:txBody>
                    <a:bodyPr/>
                    <a:lstStyle/>
                    <a:p>
                      <a:r>
                        <a:rPr lang="en-GB" sz="1600" b="0" i="0" u="none" baseline="0">
                          <a:solidFill>
                            <a:srgbClr val="000000"/>
                          </a:solidFill>
                          <a:latin typeface="Arial - 16"/>
                        </a:rPr>
                        <a:t>6</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19</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917230442"/>
                  </a:ext>
                </a:extLst>
              </a:tr>
              <a:tr h="315849">
                <a:tc>
                  <a:txBody>
                    <a:bodyPr/>
                    <a:lstStyle/>
                    <a:p>
                      <a:r>
                        <a:rPr lang="en-GB" sz="1600" b="0" i="0" u="none" baseline="0">
                          <a:solidFill>
                            <a:srgbClr val="000000"/>
                          </a:solidFill>
                          <a:latin typeface="Arial - 16"/>
                        </a:rPr>
                        <a:t>7</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22</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741360129"/>
                  </a:ext>
                </a:extLst>
              </a:tr>
              <a:tr h="315849">
                <a:tc>
                  <a:txBody>
                    <a:bodyPr/>
                    <a:lstStyle/>
                    <a:p>
                      <a:r>
                        <a:rPr lang="en-GB" sz="1600" b="0" i="0" u="none" baseline="0">
                          <a:solidFill>
                            <a:srgbClr val="000000"/>
                          </a:solidFill>
                          <a:latin typeface="Arial - 16"/>
                        </a:rPr>
                        <a:t>8</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25</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677758687"/>
                  </a:ext>
                </a:extLst>
              </a:tr>
              <a:tr h="315976">
                <a:tc>
                  <a:txBody>
                    <a:bodyPr/>
                    <a:lstStyle/>
                    <a:p>
                      <a:r>
                        <a:rPr lang="en-GB" sz="1600" b="0" i="0" u="none" baseline="0">
                          <a:solidFill>
                            <a:srgbClr val="000000"/>
                          </a:solidFill>
                          <a:latin typeface="Arial - 16"/>
                        </a:rPr>
                        <a:t>9</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28</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4138662709"/>
                  </a:ext>
                </a:extLst>
              </a:tr>
              <a:tr h="315976">
                <a:tc>
                  <a:txBody>
                    <a:bodyPr/>
                    <a:lstStyle/>
                    <a:p>
                      <a:r>
                        <a:rPr lang="en-GB" sz="1600" b="0" i="0" u="none" baseline="0">
                          <a:solidFill>
                            <a:srgbClr val="000000"/>
                          </a:solidFill>
                          <a:latin typeface="Arial - 16"/>
                        </a:rPr>
                        <a:t>10</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31</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517762632"/>
                  </a:ext>
                </a:extLst>
              </a:tr>
              <a:tr h="315849">
                <a:tc>
                  <a:txBody>
                    <a:bodyPr/>
                    <a:lstStyle/>
                    <a:p>
                      <a:r>
                        <a:rPr lang="en-GB" sz="1600" b="0" i="0" u="none" baseline="0">
                          <a:solidFill>
                            <a:srgbClr val="000000"/>
                          </a:solidFill>
                          <a:latin typeface="Arial - 16"/>
                        </a:rPr>
                        <a:t>20</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61</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310601931"/>
                  </a:ext>
                </a:extLst>
              </a:tr>
              <a:tr h="315976">
                <a:tc>
                  <a:txBody>
                    <a:bodyPr/>
                    <a:lstStyle/>
                    <a:p>
                      <a:r>
                        <a:rPr lang="en-GB" sz="1600" b="0" i="0" u="none" baseline="0">
                          <a:solidFill>
                            <a:srgbClr val="000000"/>
                          </a:solidFill>
                          <a:latin typeface="Arial - 16"/>
                        </a:rPr>
                        <a:t>100</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301</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638334016"/>
                  </a:ext>
                </a:extLst>
              </a:tr>
              <a:tr h="315976">
                <a:tc>
                  <a:txBody>
                    <a:bodyPr/>
                    <a:lstStyle/>
                    <a:p>
                      <a:r>
                        <a:rPr lang="en-GB" sz="1600" b="0" i="0" u="none" baseline="0">
                          <a:solidFill>
                            <a:srgbClr val="000000"/>
                          </a:solidFill>
                          <a:latin typeface="Arial - 16"/>
                        </a:rPr>
                        <a:t>1000</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3001</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657244920"/>
                  </a:ext>
                </a:extLst>
              </a:tr>
            </a:tbl>
          </a:graphicData>
        </a:graphic>
      </p:graphicFrame>
      <p:sp>
        <p:nvSpPr>
          <p:cNvPr id="3" name="TextBox 2">
            <a:extLst>
              <a:ext uri="{FF2B5EF4-FFF2-40B4-BE49-F238E27FC236}">
                <a16:creationId xmlns:a16="http://schemas.microsoft.com/office/drawing/2014/main" id="{550B030C-305F-4A99-A242-0AECC3C04E57}"/>
              </a:ext>
            </a:extLst>
          </p:cNvPr>
          <p:cNvSpPr txBox="1"/>
          <p:nvPr/>
        </p:nvSpPr>
        <p:spPr>
          <a:xfrm>
            <a:off x="342900" y="0"/>
            <a:ext cx="4422191" cy="507831"/>
          </a:xfrm>
          <a:prstGeom prst="rect">
            <a:avLst/>
          </a:prstGeom>
          <a:noFill/>
        </p:spPr>
        <p:txBody>
          <a:bodyPr vert="horz" rtlCol="0">
            <a:spAutoFit/>
          </a:bodyPr>
          <a:lstStyle/>
          <a:p>
            <a:r>
              <a:rPr lang="en-GB" sz="2700">
                <a:solidFill>
                  <a:srgbClr val="000000"/>
                </a:solidFill>
                <a:latin typeface="Arial - 36"/>
              </a:rPr>
              <a:t>Challenge 3 Answers</a:t>
            </a:r>
          </a:p>
        </p:txBody>
      </p:sp>
      <p:sp>
        <p:nvSpPr>
          <p:cNvPr id="4" name="TextBox 3">
            <a:extLst>
              <a:ext uri="{FF2B5EF4-FFF2-40B4-BE49-F238E27FC236}">
                <a16:creationId xmlns:a16="http://schemas.microsoft.com/office/drawing/2014/main" id="{8C8F8401-D6EA-494A-A9AA-688B6571F176}"/>
              </a:ext>
            </a:extLst>
          </p:cNvPr>
          <p:cNvSpPr txBox="1"/>
          <p:nvPr/>
        </p:nvSpPr>
        <p:spPr>
          <a:xfrm>
            <a:off x="5283200" y="508000"/>
            <a:ext cx="2400300" cy="1477328"/>
          </a:xfrm>
          <a:prstGeom prst="rect">
            <a:avLst/>
          </a:prstGeom>
          <a:noFill/>
        </p:spPr>
        <p:txBody>
          <a:bodyPr vert="horz" rtlCol="0">
            <a:spAutoFit/>
          </a:bodyPr>
          <a:lstStyle/>
          <a:p>
            <a:r>
              <a:rPr lang="en-GB" sz="1500">
                <a:solidFill>
                  <a:srgbClr val="000000"/>
                </a:solidFill>
                <a:latin typeface="Arial - 20"/>
              </a:rPr>
              <a:t>Number of leeks =(s x 3) + 1</a:t>
            </a:r>
          </a:p>
          <a:p>
            <a:r>
              <a:rPr lang="en-GB" sz="1500">
                <a:solidFill>
                  <a:srgbClr val="000000"/>
                </a:solidFill>
                <a:latin typeface="Arial - 20"/>
              </a:rPr>
              <a:t>e.g.  </a:t>
            </a:r>
          </a:p>
          <a:p>
            <a:r>
              <a:rPr lang="en-GB" sz="1500">
                <a:solidFill>
                  <a:srgbClr val="000000"/>
                </a:solidFill>
                <a:latin typeface="Arial - 20"/>
              </a:rPr>
              <a:t>= (5 x 3) + 1</a:t>
            </a:r>
          </a:p>
          <a:p>
            <a:r>
              <a:rPr lang="en-GB" sz="1500">
                <a:solidFill>
                  <a:srgbClr val="000000"/>
                </a:solidFill>
                <a:latin typeface="Arial - 20"/>
              </a:rPr>
              <a:t>= 15 + 1</a:t>
            </a:r>
          </a:p>
          <a:p>
            <a:r>
              <a:rPr lang="en-GB" sz="1500">
                <a:solidFill>
                  <a:srgbClr val="000000"/>
                </a:solidFill>
                <a:latin typeface="Arial - 20"/>
              </a:rPr>
              <a:t>= 16 </a:t>
            </a:r>
          </a:p>
        </p:txBody>
      </p:sp>
    </p:spTree>
    <p:extLst>
      <p:ext uri="{BB962C8B-B14F-4D97-AF65-F5344CB8AC3E}">
        <p14:creationId xmlns:p14="http://schemas.microsoft.com/office/powerpoint/2010/main" val="3777170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864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9B399F-E346-4462-98DD-16BC67D6551C}"/>
              </a:ext>
            </a:extLst>
          </p:cNvPr>
          <p:cNvSpPr txBox="1"/>
          <p:nvPr/>
        </p:nvSpPr>
        <p:spPr>
          <a:xfrm>
            <a:off x="127000" y="254000"/>
            <a:ext cx="6940006" cy="6909584"/>
          </a:xfrm>
          <a:prstGeom prst="rect">
            <a:avLst/>
          </a:prstGeom>
          <a:noFill/>
        </p:spPr>
        <p:txBody>
          <a:bodyPr vert="horz" wrap="square" rtlCol="0">
            <a:spAutoFit/>
          </a:bodyPr>
          <a:lstStyle/>
          <a:p>
            <a:r>
              <a:rPr lang="en-GB" sz="2700" dirty="0">
                <a:solidFill>
                  <a:srgbClr val="0000FF"/>
                </a:solidFill>
                <a:latin typeface="Comic Sans MS - 36"/>
              </a:rPr>
              <a:t>The Root of the Problem</a:t>
            </a:r>
          </a:p>
          <a:p>
            <a:r>
              <a:rPr lang="en-GB" sz="3200" dirty="0">
                <a:solidFill>
                  <a:srgbClr val="0000FF"/>
                </a:solidFill>
                <a:latin typeface="Comic Sans MS - 36"/>
              </a:rPr>
              <a:t>F</a:t>
            </a:r>
            <a:r>
              <a:rPr lang="en-GB" sz="3200" dirty="0">
                <a:solidFill>
                  <a:srgbClr val="0000FF"/>
                </a:solidFill>
                <a:latin typeface="Comic Sans MS - 26"/>
              </a:rPr>
              <a:t>armer Pong couldn't work it out. </a:t>
            </a:r>
          </a:p>
          <a:p>
            <a:r>
              <a:rPr lang="en-GB" sz="3200" dirty="0">
                <a:solidFill>
                  <a:srgbClr val="0000FF"/>
                </a:solidFill>
                <a:latin typeface="Comic Sans MS - 26"/>
              </a:rPr>
              <a:t>Someone was stealing his vegetables. </a:t>
            </a:r>
          </a:p>
          <a:p>
            <a:r>
              <a:rPr lang="en-GB" sz="3200" dirty="0">
                <a:solidFill>
                  <a:srgbClr val="0000FF"/>
                </a:solidFill>
                <a:latin typeface="Comic Sans MS - 26"/>
              </a:rPr>
              <a:t>"They must come in the middle of the night.  My hearing isn't what it used to be."</a:t>
            </a:r>
          </a:p>
          <a:p>
            <a:r>
              <a:rPr lang="en-GB" sz="3200" dirty="0">
                <a:solidFill>
                  <a:srgbClr val="0000FF"/>
                </a:solidFill>
                <a:latin typeface="Comic Sans MS - 26"/>
              </a:rPr>
              <a:t>He put a few extra scarecrows on duty but </a:t>
            </a:r>
          </a:p>
          <a:p>
            <a:r>
              <a:rPr lang="en-GB" sz="3200" dirty="0">
                <a:solidFill>
                  <a:srgbClr val="0000FF"/>
                </a:solidFill>
                <a:latin typeface="Comic Sans MS - 26"/>
              </a:rPr>
              <a:t>this wasn't enough to stop half the crops from disappearing.</a:t>
            </a:r>
          </a:p>
          <a:p>
            <a:r>
              <a:rPr lang="en-GB" sz="3200" dirty="0">
                <a:solidFill>
                  <a:srgbClr val="0000FF"/>
                </a:solidFill>
                <a:latin typeface="Comic Sans MS - 26"/>
              </a:rPr>
              <a:t>"I even stayed awake and watched out for them but my eyesight's on the blink too."</a:t>
            </a:r>
          </a:p>
        </p:txBody>
      </p:sp>
      <p:sp>
        <p:nvSpPr>
          <p:cNvPr id="3" name="TextBox 2">
            <a:extLst>
              <a:ext uri="{FF2B5EF4-FFF2-40B4-BE49-F238E27FC236}">
                <a16:creationId xmlns:a16="http://schemas.microsoft.com/office/drawing/2014/main" id="{1268E551-0393-4BE3-B5DF-64392EC6CB29}"/>
              </a:ext>
            </a:extLst>
          </p:cNvPr>
          <p:cNvSpPr txBox="1"/>
          <p:nvPr/>
        </p:nvSpPr>
        <p:spPr>
          <a:xfrm>
            <a:off x="12700" y="0"/>
            <a:ext cx="9639300" cy="276999"/>
          </a:xfrm>
          <a:prstGeom prst="rect">
            <a:avLst/>
          </a:prstGeom>
          <a:noFill/>
        </p:spPr>
        <p:txBody>
          <a:bodyPr vert="horz" rtlCol="0">
            <a:spAutoFit/>
          </a:bodyPr>
          <a:lstStyle/>
          <a:p>
            <a:r>
              <a:rPr lang="en-GB" sz="1200">
                <a:solidFill>
                  <a:srgbClr val="0000FF"/>
                </a:solidFill>
                <a:latin typeface="Comic Sans MS - 16"/>
              </a:rPr>
              <a:t>L.O:To explain methods and reasoning verbally and in writing.</a:t>
            </a:r>
          </a:p>
        </p:txBody>
      </p:sp>
      <p:pic>
        <p:nvPicPr>
          <p:cNvPr id="5" name="Picture 4">
            <a:extLst>
              <a:ext uri="{FF2B5EF4-FFF2-40B4-BE49-F238E27FC236}">
                <a16:creationId xmlns:a16="http://schemas.microsoft.com/office/drawing/2014/main" id="{A2A9C1C4-5BB8-4676-A595-6E95925926DA}"/>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7289800" y="38100"/>
            <a:ext cx="1852422" cy="1852422"/>
          </a:xfrm>
          <a:prstGeom prst="rect">
            <a:avLst/>
          </a:prstGeom>
          <a:solidFill>
            <a:scrgbClr r="0" g="0" b="0">
              <a:alpha val="0"/>
            </a:scrgbClr>
          </a:solidFill>
        </p:spPr>
      </p:pic>
      <p:pic>
        <p:nvPicPr>
          <p:cNvPr id="7" name="Picture 6">
            <a:extLst>
              <a:ext uri="{FF2B5EF4-FFF2-40B4-BE49-F238E27FC236}">
                <a16:creationId xmlns:a16="http://schemas.microsoft.com/office/drawing/2014/main" id="{ED3A375A-85D7-42B5-8F4C-10FB14D8D5DC}"/>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255000" y="2324100"/>
            <a:ext cx="839597" cy="934847"/>
          </a:xfrm>
          <a:prstGeom prst="rect">
            <a:avLst/>
          </a:prstGeom>
          <a:solidFill>
            <a:scrgbClr r="0" g="0" b="0">
              <a:alpha val="0"/>
            </a:scrgbClr>
          </a:solidFill>
        </p:spPr>
      </p:pic>
    </p:spTree>
    <p:custDataLst>
      <p:tags r:id="rId1"/>
    </p:custDataLst>
    <p:extLst>
      <p:ext uri="{BB962C8B-B14F-4D97-AF65-F5344CB8AC3E}">
        <p14:creationId xmlns:p14="http://schemas.microsoft.com/office/powerpoint/2010/main" val="3933327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B02753-0B11-474C-82B4-942F97CEA4A2}"/>
              </a:ext>
            </a:extLst>
          </p:cNvPr>
          <p:cNvSpPr txBox="1"/>
          <p:nvPr/>
        </p:nvSpPr>
        <p:spPr>
          <a:xfrm>
            <a:off x="330200" y="25400"/>
            <a:ext cx="9639300" cy="276999"/>
          </a:xfrm>
          <a:prstGeom prst="rect">
            <a:avLst/>
          </a:prstGeom>
          <a:noFill/>
        </p:spPr>
        <p:txBody>
          <a:bodyPr vert="horz" rtlCol="0">
            <a:spAutoFit/>
          </a:bodyPr>
          <a:lstStyle/>
          <a:p>
            <a:r>
              <a:rPr lang="en-GB" sz="1200">
                <a:solidFill>
                  <a:srgbClr val="0000FF"/>
                </a:solidFill>
                <a:latin typeface="Comic Sans MS - 16"/>
              </a:rPr>
              <a:t>L.O:To explain methods and reasoning verbally and in writing.</a:t>
            </a:r>
          </a:p>
        </p:txBody>
      </p:sp>
      <p:sp>
        <p:nvSpPr>
          <p:cNvPr id="3" name="TextBox 2">
            <a:extLst>
              <a:ext uri="{FF2B5EF4-FFF2-40B4-BE49-F238E27FC236}">
                <a16:creationId xmlns:a16="http://schemas.microsoft.com/office/drawing/2014/main" id="{BEDAB8F2-A846-4043-AB53-14D1FDAD67DA}"/>
              </a:ext>
            </a:extLst>
          </p:cNvPr>
          <p:cNvSpPr txBox="1"/>
          <p:nvPr/>
        </p:nvSpPr>
        <p:spPr>
          <a:xfrm>
            <a:off x="317500" y="596900"/>
            <a:ext cx="9702800" cy="969496"/>
          </a:xfrm>
          <a:prstGeom prst="rect">
            <a:avLst/>
          </a:prstGeom>
          <a:noFill/>
        </p:spPr>
        <p:txBody>
          <a:bodyPr vert="horz" rtlCol="0">
            <a:spAutoFit/>
          </a:bodyPr>
          <a:lstStyle/>
          <a:p>
            <a:r>
              <a:rPr lang="en-GB" sz="1900">
                <a:solidFill>
                  <a:srgbClr val="0000FF"/>
                </a:solidFill>
                <a:latin typeface="Comic Sans MS - 26"/>
              </a:rPr>
              <a:t>The surprising thing was they hadn't really been stolen, just uprooted.  They were found in the next field up rooted.  Some of them were found in piles and others in patterns.  Next to them was a letter.....</a:t>
            </a:r>
          </a:p>
        </p:txBody>
      </p:sp>
      <p:pic>
        <p:nvPicPr>
          <p:cNvPr id="5" name="Picture 4">
            <a:extLst>
              <a:ext uri="{FF2B5EF4-FFF2-40B4-BE49-F238E27FC236}">
                <a16:creationId xmlns:a16="http://schemas.microsoft.com/office/drawing/2014/main" id="{BCF388D9-5F23-4AAD-8CE8-ABFF65D29B72}"/>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6832600" y="2133600"/>
            <a:ext cx="2791714" cy="2767330"/>
          </a:xfrm>
          <a:prstGeom prst="rect">
            <a:avLst/>
          </a:prstGeom>
          <a:solidFill>
            <a:scrgbClr r="0" g="0" b="0">
              <a:alpha val="0"/>
            </a:scrgbClr>
          </a:solidFill>
        </p:spPr>
      </p:pic>
      <p:pic>
        <p:nvPicPr>
          <p:cNvPr id="7" name="Picture 6">
            <a:extLst>
              <a:ext uri="{FF2B5EF4-FFF2-40B4-BE49-F238E27FC236}">
                <a16:creationId xmlns:a16="http://schemas.microsoft.com/office/drawing/2014/main" id="{EDB67DDC-30B7-4168-B2C3-A8C176475255}"/>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01700" y="2489200"/>
            <a:ext cx="1598422" cy="2703322"/>
          </a:xfrm>
          <a:prstGeom prst="rect">
            <a:avLst/>
          </a:prstGeom>
          <a:solidFill>
            <a:scrgbClr r="0" g="0" b="0">
              <a:alpha val="0"/>
            </a:scrgbClr>
          </a:solidFill>
        </p:spPr>
      </p:pic>
      <p:pic>
        <p:nvPicPr>
          <p:cNvPr id="9" name="Picture 8">
            <a:extLst>
              <a:ext uri="{FF2B5EF4-FFF2-40B4-BE49-F238E27FC236}">
                <a16:creationId xmlns:a16="http://schemas.microsoft.com/office/drawing/2014/main" id="{152E78FE-FE80-463B-AA51-066D9574D975}"/>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3124200" y="2514600"/>
            <a:ext cx="3403092" cy="2232152"/>
          </a:xfrm>
          <a:prstGeom prst="rect">
            <a:avLst/>
          </a:prstGeom>
          <a:solidFill>
            <a:scrgbClr r="0" g="0" b="0">
              <a:alpha val="0"/>
            </a:scrgbClr>
          </a:solidFill>
        </p:spPr>
      </p:pic>
    </p:spTree>
    <p:custDataLst>
      <p:tags r:id="rId1"/>
    </p:custDataLst>
    <p:extLst>
      <p:ext uri="{BB962C8B-B14F-4D97-AF65-F5344CB8AC3E}">
        <p14:creationId xmlns:p14="http://schemas.microsoft.com/office/powerpoint/2010/main" val="326856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DDAB41-7672-4179-9FF8-27D3D88CFE5C}"/>
              </a:ext>
            </a:extLst>
          </p:cNvPr>
          <p:cNvSpPr txBox="1"/>
          <p:nvPr/>
        </p:nvSpPr>
        <p:spPr>
          <a:xfrm>
            <a:off x="330200" y="25400"/>
            <a:ext cx="9639300" cy="276999"/>
          </a:xfrm>
          <a:prstGeom prst="rect">
            <a:avLst/>
          </a:prstGeom>
          <a:noFill/>
        </p:spPr>
        <p:txBody>
          <a:bodyPr vert="horz" rtlCol="0">
            <a:spAutoFit/>
          </a:bodyPr>
          <a:lstStyle/>
          <a:p>
            <a:r>
              <a:rPr lang="en-GB" sz="1200">
                <a:solidFill>
                  <a:srgbClr val="0000FF"/>
                </a:solidFill>
                <a:latin typeface="Comic Sans MS - 16"/>
              </a:rPr>
              <a:t>L.O:To explain methods and reasoning verbally and in writing.</a:t>
            </a:r>
          </a:p>
        </p:txBody>
      </p:sp>
      <p:sp>
        <p:nvSpPr>
          <p:cNvPr id="3" name="TextBox 2">
            <a:extLst>
              <a:ext uri="{FF2B5EF4-FFF2-40B4-BE49-F238E27FC236}">
                <a16:creationId xmlns:a16="http://schemas.microsoft.com/office/drawing/2014/main" id="{043B5941-C8D7-4D2F-9C20-813789470BCE}"/>
              </a:ext>
            </a:extLst>
          </p:cNvPr>
          <p:cNvSpPr txBox="1"/>
          <p:nvPr/>
        </p:nvSpPr>
        <p:spPr>
          <a:xfrm>
            <a:off x="190500" y="190500"/>
            <a:ext cx="8182791" cy="3970318"/>
          </a:xfrm>
          <a:prstGeom prst="rect">
            <a:avLst/>
          </a:prstGeom>
          <a:noFill/>
        </p:spPr>
        <p:txBody>
          <a:bodyPr vert="horz" wrap="square" rtlCol="0">
            <a:spAutoFit/>
          </a:bodyPr>
          <a:lstStyle/>
          <a:p>
            <a:r>
              <a:rPr lang="en-GB" sz="3600" dirty="0">
                <a:solidFill>
                  <a:srgbClr val="000000"/>
                </a:solidFill>
                <a:latin typeface="Freestyle Script - 36"/>
              </a:rPr>
              <a:t>Dear Pong,</a:t>
            </a:r>
          </a:p>
          <a:p>
            <a:r>
              <a:rPr lang="en-GB" sz="3600" dirty="0">
                <a:solidFill>
                  <a:srgbClr val="000000"/>
                </a:solidFill>
                <a:latin typeface="Freestyle Script - 36"/>
              </a:rPr>
              <a:t>So, you've found us at last. What took you so long? Well, you're here now and it's time to work. We've made pretty patterns for you but can you carry on the patterns to make 25 of each shape?</a:t>
            </a:r>
          </a:p>
          <a:p>
            <a:r>
              <a:rPr lang="en-GB" sz="3600" dirty="0">
                <a:solidFill>
                  <a:srgbClr val="000000"/>
                </a:solidFill>
                <a:latin typeface="Freestyle Script - 36"/>
              </a:rPr>
              <a:t>Hope you've eaten plenty of fish because you're going to need all the brain food you can!</a:t>
            </a:r>
          </a:p>
          <a:p>
            <a:r>
              <a:rPr lang="en-GB" sz="3600" dirty="0">
                <a:solidFill>
                  <a:srgbClr val="000000"/>
                </a:solidFill>
                <a:latin typeface="Freestyle Script - 36"/>
              </a:rPr>
              <a:t>The </a:t>
            </a:r>
            <a:r>
              <a:rPr lang="en-GB" sz="3600" dirty="0" err="1">
                <a:solidFill>
                  <a:srgbClr val="000000"/>
                </a:solidFill>
                <a:latin typeface="Freestyle Script - 36"/>
              </a:rPr>
              <a:t>vegtable</a:t>
            </a:r>
            <a:r>
              <a:rPr lang="en-GB" sz="3600" dirty="0">
                <a:solidFill>
                  <a:srgbClr val="000000"/>
                </a:solidFill>
                <a:latin typeface="Freestyle Script - 36"/>
              </a:rPr>
              <a:t> crew</a:t>
            </a:r>
          </a:p>
        </p:txBody>
      </p:sp>
      <p:pic>
        <p:nvPicPr>
          <p:cNvPr id="5" name="Picture 4">
            <a:extLst>
              <a:ext uri="{FF2B5EF4-FFF2-40B4-BE49-F238E27FC236}">
                <a16:creationId xmlns:a16="http://schemas.microsoft.com/office/drawing/2014/main" id="{B51F38F6-5A66-4CED-87B4-8ED651752F41}"/>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4432300" y="3581400"/>
            <a:ext cx="679069" cy="1171448"/>
          </a:xfrm>
          <a:prstGeom prst="rect">
            <a:avLst/>
          </a:prstGeom>
          <a:solidFill>
            <a:scrgbClr r="0" g="0" b="0">
              <a:alpha val="0"/>
            </a:scrgbClr>
          </a:solidFill>
        </p:spPr>
      </p:pic>
      <p:pic>
        <p:nvPicPr>
          <p:cNvPr id="7" name="Picture 6">
            <a:extLst>
              <a:ext uri="{FF2B5EF4-FFF2-40B4-BE49-F238E27FC236}">
                <a16:creationId xmlns:a16="http://schemas.microsoft.com/office/drawing/2014/main" id="{256DBA7F-9981-4FC3-8380-78581092656D}"/>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5257800" y="3454400"/>
            <a:ext cx="613537" cy="1300480"/>
          </a:xfrm>
          <a:prstGeom prst="rect">
            <a:avLst/>
          </a:prstGeom>
          <a:solidFill>
            <a:scrgbClr r="0" g="0" b="0">
              <a:alpha val="0"/>
            </a:scrgbClr>
          </a:solidFill>
        </p:spPr>
      </p:pic>
      <p:pic>
        <p:nvPicPr>
          <p:cNvPr id="9" name="Picture 8">
            <a:extLst>
              <a:ext uri="{FF2B5EF4-FFF2-40B4-BE49-F238E27FC236}">
                <a16:creationId xmlns:a16="http://schemas.microsoft.com/office/drawing/2014/main" id="{E44EF083-8ABF-48C3-A027-55DFC8D503D5}"/>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8890000" y="101600"/>
            <a:ext cx="1048258" cy="802259"/>
          </a:xfrm>
          <a:prstGeom prst="rect">
            <a:avLst/>
          </a:prstGeom>
          <a:solidFill>
            <a:scrgbClr r="0" g="0" b="0">
              <a:alpha val="0"/>
            </a:scrgbClr>
          </a:solidFill>
        </p:spPr>
      </p:pic>
      <p:pic>
        <p:nvPicPr>
          <p:cNvPr id="11" name="Picture 10">
            <a:extLst>
              <a:ext uri="{FF2B5EF4-FFF2-40B4-BE49-F238E27FC236}">
                <a16:creationId xmlns:a16="http://schemas.microsoft.com/office/drawing/2014/main" id="{088EBDBF-D033-4255-AEFC-9D8457FD54CF}"/>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3759200" y="3606800"/>
            <a:ext cx="551180" cy="1185037"/>
          </a:xfrm>
          <a:prstGeom prst="rect">
            <a:avLst/>
          </a:prstGeom>
          <a:solidFill>
            <a:scrgbClr r="0" g="0" b="0">
              <a:alpha val="0"/>
            </a:scrgbClr>
          </a:solidFill>
        </p:spPr>
      </p:pic>
    </p:spTree>
    <p:custDataLst>
      <p:tags r:id="rId1"/>
    </p:custDataLst>
    <p:extLst>
      <p:ext uri="{BB962C8B-B14F-4D97-AF65-F5344CB8AC3E}">
        <p14:creationId xmlns:p14="http://schemas.microsoft.com/office/powerpoint/2010/main" val="2842767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1D6DE7-EF93-45A9-B634-303EB7EA6316}"/>
              </a:ext>
            </a:extLst>
          </p:cNvPr>
          <p:cNvSpPr txBox="1"/>
          <p:nvPr/>
        </p:nvSpPr>
        <p:spPr>
          <a:xfrm>
            <a:off x="330200" y="25400"/>
            <a:ext cx="9639300" cy="276999"/>
          </a:xfrm>
          <a:prstGeom prst="rect">
            <a:avLst/>
          </a:prstGeom>
          <a:noFill/>
        </p:spPr>
        <p:txBody>
          <a:bodyPr vert="horz" rtlCol="0">
            <a:spAutoFit/>
          </a:bodyPr>
          <a:lstStyle/>
          <a:p>
            <a:r>
              <a:rPr lang="en-GB" sz="1200">
                <a:solidFill>
                  <a:srgbClr val="0000FF"/>
                </a:solidFill>
                <a:latin typeface="Comic Sans MS - 16"/>
              </a:rPr>
              <a:t>L.O:To explain methods and reasoning verbally and in writing.</a:t>
            </a:r>
          </a:p>
        </p:txBody>
      </p:sp>
      <p:pic>
        <p:nvPicPr>
          <p:cNvPr id="4" name="Picture 3">
            <a:extLst>
              <a:ext uri="{FF2B5EF4-FFF2-40B4-BE49-F238E27FC236}">
                <a16:creationId xmlns:a16="http://schemas.microsoft.com/office/drawing/2014/main" id="{8C936944-E7AF-4EB9-AFF1-5B817B4A1572}"/>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114300" y="3937000"/>
            <a:ext cx="679069" cy="1171448"/>
          </a:xfrm>
          <a:prstGeom prst="rect">
            <a:avLst/>
          </a:prstGeom>
          <a:solidFill>
            <a:scrgbClr r="0" g="0" b="0">
              <a:alpha val="0"/>
            </a:scrgbClr>
          </a:solidFill>
        </p:spPr>
      </p:pic>
      <p:pic>
        <p:nvPicPr>
          <p:cNvPr id="6" name="Picture 5">
            <a:extLst>
              <a:ext uri="{FF2B5EF4-FFF2-40B4-BE49-F238E27FC236}">
                <a16:creationId xmlns:a16="http://schemas.microsoft.com/office/drawing/2014/main" id="{4420EB43-D90D-4C83-A23F-66EC2236433A}"/>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25400" y="38100"/>
            <a:ext cx="613537" cy="1300480"/>
          </a:xfrm>
          <a:prstGeom prst="rect">
            <a:avLst/>
          </a:prstGeom>
          <a:solidFill>
            <a:scrgbClr r="0" g="0" b="0">
              <a:alpha val="0"/>
            </a:scrgbClr>
          </a:solidFill>
        </p:spPr>
      </p:pic>
      <p:pic>
        <p:nvPicPr>
          <p:cNvPr id="8" name="Picture 7">
            <a:extLst>
              <a:ext uri="{FF2B5EF4-FFF2-40B4-BE49-F238E27FC236}">
                <a16:creationId xmlns:a16="http://schemas.microsoft.com/office/drawing/2014/main" id="{08D64404-24AC-4659-BE78-7209DD7E5277}"/>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8890000" y="101600"/>
            <a:ext cx="1048258" cy="802259"/>
          </a:xfrm>
          <a:prstGeom prst="rect">
            <a:avLst/>
          </a:prstGeom>
          <a:solidFill>
            <a:scrgbClr r="0" g="0" b="0">
              <a:alpha val="0"/>
            </a:scrgbClr>
          </a:solidFill>
        </p:spPr>
      </p:pic>
      <p:grpSp>
        <p:nvGrpSpPr>
          <p:cNvPr id="45" name="Group 44">
            <a:extLst>
              <a:ext uri="{FF2B5EF4-FFF2-40B4-BE49-F238E27FC236}">
                <a16:creationId xmlns:a16="http://schemas.microsoft.com/office/drawing/2014/main" id="{F76EBBF9-46DD-46F5-A464-B024AFB99D94}"/>
              </a:ext>
            </a:extLst>
          </p:cNvPr>
          <p:cNvGrpSpPr/>
          <p:nvPr/>
        </p:nvGrpSpPr>
        <p:grpSpPr>
          <a:xfrm>
            <a:off x="4010570" y="1398905"/>
            <a:ext cx="5324824" cy="1270635"/>
            <a:chOff x="974344" y="1040765"/>
            <a:chExt cx="5949950" cy="1550797"/>
          </a:xfrm>
        </p:grpSpPr>
        <p:grpSp>
          <p:nvGrpSpPr>
            <p:cNvPr id="15" name="Group 14">
              <a:extLst>
                <a:ext uri="{FF2B5EF4-FFF2-40B4-BE49-F238E27FC236}">
                  <a16:creationId xmlns:a16="http://schemas.microsoft.com/office/drawing/2014/main" id="{D7523524-94F8-400C-A177-EBE97730B223}"/>
                </a:ext>
              </a:extLst>
            </p:cNvPr>
            <p:cNvGrpSpPr/>
            <p:nvPr/>
          </p:nvGrpSpPr>
          <p:grpSpPr>
            <a:xfrm>
              <a:off x="974344" y="1351661"/>
              <a:ext cx="1422146" cy="1239901"/>
              <a:chOff x="974344" y="1351661"/>
              <a:chExt cx="1422146" cy="1239901"/>
            </a:xfrm>
          </p:grpSpPr>
          <p:pic>
            <p:nvPicPr>
              <p:cNvPr id="10" name="Picture 9">
                <a:extLst>
                  <a:ext uri="{FF2B5EF4-FFF2-40B4-BE49-F238E27FC236}">
                    <a16:creationId xmlns:a16="http://schemas.microsoft.com/office/drawing/2014/main" id="{57B4793B-3372-4B0B-9CB7-4F95DD1F0E01}"/>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9632599">
                <a:off x="974344" y="1351661"/>
                <a:ext cx="1118489" cy="676275"/>
              </a:xfrm>
              <a:prstGeom prst="rect">
                <a:avLst/>
              </a:prstGeom>
              <a:solidFill>
                <a:scrgbClr r="0" g="0" b="0">
                  <a:alpha val="0"/>
                </a:scrgbClr>
              </a:solidFill>
            </p:spPr>
          </p:pic>
          <p:pic>
            <p:nvPicPr>
              <p:cNvPr id="12" name="Picture 11">
                <a:extLst>
                  <a:ext uri="{FF2B5EF4-FFF2-40B4-BE49-F238E27FC236}">
                    <a16:creationId xmlns:a16="http://schemas.microsoft.com/office/drawing/2014/main" id="{481858ED-CBF5-4654-951A-0A531B1BAB72}"/>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1499108" y="1594612"/>
                <a:ext cx="1118489" cy="676275"/>
              </a:xfrm>
              <a:prstGeom prst="rect">
                <a:avLst/>
              </a:prstGeom>
              <a:solidFill>
                <a:scrgbClr r="0" g="0" b="0">
                  <a:alpha val="0"/>
                </a:scrgbClr>
              </a:solidFill>
            </p:spPr>
          </p:pic>
          <p:pic>
            <p:nvPicPr>
              <p:cNvPr id="14" name="Picture 13">
                <a:extLst>
                  <a:ext uri="{FF2B5EF4-FFF2-40B4-BE49-F238E27FC236}">
                    <a16:creationId xmlns:a16="http://schemas.microsoft.com/office/drawing/2014/main" id="{C7F1DAEE-092F-45D7-B5FB-0FA08AC215E3}"/>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2339600">
                <a:off x="1052195" y="1915287"/>
                <a:ext cx="1118489" cy="676275"/>
              </a:xfrm>
              <a:prstGeom prst="rect">
                <a:avLst/>
              </a:prstGeom>
              <a:solidFill>
                <a:scrgbClr r="0" g="0" b="0">
                  <a:alpha val="0"/>
                </a:scrgbClr>
              </a:solidFill>
            </p:spPr>
          </p:pic>
        </p:grpSp>
        <p:grpSp>
          <p:nvGrpSpPr>
            <p:cNvPr id="27" name="Group 26">
              <a:extLst>
                <a:ext uri="{FF2B5EF4-FFF2-40B4-BE49-F238E27FC236}">
                  <a16:creationId xmlns:a16="http://schemas.microsoft.com/office/drawing/2014/main" id="{88EB453A-E5C0-4F26-B91F-5D98A260726A}"/>
                </a:ext>
              </a:extLst>
            </p:cNvPr>
            <p:cNvGrpSpPr/>
            <p:nvPr/>
          </p:nvGrpSpPr>
          <p:grpSpPr>
            <a:xfrm>
              <a:off x="2470785" y="1069975"/>
              <a:ext cx="2158111" cy="1521587"/>
              <a:chOff x="2470785" y="1069975"/>
              <a:chExt cx="2158111" cy="1521587"/>
            </a:xfrm>
          </p:grpSpPr>
          <p:grpSp>
            <p:nvGrpSpPr>
              <p:cNvPr id="22" name="Group 21">
                <a:extLst>
                  <a:ext uri="{FF2B5EF4-FFF2-40B4-BE49-F238E27FC236}">
                    <a16:creationId xmlns:a16="http://schemas.microsoft.com/office/drawing/2014/main" id="{52D233CE-83F8-4882-A1B3-0EFEF94C630E}"/>
                  </a:ext>
                </a:extLst>
              </p:cNvPr>
              <p:cNvGrpSpPr/>
              <p:nvPr/>
            </p:nvGrpSpPr>
            <p:grpSpPr>
              <a:xfrm>
                <a:off x="2470785" y="1351661"/>
                <a:ext cx="1422019" cy="1239901"/>
                <a:chOff x="2470785" y="1351661"/>
                <a:chExt cx="1422019" cy="1239901"/>
              </a:xfrm>
            </p:grpSpPr>
            <p:pic>
              <p:nvPicPr>
                <p:cNvPr id="17" name="Picture 16">
                  <a:extLst>
                    <a:ext uri="{FF2B5EF4-FFF2-40B4-BE49-F238E27FC236}">
                      <a16:creationId xmlns:a16="http://schemas.microsoft.com/office/drawing/2014/main" id="{F5119A49-8A56-4D8A-BCE7-CD7996389A04}"/>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9632599">
                  <a:off x="2470785" y="1351661"/>
                  <a:ext cx="1118489" cy="676275"/>
                </a:xfrm>
                <a:prstGeom prst="rect">
                  <a:avLst/>
                </a:prstGeom>
                <a:solidFill>
                  <a:scrgbClr r="0" g="0" b="0">
                    <a:alpha val="0"/>
                  </a:scrgbClr>
                </a:solidFill>
              </p:spPr>
            </p:pic>
            <p:pic>
              <p:nvPicPr>
                <p:cNvPr id="19" name="Picture 18">
                  <a:extLst>
                    <a:ext uri="{FF2B5EF4-FFF2-40B4-BE49-F238E27FC236}">
                      <a16:creationId xmlns:a16="http://schemas.microsoft.com/office/drawing/2014/main" id="{B7C0ACB6-EAD0-4A1C-BA8C-9A728EDF0953}"/>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2995422" y="1594612"/>
                  <a:ext cx="1118489" cy="676275"/>
                </a:xfrm>
                <a:prstGeom prst="rect">
                  <a:avLst/>
                </a:prstGeom>
                <a:solidFill>
                  <a:scrgbClr r="0" g="0" b="0">
                    <a:alpha val="0"/>
                  </a:scrgbClr>
                </a:solidFill>
              </p:spPr>
            </p:pic>
            <p:pic>
              <p:nvPicPr>
                <p:cNvPr id="21" name="Picture 20">
                  <a:extLst>
                    <a:ext uri="{FF2B5EF4-FFF2-40B4-BE49-F238E27FC236}">
                      <a16:creationId xmlns:a16="http://schemas.microsoft.com/office/drawing/2014/main" id="{C7AB2C3C-BE7E-4B81-934A-1056A066099D}"/>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2339600">
                  <a:off x="2548509" y="1915287"/>
                  <a:ext cx="1118489" cy="676275"/>
                </a:xfrm>
                <a:prstGeom prst="rect">
                  <a:avLst/>
                </a:prstGeom>
                <a:solidFill>
                  <a:scrgbClr r="0" g="0" b="0">
                    <a:alpha val="0"/>
                  </a:scrgbClr>
                </a:solidFill>
              </p:spPr>
            </p:pic>
          </p:grpSp>
          <p:pic>
            <p:nvPicPr>
              <p:cNvPr id="24" name="Picture 23">
                <a:extLst>
                  <a:ext uri="{FF2B5EF4-FFF2-40B4-BE49-F238E27FC236}">
                    <a16:creationId xmlns:a16="http://schemas.microsoft.com/office/drawing/2014/main" id="{E37B8ED0-7D2D-4C82-A3AB-52EAFC723806}"/>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9632599">
                <a:off x="3510407" y="1468247"/>
                <a:ext cx="1118489" cy="676275"/>
              </a:xfrm>
              <a:prstGeom prst="rect">
                <a:avLst/>
              </a:prstGeom>
              <a:solidFill>
                <a:scrgbClr r="0" g="0" b="0">
                  <a:alpha val="0"/>
                </a:scrgbClr>
              </a:solidFill>
            </p:spPr>
          </p:pic>
          <p:pic>
            <p:nvPicPr>
              <p:cNvPr id="26" name="Picture 25">
                <a:extLst>
                  <a:ext uri="{FF2B5EF4-FFF2-40B4-BE49-F238E27FC236}">
                    <a16:creationId xmlns:a16="http://schemas.microsoft.com/office/drawing/2014/main" id="{57EB8D39-DE27-41DC-A3A0-2EC0899FE939}"/>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2339600">
                <a:off x="3150870" y="1069975"/>
                <a:ext cx="1118489" cy="676275"/>
              </a:xfrm>
              <a:prstGeom prst="rect">
                <a:avLst/>
              </a:prstGeom>
              <a:solidFill>
                <a:scrgbClr r="0" g="0" b="0">
                  <a:alpha val="0"/>
                </a:scrgbClr>
              </a:solidFill>
            </p:spPr>
          </p:pic>
        </p:grpSp>
        <p:grpSp>
          <p:nvGrpSpPr>
            <p:cNvPr id="44" name="Group 43">
              <a:extLst>
                <a:ext uri="{FF2B5EF4-FFF2-40B4-BE49-F238E27FC236}">
                  <a16:creationId xmlns:a16="http://schemas.microsoft.com/office/drawing/2014/main" id="{9AC78B43-43D6-467D-AD04-E38D7D25D6DD}"/>
                </a:ext>
              </a:extLst>
            </p:cNvPr>
            <p:cNvGrpSpPr/>
            <p:nvPr/>
          </p:nvGrpSpPr>
          <p:grpSpPr>
            <a:xfrm>
              <a:off x="4423664" y="1040765"/>
              <a:ext cx="2500630" cy="1550797"/>
              <a:chOff x="4423664" y="1040765"/>
              <a:chExt cx="2500630" cy="1550797"/>
            </a:xfrm>
          </p:grpSpPr>
          <p:grpSp>
            <p:nvGrpSpPr>
              <p:cNvPr id="34" name="Group 33">
                <a:extLst>
                  <a:ext uri="{FF2B5EF4-FFF2-40B4-BE49-F238E27FC236}">
                    <a16:creationId xmlns:a16="http://schemas.microsoft.com/office/drawing/2014/main" id="{949807B6-706B-40DB-9B7D-7BC7A3E54E27}"/>
                  </a:ext>
                </a:extLst>
              </p:cNvPr>
              <p:cNvGrpSpPr/>
              <p:nvPr/>
            </p:nvGrpSpPr>
            <p:grpSpPr>
              <a:xfrm>
                <a:off x="4423664" y="1351661"/>
                <a:ext cx="1422146" cy="1239901"/>
                <a:chOff x="4423664" y="1351661"/>
                <a:chExt cx="1422146" cy="1239901"/>
              </a:xfrm>
            </p:grpSpPr>
            <p:pic>
              <p:nvPicPr>
                <p:cNvPr id="29" name="Picture 28">
                  <a:extLst>
                    <a:ext uri="{FF2B5EF4-FFF2-40B4-BE49-F238E27FC236}">
                      <a16:creationId xmlns:a16="http://schemas.microsoft.com/office/drawing/2014/main" id="{66F6DA56-8E31-41F4-875F-808B385DD22A}"/>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9632599">
                  <a:off x="4423664" y="1351661"/>
                  <a:ext cx="1118489" cy="676275"/>
                </a:xfrm>
                <a:prstGeom prst="rect">
                  <a:avLst/>
                </a:prstGeom>
                <a:solidFill>
                  <a:scrgbClr r="0" g="0" b="0">
                    <a:alpha val="0"/>
                  </a:scrgbClr>
                </a:solidFill>
              </p:spPr>
            </p:pic>
            <p:pic>
              <p:nvPicPr>
                <p:cNvPr id="31" name="Picture 30">
                  <a:extLst>
                    <a:ext uri="{FF2B5EF4-FFF2-40B4-BE49-F238E27FC236}">
                      <a16:creationId xmlns:a16="http://schemas.microsoft.com/office/drawing/2014/main" id="{B4A58B00-D59F-416F-B3B8-1C18B92BF9FA}"/>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4948428" y="1594612"/>
                  <a:ext cx="1118489" cy="676275"/>
                </a:xfrm>
                <a:prstGeom prst="rect">
                  <a:avLst/>
                </a:prstGeom>
                <a:solidFill>
                  <a:scrgbClr r="0" g="0" b="0">
                    <a:alpha val="0"/>
                  </a:scrgbClr>
                </a:solidFill>
              </p:spPr>
            </p:pic>
            <p:pic>
              <p:nvPicPr>
                <p:cNvPr id="33" name="Picture 32">
                  <a:extLst>
                    <a:ext uri="{FF2B5EF4-FFF2-40B4-BE49-F238E27FC236}">
                      <a16:creationId xmlns:a16="http://schemas.microsoft.com/office/drawing/2014/main" id="{66C317DB-E653-41D1-AC5D-AE98E87AD073}"/>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2339600">
                  <a:off x="4501388" y="1915287"/>
                  <a:ext cx="1118489" cy="676275"/>
                </a:xfrm>
                <a:prstGeom prst="rect">
                  <a:avLst/>
                </a:prstGeom>
                <a:solidFill>
                  <a:scrgbClr r="0" g="0" b="0">
                    <a:alpha val="0"/>
                  </a:scrgbClr>
                </a:solidFill>
              </p:spPr>
            </p:pic>
          </p:grpSp>
          <p:grpSp>
            <p:nvGrpSpPr>
              <p:cNvPr id="41" name="Group 40">
                <a:extLst>
                  <a:ext uri="{FF2B5EF4-FFF2-40B4-BE49-F238E27FC236}">
                    <a16:creationId xmlns:a16="http://schemas.microsoft.com/office/drawing/2014/main" id="{045FC3DF-5267-41C3-8A0D-1CE5131E796D}"/>
                  </a:ext>
                </a:extLst>
              </p:cNvPr>
              <p:cNvGrpSpPr/>
              <p:nvPr/>
            </p:nvGrpSpPr>
            <p:grpSpPr>
              <a:xfrm>
                <a:off x="5502275" y="1342009"/>
                <a:ext cx="1422019" cy="1239774"/>
                <a:chOff x="5502275" y="1342009"/>
                <a:chExt cx="1422019" cy="1239774"/>
              </a:xfrm>
            </p:grpSpPr>
            <p:pic>
              <p:nvPicPr>
                <p:cNvPr id="36" name="Picture 35">
                  <a:extLst>
                    <a:ext uri="{FF2B5EF4-FFF2-40B4-BE49-F238E27FC236}">
                      <a16:creationId xmlns:a16="http://schemas.microsoft.com/office/drawing/2014/main" id="{8C39E900-2EAA-4D88-81C4-25FA9105670F}"/>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9632599">
                  <a:off x="5502275" y="1342009"/>
                  <a:ext cx="1118489" cy="676275"/>
                </a:xfrm>
                <a:prstGeom prst="rect">
                  <a:avLst/>
                </a:prstGeom>
                <a:solidFill>
                  <a:scrgbClr r="0" g="0" b="0">
                    <a:alpha val="0"/>
                  </a:scrgbClr>
                </a:solidFill>
              </p:spPr>
            </p:pic>
            <p:pic>
              <p:nvPicPr>
                <p:cNvPr id="38" name="Picture 37">
                  <a:extLst>
                    <a:ext uri="{FF2B5EF4-FFF2-40B4-BE49-F238E27FC236}">
                      <a16:creationId xmlns:a16="http://schemas.microsoft.com/office/drawing/2014/main" id="{FB536F20-1382-4E4E-B4F1-0F7805D0F448}"/>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6026912" y="1584833"/>
                  <a:ext cx="1118489" cy="676275"/>
                </a:xfrm>
                <a:prstGeom prst="rect">
                  <a:avLst/>
                </a:prstGeom>
                <a:solidFill>
                  <a:scrgbClr r="0" g="0" b="0">
                    <a:alpha val="0"/>
                  </a:scrgbClr>
                </a:solidFill>
              </p:spPr>
            </p:pic>
            <p:pic>
              <p:nvPicPr>
                <p:cNvPr id="40" name="Picture 39">
                  <a:extLst>
                    <a:ext uri="{FF2B5EF4-FFF2-40B4-BE49-F238E27FC236}">
                      <a16:creationId xmlns:a16="http://schemas.microsoft.com/office/drawing/2014/main" id="{3A931022-3463-4CFE-A57A-283A58C1C145}"/>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2339600">
                  <a:off x="5579999" y="1905508"/>
                  <a:ext cx="1118489" cy="676275"/>
                </a:xfrm>
                <a:prstGeom prst="rect">
                  <a:avLst/>
                </a:prstGeom>
                <a:solidFill>
                  <a:scrgbClr r="0" g="0" b="0">
                    <a:alpha val="0"/>
                  </a:scrgbClr>
                </a:solidFill>
              </p:spPr>
            </p:pic>
          </p:grpSp>
          <p:pic>
            <p:nvPicPr>
              <p:cNvPr id="43" name="Picture 42">
                <a:extLst>
                  <a:ext uri="{FF2B5EF4-FFF2-40B4-BE49-F238E27FC236}">
                    <a16:creationId xmlns:a16="http://schemas.microsoft.com/office/drawing/2014/main" id="{25EAC2D9-5DA9-41A4-986A-F97B62E231BE}"/>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12339600">
                <a:off x="5065014" y="1040765"/>
                <a:ext cx="1118489" cy="676275"/>
              </a:xfrm>
              <a:prstGeom prst="rect">
                <a:avLst/>
              </a:prstGeom>
              <a:solidFill>
                <a:scrgbClr r="0" g="0" b="0">
                  <a:alpha val="0"/>
                </a:scrgbClr>
              </a:solidFill>
            </p:spPr>
          </p:pic>
        </p:grpSp>
      </p:grpSp>
      <p:sp>
        <p:nvSpPr>
          <p:cNvPr id="46" name="TextBox 45">
            <a:extLst>
              <a:ext uri="{FF2B5EF4-FFF2-40B4-BE49-F238E27FC236}">
                <a16:creationId xmlns:a16="http://schemas.microsoft.com/office/drawing/2014/main" id="{AC5A5845-01C5-4977-B9EA-9311A1160CC6}"/>
              </a:ext>
            </a:extLst>
          </p:cNvPr>
          <p:cNvSpPr txBox="1"/>
          <p:nvPr/>
        </p:nvSpPr>
        <p:spPr>
          <a:xfrm>
            <a:off x="495300" y="2311400"/>
            <a:ext cx="9296400" cy="5262979"/>
          </a:xfrm>
          <a:prstGeom prst="rect">
            <a:avLst/>
          </a:prstGeom>
          <a:noFill/>
        </p:spPr>
        <p:txBody>
          <a:bodyPr vert="horz" rtlCol="0">
            <a:spAutoFit/>
          </a:bodyPr>
          <a:lstStyle/>
          <a:p>
            <a:r>
              <a:rPr lang="en-GB" sz="2800" dirty="0">
                <a:solidFill>
                  <a:srgbClr val="000000"/>
                </a:solidFill>
                <a:latin typeface="Arial - 22"/>
              </a:rPr>
              <a:t>Challenge 2-Identify how many carrots are needed to make 25 triangles. Can you produce a rule to work out how many carrots are needed to make a given number of triangles; 37, 70, 85, 100?</a:t>
            </a:r>
          </a:p>
          <a:p>
            <a:endParaRPr lang="en-GB" sz="2800" dirty="0">
              <a:solidFill>
                <a:srgbClr val="000000"/>
              </a:solidFill>
              <a:latin typeface="Arial - 22"/>
            </a:endParaRPr>
          </a:p>
          <a:p>
            <a:r>
              <a:rPr lang="en-GB" sz="2800" dirty="0">
                <a:solidFill>
                  <a:srgbClr val="000000"/>
                </a:solidFill>
                <a:latin typeface="Arial - 22"/>
              </a:rPr>
              <a:t>Challenge 3-Calculate how many leeks it takes to make 20/100/1000 squares. </a:t>
            </a:r>
          </a:p>
          <a:p>
            <a:endParaRPr lang="en-GB" sz="2800" dirty="0">
              <a:solidFill>
                <a:srgbClr val="000000"/>
              </a:solidFill>
              <a:latin typeface="Arial - 22"/>
            </a:endParaRPr>
          </a:p>
          <a:p>
            <a:r>
              <a:rPr lang="en-GB" sz="2800" dirty="0">
                <a:solidFill>
                  <a:srgbClr val="000000"/>
                </a:solidFill>
                <a:latin typeface="Arial - 22"/>
              </a:rPr>
              <a:t>Challenge 4-Can you design a rule for working out the number of parsnips needed for other 2D shapes?</a:t>
            </a:r>
          </a:p>
          <a:p>
            <a:endParaRPr lang="en-GB" sz="2800" dirty="0">
              <a:solidFill>
                <a:srgbClr val="000000"/>
              </a:solidFill>
              <a:latin typeface="Arial - 22"/>
            </a:endParaRPr>
          </a:p>
          <a:p>
            <a:endParaRPr lang="en-GB" sz="2800" dirty="0">
              <a:solidFill>
                <a:srgbClr val="000000"/>
              </a:solidFill>
              <a:latin typeface="Arial - 22"/>
            </a:endParaRPr>
          </a:p>
        </p:txBody>
      </p:sp>
      <p:sp>
        <p:nvSpPr>
          <p:cNvPr id="47" name="TextBox 46">
            <a:extLst>
              <a:ext uri="{FF2B5EF4-FFF2-40B4-BE49-F238E27FC236}">
                <a16:creationId xmlns:a16="http://schemas.microsoft.com/office/drawing/2014/main" id="{4021F311-6F3D-412B-80C7-1E68AFD02C75}"/>
              </a:ext>
            </a:extLst>
          </p:cNvPr>
          <p:cNvSpPr txBox="1"/>
          <p:nvPr/>
        </p:nvSpPr>
        <p:spPr>
          <a:xfrm>
            <a:off x="533400" y="393700"/>
            <a:ext cx="9817100" cy="1815882"/>
          </a:xfrm>
          <a:prstGeom prst="rect">
            <a:avLst/>
          </a:prstGeom>
          <a:noFill/>
        </p:spPr>
        <p:txBody>
          <a:bodyPr vert="horz" rtlCol="0">
            <a:spAutoFit/>
          </a:bodyPr>
          <a:lstStyle/>
          <a:p>
            <a:r>
              <a:rPr lang="en-GB" sz="2800" dirty="0">
                <a:solidFill>
                  <a:srgbClr val="000000"/>
                </a:solidFill>
                <a:latin typeface="Arial - 22"/>
              </a:rPr>
              <a:t>Challenge 1-List in a table the number of carrots it takes to make              </a:t>
            </a:r>
          </a:p>
          <a:p>
            <a:r>
              <a:rPr lang="pt-BR" sz="2800" dirty="0">
                <a:solidFill>
                  <a:srgbClr val="000000"/>
                </a:solidFill>
                <a:latin typeface="Arial - 22"/>
              </a:rPr>
              <a:t>1, 2, 3, 4, 5 ,6, 7, 8, 9, 10 carrot triangles.</a:t>
            </a:r>
          </a:p>
          <a:p>
            <a:endParaRPr lang="en-GB" sz="2800" dirty="0">
              <a:solidFill>
                <a:srgbClr val="000000"/>
              </a:solidFill>
              <a:latin typeface="Arial - 22"/>
            </a:endParaRPr>
          </a:p>
        </p:txBody>
      </p:sp>
      <p:pic>
        <p:nvPicPr>
          <p:cNvPr id="49" name="Picture 48">
            <a:extLst>
              <a:ext uri="{FF2B5EF4-FFF2-40B4-BE49-F238E27FC236}">
                <a16:creationId xmlns:a16="http://schemas.microsoft.com/office/drawing/2014/main" id="{E607842F-25FB-4808-B1AA-ED56D89F64D3}"/>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38100" y="2019300"/>
            <a:ext cx="613537" cy="1300480"/>
          </a:xfrm>
          <a:prstGeom prst="rect">
            <a:avLst/>
          </a:prstGeom>
          <a:solidFill>
            <a:scrgbClr r="0" g="0" b="0">
              <a:alpha val="0"/>
            </a:scrgbClr>
          </a:solidFill>
        </p:spPr>
      </p:pic>
      <p:pic>
        <p:nvPicPr>
          <p:cNvPr id="51" name="Picture 50">
            <a:extLst>
              <a:ext uri="{FF2B5EF4-FFF2-40B4-BE49-F238E27FC236}">
                <a16:creationId xmlns:a16="http://schemas.microsoft.com/office/drawing/2014/main" id="{D0A34D3E-E810-4BF8-B0BF-C1E8010A7FBD}"/>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25400" y="5613400"/>
            <a:ext cx="551180" cy="1185037"/>
          </a:xfrm>
          <a:prstGeom prst="rect">
            <a:avLst/>
          </a:prstGeom>
          <a:solidFill>
            <a:scrgbClr r="0" g="0" b="0">
              <a:alpha val="0"/>
            </a:scrgbClr>
          </a:solidFill>
        </p:spPr>
      </p:pic>
      <p:grpSp>
        <p:nvGrpSpPr>
          <p:cNvPr id="60" name="Group 59">
            <a:extLst>
              <a:ext uri="{FF2B5EF4-FFF2-40B4-BE49-F238E27FC236}">
                <a16:creationId xmlns:a16="http://schemas.microsoft.com/office/drawing/2014/main" id="{86D3ACD4-AAB2-4687-A15E-E4275B4B5ACE}"/>
              </a:ext>
            </a:extLst>
          </p:cNvPr>
          <p:cNvGrpSpPr/>
          <p:nvPr/>
        </p:nvGrpSpPr>
        <p:grpSpPr>
          <a:xfrm>
            <a:off x="4449255" y="5108448"/>
            <a:ext cx="547307" cy="560070"/>
            <a:chOff x="3041967" y="3766693"/>
            <a:chExt cx="547307" cy="560070"/>
          </a:xfrm>
        </p:grpSpPr>
        <p:pic>
          <p:nvPicPr>
            <p:cNvPr id="53" name="Picture 52">
              <a:extLst>
                <a:ext uri="{FF2B5EF4-FFF2-40B4-BE49-F238E27FC236}">
                  <a16:creationId xmlns:a16="http://schemas.microsoft.com/office/drawing/2014/main" id="{0C948B67-B192-458A-8B98-72802773BFF5}"/>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7802599">
              <a:off x="2993517" y="3933952"/>
              <a:ext cx="300990" cy="204089"/>
            </a:xfrm>
            <a:prstGeom prst="rect">
              <a:avLst/>
            </a:prstGeom>
            <a:solidFill>
              <a:scrgbClr r="0" g="0" b="0">
                <a:alpha val="0"/>
              </a:scrgbClr>
            </a:solidFill>
          </p:spPr>
        </p:pic>
        <p:pic>
          <p:nvPicPr>
            <p:cNvPr id="55" name="Picture 54">
              <a:extLst>
                <a:ext uri="{FF2B5EF4-FFF2-40B4-BE49-F238E27FC236}">
                  <a16:creationId xmlns:a16="http://schemas.microsoft.com/office/drawing/2014/main" id="{44B3B1A3-8CDE-483B-99FC-F2705C69CA4F}"/>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7025400">
              <a:off x="3336798" y="3955415"/>
              <a:ext cx="300863" cy="204089"/>
            </a:xfrm>
            <a:prstGeom prst="rect">
              <a:avLst/>
            </a:prstGeom>
            <a:solidFill>
              <a:scrgbClr r="0" g="0" b="0">
                <a:alpha val="0"/>
              </a:scrgbClr>
            </a:solidFill>
          </p:spPr>
        </p:pic>
        <p:pic>
          <p:nvPicPr>
            <p:cNvPr id="57" name="Picture 56">
              <a:extLst>
                <a:ext uri="{FF2B5EF4-FFF2-40B4-BE49-F238E27FC236}">
                  <a16:creationId xmlns:a16="http://schemas.microsoft.com/office/drawing/2014/main" id="{0FFE265E-E5D5-475F-806D-C8F3BFDA904B}"/>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517400">
              <a:off x="3173730" y="3766693"/>
              <a:ext cx="300863" cy="204089"/>
            </a:xfrm>
            <a:prstGeom prst="rect">
              <a:avLst/>
            </a:prstGeom>
            <a:solidFill>
              <a:scrgbClr r="0" g="0" b="0">
                <a:alpha val="0"/>
              </a:scrgbClr>
            </a:solidFill>
          </p:spPr>
        </p:pic>
        <p:pic>
          <p:nvPicPr>
            <p:cNvPr id="59" name="Picture 58">
              <a:extLst>
                <a:ext uri="{FF2B5EF4-FFF2-40B4-BE49-F238E27FC236}">
                  <a16:creationId xmlns:a16="http://schemas.microsoft.com/office/drawing/2014/main" id="{5AF55187-9451-4D89-AA21-FCBFF7FB9367}"/>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2619800">
              <a:off x="3169539" y="4122674"/>
              <a:ext cx="300863" cy="204089"/>
            </a:xfrm>
            <a:prstGeom prst="rect">
              <a:avLst/>
            </a:prstGeom>
            <a:solidFill>
              <a:scrgbClr r="0" g="0" b="0">
                <a:alpha val="0"/>
              </a:scrgbClr>
            </a:solidFill>
          </p:spPr>
        </p:pic>
      </p:grpSp>
      <p:grpSp>
        <p:nvGrpSpPr>
          <p:cNvPr id="76" name="Group 75">
            <a:extLst>
              <a:ext uri="{FF2B5EF4-FFF2-40B4-BE49-F238E27FC236}">
                <a16:creationId xmlns:a16="http://schemas.microsoft.com/office/drawing/2014/main" id="{8659202B-1130-4C42-A9EB-2793CF8BD5B5}"/>
              </a:ext>
            </a:extLst>
          </p:cNvPr>
          <p:cNvGrpSpPr/>
          <p:nvPr/>
        </p:nvGrpSpPr>
        <p:grpSpPr>
          <a:xfrm>
            <a:off x="5806504" y="5055362"/>
            <a:ext cx="1029843" cy="680974"/>
            <a:chOff x="4399216" y="3713607"/>
            <a:chExt cx="1029843" cy="680974"/>
          </a:xfrm>
        </p:grpSpPr>
        <p:grpSp>
          <p:nvGrpSpPr>
            <p:cNvPr id="69" name="Group 68">
              <a:extLst>
                <a:ext uri="{FF2B5EF4-FFF2-40B4-BE49-F238E27FC236}">
                  <a16:creationId xmlns:a16="http://schemas.microsoft.com/office/drawing/2014/main" id="{86613290-63A4-4C9F-9EEB-089204B60947}"/>
                </a:ext>
              </a:extLst>
            </p:cNvPr>
            <p:cNvGrpSpPr/>
            <p:nvPr/>
          </p:nvGrpSpPr>
          <p:grpSpPr>
            <a:xfrm>
              <a:off x="4399216" y="3727069"/>
              <a:ext cx="652018" cy="667512"/>
              <a:chOff x="4399216" y="3727069"/>
              <a:chExt cx="652018" cy="667512"/>
            </a:xfrm>
          </p:grpSpPr>
          <p:pic>
            <p:nvPicPr>
              <p:cNvPr id="62" name="Picture 61">
                <a:extLst>
                  <a:ext uri="{FF2B5EF4-FFF2-40B4-BE49-F238E27FC236}">
                    <a16:creationId xmlns:a16="http://schemas.microsoft.com/office/drawing/2014/main" id="{A5D8E451-A808-42D3-BAE7-A738804A30EF}"/>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7802599">
                <a:off x="4341495" y="3926459"/>
                <a:ext cx="358648" cy="243205"/>
              </a:xfrm>
              <a:prstGeom prst="rect">
                <a:avLst/>
              </a:prstGeom>
              <a:solidFill>
                <a:scrgbClr r="0" g="0" b="0">
                  <a:alpha val="0"/>
                </a:scrgbClr>
              </a:solidFill>
            </p:spPr>
          </p:pic>
          <p:pic>
            <p:nvPicPr>
              <p:cNvPr id="64" name="Picture 63">
                <a:extLst>
                  <a:ext uri="{FF2B5EF4-FFF2-40B4-BE49-F238E27FC236}">
                    <a16:creationId xmlns:a16="http://schemas.microsoft.com/office/drawing/2014/main" id="{14091520-6931-485D-ABE5-2C43C00361EC}"/>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7025400">
                <a:off x="4750308" y="3951986"/>
                <a:ext cx="358648" cy="243205"/>
              </a:xfrm>
              <a:prstGeom prst="rect">
                <a:avLst/>
              </a:prstGeom>
              <a:solidFill>
                <a:scrgbClr r="0" g="0" b="0">
                  <a:alpha val="0"/>
                </a:scrgbClr>
              </a:solidFill>
            </p:spPr>
          </p:pic>
          <p:pic>
            <p:nvPicPr>
              <p:cNvPr id="66" name="Picture 65">
                <a:extLst>
                  <a:ext uri="{FF2B5EF4-FFF2-40B4-BE49-F238E27FC236}">
                    <a16:creationId xmlns:a16="http://schemas.microsoft.com/office/drawing/2014/main" id="{BC2AB85D-19FF-425C-BB6F-A1B550489E32}"/>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517400">
                <a:off x="4556125" y="3727069"/>
                <a:ext cx="358648" cy="243205"/>
              </a:xfrm>
              <a:prstGeom prst="rect">
                <a:avLst/>
              </a:prstGeom>
              <a:solidFill>
                <a:scrgbClr r="0" g="0" b="0">
                  <a:alpha val="0"/>
                </a:scrgbClr>
              </a:solidFill>
            </p:spPr>
          </p:pic>
          <p:pic>
            <p:nvPicPr>
              <p:cNvPr id="68" name="Picture 67">
                <a:extLst>
                  <a:ext uri="{FF2B5EF4-FFF2-40B4-BE49-F238E27FC236}">
                    <a16:creationId xmlns:a16="http://schemas.microsoft.com/office/drawing/2014/main" id="{77EF90C3-8E2E-4EC0-B68C-DCC84FE82E89}"/>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2619800">
                <a:off x="4550918" y="4151376"/>
                <a:ext cx="358648" cy="243205"/>
              </a:xfrm>
              <a:prstGeom prst="rect">
                <a:avLst/>
              </a:prstGeom>
              <a:solidFill>
                <a:scrgbClr r="0" g="0" b="0">
                  <a:alpha val="0"/>
                </a:scrgbClr>
              </a:solidFill>
            </p:spPr>
          </p:pic>
        </p:grpSp>
        <p:pic>
          <p:nvPicPr>
            <p:cNvPr id="71" name="Picture 70">
              <a:extLst>
                <a:ext uri="{FF2B5EF4-FFF2-40B4-BE49-F238E27FC236}">
                  <a16:creationId xmlns:a16="http://schemas.microsoft.com/office/drawing/2014/main" id="{9864F75B-5650-4E20-B34E-593BC8EF23E3}"/>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7025400">
              <a:off x="5128133" y="3938524"/>
              <a:ext cx="358648" cy="243205"/>
            </a:xfrm>
            <a:prstGeom prst="rect">
              <a:avLst/>
            </a:prstGeom>
            <a:solidFill>
              <a:scrgbClr r="0" g="0" b="0">
                <a:alpha val="0"/>
              </a:scrgbClr>
            </a:solidFill>
          </p:spPr>
        </p:pic>
        <p:pic>
          <p:nvPicPr>
            <p:cNvPr id="73" name="Picture 72">
              <a:extLst>
                <a:ext uri="{FF2B5EF4-FFF2-40B4-BE49-F238E27FC236}">
                  <a16:creationId xmlns:a16="http://schemas.microsoft.com/office/drawing/2014/main" id="{91B887C6-3765-4320-999D-836A3A5D093F}"/>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517400">
              <a:off x="4933950" y="3713607"/>
              <a:ext cx="358648" cy="243205"/>
            </a:xfrm>
            <a:prstGeom prst="rect">
              <a:avLst/>
            </a:prstGeom>
            <a:solidFill>
              <a:scrgbClr r="0" g="0" b="0">
                <a:alpha val="0"/>
              </a:scrgbClr>
            </a:solidFill>
          </p:spPr>
        </p:pic>
        <p:pic>
          <p:nvPicPr>
            <p:cNvPr id="75" name="Picture 74">
              <a:extLst>
                <a:ext uri="{FF2B5EF4-FFF2-40B4-BE49-F238E27FC236}">
                  <a16:creationId xmlns:a16="http://schemas.microsoft.com/office/drawing/2014/main" id="{7543DFB3-8888-4A41-9055-84F09CC21101}"/>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rot="12619800">
              <a:off x="4928743" y="4137914"/>
              <a:ext cx="358648" cy="243205"/>
            </a:xfrm>
            <a:prstGeom prst="rect">
              <a:avLst/>
            </a:prstGeom>
            <a:solidFill>
              <a:scrgbClr r="0" g="0" b="0">
                <a:alpha val="0"/>
              </a:scrgbClr>
            </a:solidFill>
          </p:spPr>
        </p:pic>
      </p:grpSp>
    </p:spTree>
    <p:custDataLst>
      <p:tags r:id="rId1"/>
    </p:custDataLst>
    <p:extLst>
      <p:ext uri="{BB962C8B-B14F-4D97-AF65-F5344CB8AC3E}">
        <p14:creationId xmlns:p14="http://schemas.microsoft.com/office/powerpoint/2010/main" val="1964649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59BCA3-FD81-489F-AE3B-29A69DBAE8C2}"/>
              </a:ext>
            </a:extLst>
          </p:cNvPr>
          <p:cNvSpPr txBox="1"/>
          <p:nvPr/>
        </p:nvSpPr>
        <p:spPr>
          <a:xfrm>
            <a:off x="330200" y="25400"/>
            <a:ext cx="9639300" cy="276999"/>
          </a:xfrm>
          <a:prstGeom prst="rect">
            <a:avLst/>
          </a:prstGeom>
          <a:noFill/>
        </p:spPr>
        <p:txBody>
          <a:bodyPr vert="horz" rtlCol="0">
            <a:spAutoFit/>
          </a:bodyPr>
          <a:lstStyle/>
          <a:p>
            <a:r>
              <a:rPr lang="en-GB" sz="1200">
                <a:solidFill>
                  <a:srgbClr val="0000FF"/>
                </a:solidFill>
                <a:latin typeface="Comic Sans MS - 16"/>
              </a:rPr>
              <a:t>L.O:To explain methods and reasoning verbally and in writing.</a:t>
            </a:r>
          </a:p>
        </p:txBody>
      </p:sp>
      <p:graphicFrame>
        <p:nvGraphicFramePr>
          <p:cNvPr id="3" name="Table 2">
            <a:extLst>
              <a:ext uri="{FF2B5EF4-FFF2-40B4-BE49-F238E27FC236}">
                <a16:creationId xmlns:a16="http://schemas.microsoft.com/office/drawing/2014/main" id="{6463FFC4-4E5F-4505-AAFC-6FFD6AA0E83A}"/>
              </a:ext>
            </a:extLst>
          </p:cNvPr>
          <p:cNvGraphicFramePr>
            <a:graphicFrameLocks noGrp="1"/>
          </p:cNvGraphicFramePr>
          <p:nvPr>
            <p:extLst>
              <p:ext uri="{D42A27DB-BD31-4B8C-83A1-F6EECF244321}">
                <p14:modId xmlns:p14="http://schemas.microsoft.com/office/powerpoint/2010/main" val="910518626"/>
              </p:ext>
            </p:extLst>
          </p:nvPr>
        </p:nvGraphicFramePr>
        <p:xfrm>
          <a:off x="634999" y="492126"/>
          <a:ext cx="8514462" cy="4139819"/>
        </p:xfrm>
        <a:graphic>
          <a:graphicData uri="http://schemas.openxmlformats.org/drawingml/2006/table">
            <a:tbl>
              <a:tblPr firstRow="1" bandRow="1">
                <a:tableStyleId>{5C22544A-7EE6-4342-B048-85BDC9FD1C3A}</a:tableStyleId>
              </a:tblPr>
              <a:tblGrid>
                <a:gridCol w="2426843">
                  <a:extLst>
                    <a:ext uri="{9D8B030D-6E8A-4147-A177-3AD203B41FA5}">
                      <a16:colId xmlns:a16="http://schemas.microsoft.com/office/drawing/2014/main" val="3685781286"/>
                    </a:ext>
                  </a:extLst>
                </a:gridCol>
                <a:gridCol w="2153285">
                  <a:extLst>
                    <a:ext uri="{9D8B030D-6E8A-4147-A177-3AD203B41FA5}">
                      <a16:colId xmlns:a16="http://schemas.microsoft.com/office/drawing/2014/main" val="2442506307"/>
                    </a:ext>
                  </a:extLst>
                </a:gridCol>
                <a:gridCol w="3934334">
                  <a:extLst>
                    <a:ext uri="{9D8B030D-6E8A-4147-A177-3AD203B41FA5}">
                      <a16:colId xmlns:a16="http://schemas.microsoft.com/office/drawing/2014/main" val="4157962126"/>
                    </a:ext>
                  </a:extLst>
                </a:gridCol>
              </a:tblGrid>
              <a:tr h="489839">
                <a:tc>
                  <a:txBody>
                    <a:bodyPr/>
                    <a:lstStyle/>
                    <a:p>
                      <a:r>
                        <a:rPr lang="en-GB" sz="1600" b="0" i="0" u="none" baseline="0">
                          <a:solidFill>
                            <a:srgbClr val="000000"/>
                          </a:solidFill>
                          <a:latin typeface="Arial - 16"/>
                        </a:rPr>
                        <a:t>Number of triangles (t)</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Number of carrots (c)</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343839049"/>
                  </a:ext>
                </a:extLst>
              </a:tr>
              <a:tr h="601980">
                <a:tc>
                  <a:txBody>
                    <a:bodyPr/>
                    <a:lstStyle/>
                    <a:p>
                      <a:r>
                        <a:rPr lang="en-GB" sz="1600" b="0" i="0" u="none" baseline="0">
                          <a:solidFill>
                            <a:srgbClr val="000000"/>
                          </a:solidFill>
                          <a:latin typeface="Arial - 16"/>
                        </a:rPr>
                        <a:t>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3</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2545062836"/>
                  </a:ext>
                </a:extLst>
              </a:tr>
              <a:tr h="508000">
                <a:tc>
                  <a:txBody>
                    <a:bodyPr/>
                    <a:lstStyle/>
                    <a:p>
                      <a:r>
                        <a:rPr lang="en-GB" sz="1600" b="0" i="0" u="none" baseline="0">
                          <a:solidFill>
                            <a:srgbClr val="000000"/>
                          </a:solidFill>
                          <a:latin typeface="Arial - 16"/>
                        </a:rPr>
                        <a:t>2</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42043049"/>
                  </a:ext>
                </a:extLst>
              </a:tr>
              <a:tr h="508000">
                <a:tc>
                  <a:txBody>
                    <a:bodyPr/>
                    <a:lstStyle/>
                    <a:p>
                      <a:r>
                        <a:rPr lang="en-GB" sz="1600" b="0" i="0" u="none" baseline="0">
                          <a:solidFill>
                            <a:srgbClr val="000000"/>
                          </a:solidFill>
                          <a:latin typeface="Arial - 16"/>
                        </a:rPr>
                        <a:t>3</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336066805"/>
                  </a:ext>
                </a:extLst>
              </a:tr>
              <a:tr h="508000">
                <a:tc>
                  <a:txBody>
                    <a:bodyPr/>
                    <a:lstStyle/>
                    <a:p>
                      <a:r>
                        <a:rPr lang="en-GB" sz="1600" b="0" i="0" u="none" baseline="0">
                          <a:solidFill>
                            <a:srgbClr val="000000"/>
                          </a:solidFill>
                          <a:latin typeface="Arial - 16"/>
                        </a:rPr>
                        <a:t>4</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2262775044"/>
                  </a:ext>
                </a:extLst>
              </a:tr>
              <a:tr h="508000">
                <a:tc>
                  <a:txBody>
                    <a:bodyPr/>
                    <a:lstStyle/>
                    <a:p>
                      <a:r>
                        <a:rPr lang="en-GB" sz="1600" b="0" i="0" u="none" baseline="0">
                          <a:solidFill>
                            <a:srgbClr val="000000"/>
                          </a:solidFill>
                          <a:latin typeface="Arial - 16"/>
                        </a:rPr>
                        <a:t>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804325829"/>
                  </a:ext>
                </a:extLst>
              </a:tr>
              <a:tr h="508000">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4079379400"/>
                  </a:ext>
                </a:extLst>
              </a:tr>
              <a:tr h="508000">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861617961"/>
                  </a:ext>
                </a:extLst>
              </a:tr>
            </a:tbl>
          </a:graphicData>
        </a:graphic>
      </p:graphicFrame>
      <p:cxnSp>
        <p:nvCxnSpPr>
          <p:cNvPr id="4" name="Straight Connector 3">
            <a:extLst>
              <a:ext uri="{FF2B5EF4-FFF2-40B4-BE49-F238E27FC236}">
                <a16:creationId xmlns:a16="http://schemas.microsoft.com/office/drawing/2014/main" id="{0F6E2250-94AB-4A01-9FE2-71BB72F4F3D0}"/>
              </a:ext>
            </a:extLst>
          </p:cNvPr>
          <p:cNvCxnSpPr/>
          <p:nvPr/>
        </p:nvCxnSpPr>
        <p:spPr>
          <a:xfrm flipH="1">
            <a:off x="6825107" y="1119378"/>
            <a:ext cx="132207" cy="25654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820FC99-05FF-433E-A80A-DC9709CFC7D3}"/>
              </a:ext>
            </a:extLst>
          </p:cNvPr>
          <p:cNvCxnSpPr/>
          <p:nvPr/>
        </p:nvCxnSpPr>
        <p:spPr>
          <a:xfrm>
            <a:off x="7027291" y="1065022"/>
            <a:ext cx="186563" cy="318643"/>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366D9F6-C604-453A-A2E9-61B48A7641F7}"/>
              </a:ext>
            </a:extLst>
          </p:cNvPr>
          <p:cNvCxnSpPr/>
          <p:nvPr/>
        </p:nvCxnSpPr>
        <p:spPr>
          <a:xfrm>
            <a:off x="6871843" y="1445895"/>
            <a:ext cx="287528"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EB9F285-AF91-4BFB-983B-3C7FF8CDFF93}"/>
              </a:ext>
            </a:extLst>
          </p:cNvPr>
          <p:cNvCxnSpPr/>
          <p:nvPr/>
        </p:nvCxnSpPr>
        <p:spPr>
          <a:xfrm flipH="1">
            <a:off x="6879590" y="1647952"/>
            <a:ext cx="116586" cy="25654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8EE7C71-A0D8-4013-974A-322B101F1E88}"/>
              </a:ext>
            </a:extLst>
          </p:cNvPr>
          <p:cNvCxnSpPr/>
          <p:nvPr/>
        </p:nvCxnSpPr>
        <p:spPr>
          <a:xfrm>
            <a:off x="7089394" y="1679067"/>
            <a:ext cx="178816" cy="303149"/>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CF7567B-1C58-42A9-8A81-98576A25D4F7}"/>
              </a:ext>
            </a:extLst>
          </p:cNvPr>
          <p:cNvCxnSpPr/>
          <p:nvPr/>
        </p:nvCxnSpPr>
        <p:spPr>
          <a:xfrm>
            <a:off x="6887337" y="1982216"/>
            <a:ext cx="295402"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943AF69-BD33-4FDD-8E7B-DD48E5B4C87E}"/>
              </a:ext>
            </a:extLst>
          </p:cNvPr>
          <p:cNvCxnSpPr/>
          <p:nvPr/>
        </p:nvCxnSpPr>
        <p:spPr>
          <a:xfrm>
            <a:off x="7174992" y="1671320"/>
            <a:ext cx="279781"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EF5E2A2-E3CE-4569-B948-A6C52DCC1280}"/>
              </a:ext>
            </a:extLst>
          </p:cNvPr>
          <p:cNvCxnSpPr/>
          <p:nvPr/>
        </p:nvCxnSpPr>
        <p:spPr>
          <a:xfrm flipH="1">
            <a:off x="7361555" y="1733550"/>
            <a:ext cx="139954" cy="240919"/>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F6FA3CD-AB13-481C-8CCB-264AA0A74FEA}"/>
              </a:ext>
            </a:extLst>
          </p:cNvPr>
          <p:cNvSpPr txBox="1"/>
          <p:nvPr/>
        </p:nvSpPr>
        <p:spPr>
          <a:xfrm>
            <a:off x="7531100" y="0"/>
            <a:ext cx="2567254" cy="507831"/>
          </a:xfrm>
          <a:prstGeom prst="rect">
            <a:avLst/>
          </a:prstGeom>
          <a:noFill/>
        </p:spPr>
        <p:txBody>
          <a:bodyPr vert="horz" rtlCol="0">
            <a:spAutoFit/>
          </a:bodyPr>
          <a:lstStyle/>
          <a:p>
            <a:r>
              <a:rPr lang="en-GB" sz="2700">
                <a:solidFill>
                  <a:srgbClr val="000000"/>
                </a:solidFill>
                <a:latin typeface="Arial - 36"/>
              </a:rPr>
              <a:t>Challenge 1</a:t>
            </a:r>
          </a:p>
        </p:txBody>
      </p:sp>
    </p:spTree>
    <p:custDataLst>
      <p:tags r:id="rId1"/>
    </p:custDataLst>
    <p:extLst>
      <p:ext uri="{BB962C8B-B14F-4D97-AF65-F5344CB8AC3E}">
        <p14:creationId xmlns:p14="http://schemas.microsoft.com/office/powerpoint/2010/main" val="3172907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9B4E3F-A7B2-4EB8-B61A-5EAA11F684F7}"/>
              </a:ext>
            </a:extLst>
          </p:cNvPr>
          <p:cNvSpPr txBox="1"/>
          <p:nvPr/>
        </p:nvSpPr>
        <p:spPr>
          <a:xfrm>
            <a:off x="330200" y="25400"/>
            <a:ext cx="9639300" cy="276999"/>
          </a:xfrm>
          <a:prstGeom prst="rect">
            <a:avLst/>
          </a:prstGeom>
          <a:noFill/>
        </p:spPr>
        <p:txBody>
          <a:bodyPr vert="horz" rtlCol="0">
            <a:spAutoFit/>
          </a:bodyPr>
          <a:lstStyle/>
          <a:p>
            <a:r>
              <a:rPr lang="en-GB" sz="1200">
                <a:solidFill>
                  <a:srgbClr val="0000FF"/>
                </a:solidFill>
                <a:latin typeface="Comic Sans MS - 16"/>
              </a:rPr>
              <a:t>L.O:To explain methods and reasoning verbally and in writing.</a:t>
            </a:r>
          </a:p>
        </p:txBody>
      </p:sp>
      <p:graphicFrame>
        <p:nvGraphicFramePr>
          <p:cNvPr id="3" name="Table 2">
            <a:extLst>
              <a:ext uri="{FF2B5EF4-FFF2-40B4-BE49-F238E27FC236}">
                <a16:creationId xmlns:a16="http://schemas.microsoft.com/office/drawing/2014/main" id="{4ED9ED95-CD52-4CFE-A11D-4D082FF9508B}"/>
              </a:ext>
            </a:extLst>
          </p:cNvPr>
          <p:cNvGraphicFramePr>
            <a:graphicFrameLocks noGrp="1"/>
          </p:cNvGraphicFramePr>
          <p:nvPr>
            <p:extLst>
              <p:ext uri="{D42A27DB-BD31-4B8C-83A1-F6EECF244321}">
                <p14:modId xmlns:p14="http://schemas.microsoft.com/office/powerpoint/2010/main" val="2375677548"/>
              </p:ext>
            </p:extLst>
          </p:nvPr>
        </p:nvGraphicFramePr>
        <p:xfrm>
          <a:off x="444499" y="390525"/>
          <a:ext cx="9687307" cy="4195064"/>
        </p:xfrm>
        <a:graphic>
          <a:graphicData uri="http://schemas.openxmlformats.org/drawingml/2006/table">
            <a:tbl>
              <a:tblPr firstRow="1" bandRow="1">
                <a:tableStyleId>{5C22544A-7EE6-4342-B048-85BDC9FD1C3A}</a:tableStyleId>
              </a:tblPr>
              <a:tblGrid>
                <a:gridCol w="2597785">
                  <a:extLst>
                    <a:ext uri="{9D8B030D-6E8A-4147-A177-3AD203B41FA5}">
                      <a16:colId xmlns:a16="http://schemas.microsoft.com/office/drawing/2014/main" val="2199182669"/>
                    </a:ext>
                  </a:extLst>
                </a:gridCol>
                <a:gridCol w="2021078">
                  <a:extLst>
                    <a:ext uri="{9D8B030D-6E8A-4147-A177-3AD203B41FA5}">
                      <a16:colId xmlns:a16="http://schemas.microsoft.com/office/drawing/2014/main" val="447234959"/>
                    </a:ext>
                  </a:extLst>
                </a:gridCol>
                <a:gridCol w="5068444">
                  <a:extLst>
                    <a:ext uri="{9D8B030D-6E8A-4147-A177-3AD203B41FA5}">
                      <a16:colId xmlns:a16="http://schemas.microsoft.com/office/drawing/2014/main" val="2100928755"/>
                    </a:ext>
                  </a:extLst>
                </a:gridCol>
              </a:tblGrid>
              <a:tr h="545084">
                <a:tc>
                  <a:txBody>
                    <a:bodyPr/>
                    <a:lstStyle/>
                    <a:p>
                      <a:r>
                        <a:rPr lang="en-GB" sz="1600" b="0" i="0" u="none" baseline="0">
                          <a:solidFill>
                            <a:srgbClr val="000000"/>
                          </a:solidFill>
                          <a:latin typeface="Arial - 16"/>
                        </a:rPr>
                        <a:t>Number of squares (s)</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Number of leeks (l)</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71270399"/>
                  </a:ext>
                </a:extLst>
              </a:tr>
              <a:tr h="601980">
                <a:tc>
                  <a:txBody>
                    <a:bodyPr/>
                    <a:lstStyle/>
                    <a:p>
                      <a:r>
                        <a:rPr lang="en-GB" sz="1600" b="0" i="0" u="none" baseline="0">
                          <a:solidFill>
                            <a:srgbClr val="000000"/>
                          </a:solidFill>
                          <a:latin typeface="Arial - 16"/>
                        </a:rPr>
                        <a:t>1</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4</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914497488"/>
                  </a:ext>
                </a:extLst>
              </a:tr>
              <a:tr h="508000">
                <a:tc>
                  <a:txBody>
                    <a:bodyPr/>
                    <a:lstStyle/>
                    <a:p>
                      <a:r>
                        <a:rPr lang="en-GB" sz="1600" b="0" i="0" u="none" baseline="0">
                          <a:solidFill>
                            <a:srgbClr val="000000"/>
                          </a:solidFill>
                          <a:latin typeface="Arial - 16"/>
                        </a:rPr>
                        <a:t>2</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r>
                        <a:rPr lang="en-GB" sz="1600" b="0" i="0" u="none" baseline="0">
                          <a:solidFill>
                            <a:srgbClr val="000000"/>
                          </a:solidFill>
                          <a:latin typeface="Arial - 16"/>
                        </a:rPr>
                        <a:t>7</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556604013"/>
                  </a:ext>
                </a:extLst>
              </a:tr>
              <a:tr h="508000">
                <a:tc>
                  <a:txBody>
                    <a:bodyPr/>
                    <a:lstStyle/>
                    <a:p>
                      <a:r>
                        <a:rPr lang="en-GB" sz="1600" b="0" i="0" u="none" baseline="0">
                          <a:solidFill>
                            <a:srgbClr val="000000"/>
                          </a:solidFill>
                          <a:latin typeface="Arial - 16"/>
                        </a:rPr>
                        <a:t>3</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863590837"/>
                  </a:ext>
                </a:extLst>
              </a:tr>
              <a:tr h="508000">
                <a:tc>
                  <a:txBody>
                    <a:bodyPr/>
                    <a:lstStyle/>
                    <a:p>
                      <a:r>
                        <a:rPr lang="en-GB" sz="1600" b="0" i="0" u="none" baseline="0">
                          <a:solidFill>
                            <a:srgbClr val="000000"/>
                          </a:solidFill>
                          <a:latin typeface="Arial - 16"/>
                        </a:rPr>
                        <a:t>4</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269617321"/>
                  </a:ext>
                </a:extLst>
              </a:tr>
              <a:tr h="508000">
                <a:tc>
                  <a:txBody>
                    <a:bodyPr/>
                    <a:lstStyle/>
                    <a:p>
                      <a:r>
                        <a:rPr lang="en-GB" sz="1600" b="0" i="0" u="none" baseline="0">
                          <a:solidFill>
                            <a:srgbClr val="000000"/>
                          </a:solidFill>
                          <a:latin typeface="Arial - 16"/>
                        </a:rPr>
                        <a:t>5</a:t>
                      </a:r>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939795961"/>
                  </a:ext>
                </a:extLst>
              </a:tr>
              <a:tr h="508000">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742732228"/>
                  </a:ext>
                </a:extLst>
              </a:tr>
              <a:tr h="508000">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tc>
                  <a:txBody>
                    <a:bodyPr/>
                    <a:lstStyle/>
                    <a:p>
                      <a:endParaRPr lang="en-GB"/>
                    </a:p>
                  </a:txBody>
                  <a:tcPr>
                    <a:lnL w="38100" cmpd="sng">
                      <a:solidFill>
                        <a:srgbClr val="000000"/>
                      </a:solidFill>
                      <a:prstDash val="solid"/>
                    </a:lnL>
                    <a:lnR w="38100" cmpd="sng">
                      <a:solidFill>
                        <a:srgbClr val="000000"/>
                      </a:solidFill>
                      <a:prstDash val="solid"/>
                    </a:lnR>
                    <a:lnT w="38100" cmpd="sng">
                      <a:solidFill>
                        <a:srgbClr val="000000"/>
                      </a:solidFill>
                      <a:prstDash val="solid"/>
                    </a:lnT>
                    <a:lnB w="38100" cmpd="sng">
                      <a:solidFill>
                        <a:srgbClr val="000000"/>
                      </a:solidFill>
                      <a:prstDash val="solid"/>
                    </a:lnB>
                    <a:solidFill>
                      <a:srgbClr val="FFFFFF">
                        <a:alpha val="99996"/>
                      </a:srgbClr>
                    </a:solidFill>
                  </a:tcPr>
                </a:tc>
                <a:extLst>
                  <a:ext uri="{0D108BD9-81ED-4DB2-BD59-A6C34878D82A}">
                    <a16:rowId xmlns:a16="http://schemas.microsoft.com/office/drawing/2014/main" val="3709782343"/>
                  </a:ext>
                </a:extLst>
              </a:tr>
            </a:tbl>
          </a:graphicData>
        </a:graphic>
      </p:graphicFrame>
      <p:cxnSp>
        <p:nvCxnSpPr>
          <p:cNvPr id="4" name="Straight Connector 3">
            <a:extLst>
              <a:ext uri="{FF2B5EF4-FFF2-40B4-BE49-F238E27FC236}">
                <a16:creationId xmlns:a16="http://schemas.microsoft.com/office/drawing/2014/main" id="{32A5AB19-C3D9-4332-864A-929A49EDB670}"/>
              </a:ext>
            </a:extLst>
          </p:cNvPr>
          <p:cNvCxnSpPr/>
          <p:nvPr/>
        </p:nvCxnSpPr>
        <p:spPr>
          <a:xfrm>
            <a:off x="5402580" y="1111631"/>
            <a:ext cx="0" cy="310896"/>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391A24C-E424-472B-A3A3-B7D46B5E40A5}"/>
              </a:ext>
            </a:extLst>
          </p:cNvPr>
          <p:cNvCxnSpPr/>
          <p:nvPr/>
        </p:nvCxnSpPr>
        <p:spPr>
          <a:xfrm>
            <a:off x="5457063" y="1041654"/>
            <a:ext cx="342011"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91B5D2A-45AD-49A9-9608-6705906936E5}"/>
              </a:ext>
            </a:extLst>
          </p:cNvPr>
          <p:cNvCxnSpPr/>
          <p:nvPr/>
        </p:nvCxnSpPr>
        <p:spPr>
          <a:xfrm>
            <a:off x="5830189" y="1142746"/>
            <a:ext cx="0" cy="303149"/>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EBF6070-FBF1-4870-B090-4DAC41D27263}"/>
              </a:ext>
            </a:extLst>
          </p:cNvPr>
          <p:cNvCxnSpPr/>
          <p:nvPr/>
        </p:nvCxnSpPr>
        <p:spPr>
          <a:xfrm>
            <a:off x="5488051" y="1445895"/>
            <a:ext cx="264414"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F61B584-1164-47EF-A063-F11B6C0A8423}"/>
              </a:ext>
            </a:extLst>
          </p:cNvPr>
          <p:cNvCxnSpPr/>
          <p:nvPr/>
        </p:nvCxnSpPr>
        <p:spPr>
          <a:xfrm>
            <a:off x="5355971" y="1679067"/>
            <a:ext cx="0" cy="25654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53B4604-601F-4419-AC0E-D4F46392136E}"/>
              </a:ext>
            </a:extLst>
          </p:cNvPr>
          <p:cNvCxnSpPr/>
          <p:nvPr/>
        </p:nvCxnSpPr>
        <p:spPr>
          <a:xfrm>
            <a:off x="5418201" y="1624711"/>
            <a:ext cx="310896"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6338B39-0B5F-4988-AAC3-19D10235731F}"/>
              </a:ext>
            </a:extLst>
          </p:cNvPr>
          <p:cNvCxnSpPr/>
          <p:nvPr/>
        </p:nvCxnSpPr>
        <p:spPr>
          <a:xfrm>
            <a:off x="5791327" y="1663573"/>
            <a:ext cx="0" cy="310896"/>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93CE9E8-DA7E-4D1D-8997-E4436BA87CA0}"/>
              </a:ext>
            </a:extLst>
          </p:cNvPr>
          <p:cNvCxnSpPr/>
          <p:nvPr/>
        </p:nvCxnSpPr>
        <p:spPr>
          <a:xfrm>
            <a:off x="5371465" y="1982216"/>
            <a:ext cx="342138"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CB85306-49C7-4213-8266-3B5E8E6C2FBB}"/>
              </a:ext>
            </a:extLst>
          </p:cNvPr>
          <p:cNvCxnSpPr/>
          <p:nvPr/>
        </p:nvCxnSpPr>
        <p:spPr>
          <a:xfrm>
            <a:off x="5845683" y="1632458"/>
            <a:ext cx="310896"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5A619AD-6348-419B-8ACB-A2E703434A0C}"/>
              </a:ext>
            </a:extLst>
          </p:cNvPr>
          <p:cNvCxnSpPr/>
          <p:nvPr/>
        </p:nvCxnSpPr>
        <p:spPr>
          <a:xfrm>
            <a:off x="6179947" y="1655699"/>
            <a:ext cx="0" cy="31877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AD470FF-46A1-45D8-84AF-F69397166F3C}"/>
              </a:ext>
            </a:extLst>
          </p:cNvPr>
          <p:cNvCxnSpPr/>
          <p:nvPr/>
        </p:nvCxnSpPr>
        <p:spPr>
          <a:xfrm>
            <a:off x="5876798" y="1997837"/>
            <a:ext cx="233172" cy="0"/>
          </a:xfrm>
          <a:prstGeom prst="line">
            <a:avLst/>
          </a:prstGeom>
          <a:ln w="38100" cap="flat" cmpd="sng" algn="ctr">
            <a:solidFill>
              <a:srgbClr val="00000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A007989-3E96-4368-AA93-2343393AB118}"/>
              </a:ext>
            </a:extLst>
          </p:cNvPr>
          <p:cNvSpPr txBox="1"/>
          <p:nvPr/>
        </p:nvSpPr>
        <p:spPr>
          <a:xfrm>
            <a:off x="7277100" y="0"/>
            <a:ext cx="2567254" cy="507831"/>
          </a:xfrm>
          <a:prstGeom prst="rect">
            <a:avLst/>
          </a:prstGeom>
          <a:noFill/>
        </p:spPr>
        <p:txBody>
          <a:bodyPr vert="horz" rtlCol="0">
            <a:spAutoFit/>
          </a:bodyPr>
          <a:lstStyle/>
          <a:p>
            <a:r>
              <a:rPr lang="en-GB" sz="2700">
                <a:solidFill>
                  <a:srgbClr val="000000"/>
                </a:solidFill>
                <a:latin typeface="Arial - 36"/>
              </a:rPr>
              <a:t>Challenge 3</a:t>
            </a:r>
          </a:p>
        </p:txBody>
      </p:sp>
    </p:spTree>
    <p:custDataLst>
      <p:tags r:id="rId1"/>
    </p:custDataLst>
    <p:extLst>
      <p:ext uri="{BB962C8B-B14F-4D97-AF65-F5344CB8AC3E}">
        <p14:creationId xmlns:p14="http://schemas.microsoft.com/office/powerpoint/2010/main" val="3111265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38F3B6-AD0F-4230-BF60-E9EB4E8B70AA}"/>
              </a:ext>
            </a:extLst>
          </p:cNvPr>
          <p:cNvSpPr txBox="1"/>
          <p:nvPr/>
        </p:nvSpPr>
        <p:spPr>
          <a:xfrm>
            <a:off x="2813050" y="2818674"/>
            <a:ext cx="4533900" cy="507831"/>
          </a:xfrm>
          <a:prstGeom prst="rect">
            <a:avLst/>
          </a:prstGeom>
          <a:noFill/>
        </p:spPr>
        <p:txBody>
          <a:bodyPr vert="horz" rtlCol="0">
            <a:spAutoFit/>
          </a:bodyPr>
          <a:lstStyle/>
          <a:p>
            <a:r>
              <a:rPr lang="en-GB" sz="2700">
                <a:solidFill>
                  <a:srgbClr val="000000"/>
                </a:solidFill>
                <a:latin typeface="Arial - 36"/>
              </a:rPr>
              <a:t>Answers</a:t>
            </a:r>
            <a:endParaRPr lang="en-GB" sz="2700" dirty="0">
              <a:solidFill>
                <a:srgbClr val="000000"/>
              </a:solidFill>
              <a:latin typeface="Arial - 36"/>
            </a:endParaRPr>
          </a:p>
        </p:txBody>
      </p:sp>
    </p:spTree>
    <p:custDataLst>
      <p:tags r:id="rId1"/>
    </p:custDataLst>
    <p:extLst>
      <p:ext uri="{BB962C8B-B14F-4D97-AF65-F5344CB8AC3E}">
        <p14:creationId xmlns:p14="http://schemas.microsoft.com/office/powerpoint/2010/main" val="3767377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42F45B3-1BAD-48A4-93A3-9B4F8D30615A}"/>
              </a:ext>
            </a:extLst>
          </p:cNvPr>
          <p:cNvGraphicFramePr>
            <a:graphicFrameLocks noGrp="1"/>
          </p:cNvGraphicFramePr>
          <p:nvPr>
            <p:extLst/>
          </p:nvPr>
        </p:nvGraphicFramePr>
        <p:xfrm>
          <a:off x="469900" y="60325"/>
          <a:ext cx="4580128" cy="5274818"/>
        </p:xfrm>
        <a:graphic>
          <a:graphicData uri="http://schemas.openxmlformats.org/drawingml/2006/table">
            <a:tbl>
              <a:tblPr firstRow="1" bandRow="1">
                <a:tableStyleId>{5C22544A-7EE6-4342-B048-85BDC9FD1C3A}</a:tableStyleId>
              </a:tblPr>
              <a:tblGrid>
                <a:gridCol w="2426843">
                  <a:extLst>
                    <a:ext uri="{9D8B030D-6E8A-4147-A177-3AD203B41FA5}">
                      <a16:colId xmlns:a16="http://schemas.microsoft.com/office/drawing/2014/main" val="2153942402"/>
                    </a:ext>
                  </a:extLst>
                </a:gridCol>
                <a:gridCol w="2153285">
                  <a:extLst>
                    <a:ext uri="{9D8B030D-6E8A-4147-A177-3AD203B41FA5}">
                      <a16:colId xmlns:a16="http://schemas.microsoft.com/office/drawing/2014/main" val="1948209450"/>
                    </a:ext>
                  </a:extLst>
                </a:gridCol>
              </a:tblGrid>
              <a:tr h="382778">
                <a:tc>
                  <a:txBody>
                    <a:bodyPr/>
                    <a:lstStyle/>
                    <a:p>
                      <a:r>
                        <a:rPr lang="en-GB" sz="1400" b="0" i="0" u="none" baseline="0">
                          <a:solidFill>
                            <a:srgbClr val="000000"/>
                          </a:solidFill>
                          <a:latin typeface="Arial - 14"/>
                        </a:rPr>
                        <a:t>Number of triangles (t)</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Number of carrots (c)</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774832347"/>
                  </a:ext>
                </a:extLst>
              </a:tr>
              <a:tr h="262128">
                <a:tc>
                  <a:txBody>
                    <a:bodyPr/>
                    <a:lstStyle/>
                    <a:p>
                      <a:r>
                        <a:rPr lang="en-GB" sz="1400" b="0" i="0" u="none" baseline="0">
                          <a:solidFill>
                            <a:srgbClr val="000000"/>
                          </a:solidFill>
                          <a:latin typeface="Arial - 14"/>
                        </a:rPr>
                        <a:t>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3</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298483302"/>
                  </a:ext>
                </a:extLst>
              </a:tr>
              <a:tr h="262128">
                <a:tc>
                  <a:txBody>
                    <a:bodyPr/>
                    <a:lstStyle/>
                    <a:p>
                      <a:r>
                        <a:rPr lang="en-GB" sz="1400" b="0" i="0" u="none" baseline="0">
                          <a:solidFill>
                            <a:srgbClr val="000000"/>
                          </a:solidFill>
                          <a:latin typeface="Arial - 14"/>
                        </a:rPr>
                        <a:t>2</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881208193"/>
                  </a:ext>
                </a:extLst>
              </a:tr>
              <a:tr h="262128">
                <a:tc>
                  <a:txBody>
                    <a:bodyPr/>
                    <a:lstStyle/>
                    <a:p>
                      <a:r>
                        <a:rPr lang="en-GB" sz="1400" b="0" i="0" u="none" baseline="0">
                          <a:solidFill>
                            <a:srgbClr val="000000"/>
                          </a:solidFill>
                          <a:latin typeface="Arial - 14"/>
                        </a:rPr>
                        <a:t>3</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7</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436633386"/>
                  </a:ext>
                </a:extLst>
              </a:tr>
              <a:tr h="262128">
                <a:tc>
                  <a:txBody>
                    <a:bodyPr/>
                    <a:lstStyle/>
                    <a:p>
                      <a:r>
                        <a:rPr lang="en-GB" sz="1400" b="0" i="0" u="none" baseline="0">
                          <a:solidFill>
                            <a:srgbClr val="000000"/>
                          </a:solidFill>
                          <a:latin typeface="Arial - 14"/>
                        </a:rPr>
                        <a:t>4</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9</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2188366066"/>
                  </a:ext>
                </a:extLst>
              </a:tr>
              <a:tr h="262128">
                <a:tc>
                  <a:txBody>
                    <a:bodyPr/>
                    <a:lstStyle/>
                    <a:p>
                      <a:r>
                        <a:rPr lang="en-GB" sz="1400" b="0" i="0" u="none" baseline="0">
                          <a:solidFill>
                            <a:srgbClr val="000000"/>
                          </a:solidFill>
                          <a:latin typeface="Arial - 14"/>
                        </a:rPr>
                        <a:t>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711042214"/>
                  </a:ext>
                </a:extLst>
              </a:tr>
              <a:tr h="282956">
                <a:tc>
                  <a:txBody>
                    <a:bodyPr/>
                    <a:lstStyle/>
                    <a:p>
                      <a:r>
                        <a:rPr lang="en-GB" sz="1400" b="0" i="0" u="none" baseline="0">
                          <a:solidFill>
                            <a:srgbClr val="000000"/>
                          </a:solidFill>
                          <a:latin typeface="Arial - 14"/>
                        </a:rPr>
                        <a:t>6</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13</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439886948"/>
                  </a:ext>
                </a:extLst>
              </a:tr>
              <a:tr h="262128">
                <a:tc>
                  <a:txBody>
                    <a:bodyPr/>
                    <a:lstStyle/>
                    <a:p>
                      <a:r>
                        <a:rPr lang="en-GB" sz="1400" b="0" i="0" u="none" baseline="0">
                          <a:solidFill>
                            <a:srgbClr val="000000"/>
                          </a:solidFill>
                          <a:latin typeface="Arial - 14"/>
                        </a:rPr>
                        <a:t>7</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911177976"/>
                  </a:ext>
                </a:extLst>
              </a:tr>
              <a:tr h="262128">
                <a:tc>
                  <a:txBody>
                    <a:bodyPr/>
                    <a:lstStyle/>
                    <a:p>
                      <a:r>
                        <a:rPr lang="en-GB" sz="1400" b="0" i="0" u="none" baseline="0">
                          <a:solidFill>
                            <a:srgbClr val="000000"/>
                          </a:solidFill>
                          <a:latin typeface="Arial - 14"/>
                        </a:rPr>
                        <a:t>8</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17</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2145173817"/>
                  </a:ext>
                </a:extLst>
              </a:tr>
              <a:tr h="276352">
                <a:tc>
                  <a:txBody>
                    <a:bodyPr/>
                    <a:lstStyle/>
                    <a:p>
                      <a:r>
                        <a:rPr lang="en-GB" sz="1400" b="0" i="0" u="none" baseline="0">
                          <a:solidFill>
                            <a:srgbClr val="000000"/>
                          </a:solidFill>
                          <a:latin typeface="Arial - 14"/>
                        </a:rPr>
                        <a:t>9</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19</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645077294"/>
                  </a:ext>
                </a:extLst>
              </a:tr>
              <a:tr h="262128">
                <a:tc>
                  <a:txBody>
                    <a:bodyPr/>
                    <a:lstStyle/>
                    <a:p>
                      <a:r>
                        <a:rPr lang="en-GB" sz="1400" b="0" i="0" u="none" baseline="0">
                          <a:solidFill>
                            <a:srgbClr val="000000"/>
                          </a:solidFill>
                          <a:latin typeface="Arial - 14"/>
                        </a:rPr>
                        <a:t>10</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21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227013479"/>
                  </a:ext>
                </a:extLst>
              </a:tr>
              <a:tr h="262128">
                <a:tc>
                  <a:txBody>
                    <a:bodyPr/>
                    <a:lstStyle/>
                    <a:p>
                      <a:r>
                        <a:rPr lang="en-GB" sz="1400" b="0" i="0" u="none" baseline="0">
                          <a:solidFill>
                            <a:srgbClr val="000000"/>
                          </a:solidFill>
                          <a:latin typeface="Arial - 14"/>
                        </a:rPr>
                        <a:t>25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51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100097936"/>
                  </a:ext>
                </a:extLst>
              </a:tr>
              <a:tr h="262128">
                <a:tc>
                  <a:txBody>
                    <a:bodyPr/>
                    <a:lstStyle/>
                    <a:p>
                      <a:r>
                        <a:rPr lang="en-GB" sz="1400" b="0" i="0" u="none" baseline="0">
                          <a:solidFill>
                            <a:srgbClr val="000000"/>
                          </a:solidFill>
                          <a:latin typeface="Arial - 14"/>
                        </a:rPr>
                        <a:t>37</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75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726903333"/>
                  </a:ext>
                </a:extLst>
              </a:tr>
              <a:tr h="262128">
                <a:tc>
                  <a:txBody>
                    <a:bodyPr/>
                    <a:lstStyle/>
                    <a:p>
                      <a:r>
                        <a:rPr lang="en-GB" sz="1400" b="0" i="0" u="none" baseline="0">
                          <a:solidFill>
                            <a:srgbClr val="000000"/>
                          </a:solidFill>
                          <a:latin typeface="Arial - 14"/>
                        </a:rPr>
                        <a:t>50</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101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4205468369"/>
                  </a:ext>
                </a:extLst>
              </a:tr>
              <a:tr h="262128">
                <a:tc>
                  <a:txBody>
                    <a:bodyPr/>
                    <a:lstStyle/>
                    <a:p>
                      <a:r>
                        <a:rPr lang="en-GB" sz="1400" b="0" i="0" u="none" baseline="0">
                          <a:solidFill>
                            <a:srgbClr val="000000"/>
                          </a:solidFill>
                          <a:latin typeface="Arial - 14"/>
                        </a:rPr>
                        <a:t>85</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171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01579657"/>
                  </a:ext>
                </a:extLst>
              </a:tr>
              <a:tr h="262128">
                <a:tc>
                  <a:txBody>
                    <a:bodyPr/>
                    <a:lstStyle/>
                    <a:p>
                      <a:r>
                        <a:rPr lang="en-GB" sz="1400" b="0" i="0" u="none" baseline="0">
                          <a:solidFill>
                            <a:srgbClr val="000000"/>
                          </a:solidFill>
                          <a:latin typeface="Arial - 14"/>
                        </a:rPr>
                        <a:t>100</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r>
                        <a:rPr lang="en-GB" sz="1400" b="0" i="0" u="none" baseline="0">
                          <a:solidFill>
                            <a:srgbClr val="000000"/>
                          </a:solidFill>
                          <a:latin typeface="Arial - 14"/>
                        </a:rPr>
                        <a:t>201</a:t>
                      </a:r>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1989764787"/>
                  </a:ext>
                </a:extLst>
              </a:tr>
              <a:tr h="254000">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tc>
                  <a:txBody>
                    <a:bodyPr/>
                    <a:lstStyle/>
                    <a:p>
                      <a:endParaRPr lang="en-GB"/>
                    </a:p>
                  </a:txBody>
                  <a:tcP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solidFill>
                      <a:srgbClr val="FFFFFF">
                        <a:alpha val="99996"/>
                      </a:srgbClr>
                    </a:solidFill>
                  </a:tcPr>
                </a:tc>
                <a:extLst>
                  <a:ext uri="{0D108BD9-81ED-4DB2-BD59-A6C34878D82A}">
                    <a16:rowId xmlns:a16="http://schemas.microsoft.com/office/drawing/2014/main" val="3687610240"/>
                  </a:ext>
                </a:extLst>
              </a:tr>
            </a:tbl>
          </a:graphicData>
        </a:graphic>
      </p:graphicFrame>
      <p:sp>
        <p:nvSpPr>
          <p:cNvPr id="3" name="TextBox 2">
            <a:extLst>
              <a:ext uri="{FF2B5EF4-FFF2-40B4-BE49-F238E27FC236}">
                <a16:creationId xmlns:a16="http://schemas.microsoft.com/office/drawing/2014/main" id="{6F38F3B6-AD0F-4230-BF60-E9EB4E8B70AA}"/>
              </a:ext>
            </a:extLst>
          </p:cNvPr>
          <p:cNvSpPr txBox="1"/>
          <p:nvPr/>
        </p:nvSpPr>
        <p:spPr>
          <a:xfrm>
            <a:off x="5486400" y="101600"/>
            <a:ext cx="4533900" cy="507831"/>
          </a:xfrm>
          <a:prstGeom prst="rect">
            <a:avLst/>
          </a:prstGeom>
          <a:noFill/>
        </p:spPr>
        <p:txBody>
          <a:bodyPr vert="horz" rtlCol="0">
            <a:spAutoFit/>
          </a:bodyPr>
          <a:lstStyle/>
          <a:p>
            <a:r>
              <a:rPr lang="en-GB" sz="2700">
                <a:solidFill>
                  <a:srgbClr val="000000"/>
                </a:solidFill>
                <a:latin typeface="Arial - 36"/>
              </a:rPr>
              <a:t>Challenge 1 and 2 Answers</a:t>
            </a:r>
          </a:p>
        </p:txBody>
      </p:sp>
      <p:sp>
        <p:nvSpPr>
          <p:cNvPr id="4" name="TextBox 3">
            <a:extLst>
              <a:ext uri="{FF2B5EF4-FFF2-40B4-BE49-F238E27FC236}">
                <a16:creationId xmlns:a16="http://schemas.microsoft.com/office/drawing/2014/main" id="{E317BFEC-661A-47B8-A092-25FC41206CFE}"/>
              </a:ext>
            </a:extLst>
          </p:cNvPr>
          <p:cNvSpPr txBox="1"/>
          <p:nvPr/>
        </p:nvSpPr>
        <p:spPr>
          <a:xfrm>
            <a:off x="5638800" y="1765300"/>
            <a:ext cx="2400300" cy="1477328"/>
          </a:xfrm>
          <a:prstGeom prst="rect">
            <a:avLst/>
          </a:prstGeom>
          <a:noFill/>
        </p:spPr>
        <p:txBody>
          <a:bodyPr vert="horz" rtlCol="0">
            <a:spAutoFit/>
          </a:bodyPr>
          <a:lstStyle/>
          <a:p>
            <a:r>
              <a:rPr lang="en-GB" sz="1500">
                <a:solidFill>
                  <a:srgbClr val="000000"/>
                </a:solidFill>
                <a:latin typeface="Arial - 20"/>
              </a:rPr>
              <a:t>Number of carrots =(s x 2) + 1</a:t>
            </a:r>
          </a:p>
          <a:p>
            <a:r>
              <a:rPr lang="en-GB" sz="1500">
                <a:solidFill>
                  <a:srgbClr val="000000"/>
                </a:solidFill>
                <a:latin typeface="Arial - 20"/>
              </a:rPr>
              <a:t>e.g.  </a:t>
            </a:r>
          </a:p>
          <a:p>
            <a:r>
              <a:rPr lang="en-GB" sz="1500">
                <a:solidFill>
                  <a:srgbClr val="000000"/>
                </a:solidFill>
                <a:latin typeface="Arial - 20"/>
              </a:rPr>
              <a:t>= (5 x 2) + 1</a:t>
            </a:r>
          </a:p>
          <a:p>
            <a:r>
              <a:rPr lang="en-GB" sz="1500">
                <a:solidFill>
                  <a:srgbClr val="000000"/>
                </a:solidFill>
                <a:latin typeface="Arial - 20"/>
              </a:rPr>
              <a:t>= 10 + 1</a:t>
            </a:r>
          </a:p>
          <a:p>
            <a:r>
              <a:rPr lang="en-GB" sz="1500">
                <a:solidFill>
                  <a:srgbClr val="000000"/>
                </a:solidFill>
                <a:latin typeface="Arial - 20"/>
              </a:rPr>
              <a:t>= 11 </a:t>
            </a:r>
          </a:p>
        </p:txBody>
      </p:sp>
    </p:spTree>
    <p:custDataLst>
      <p:tags r:id="rId1"/>
    </p:custDataLst>
    <p:extLst>
      <p:ext uri="{BB962C8B-B14F-4D97-AF65-F5344CB8AC3E}">
        <p14:creationId xmlns:p14="http://schemas.microsoft.com/office/powerpoint/2010/main" val="37295188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4.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5.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6.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7.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8.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9.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565</Words>
  <Application>Microsoft Office PowerPoint</Application>
  <PresentationFormat>Custom</PresentationFormat>
  <Paragraphs>118</Paragraphs>
  <Slides>11</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11</vt:i4>
      </vt:variant>
    </vt:vector>
  </HeadingPairs>
  <TitlesOfParts>
    <vt:vector size="24" baseType="lpstr">
      <vt:lpstr>Freestyle Script - 36</vt:lpstr>
      <vt:lpstr>Calibri</vt:lpstr>
      <vt:lpstr>Comic Sans MS - 26</vt:lpstr>
      <vt:lpstr>Calibri Light</vt:lpstr>
      <vt:lpstr>Arial - 22</vt:lpstr>
      <vt:lpstr>Arial - 16</vt:lpstr>
      <vt:lpstr>Arial - 36</vt:lpstr>
      <vt:lpstr>Comic Sans MS - 16</vt:lpstr>
      <vt:lpstr>Arial</vt:lpstr>
      <vt:lpstr>Arial - 14</vt:lpstr>
      <vt:lpstr>Arial - 20</vt:lpstr>
      <vt:lpstr>Comic Sans MS - 36</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Akien, Naomi</dc:creator>
  <cp:lastModifiedBy>Akien, Naomi</cp:lastModifiedBy>
  <cp:revision>3</cp:revision>
  <cp:lastPrinted>2020-07-13T12:18:22Z</cp:lastPrinted>
  <dcterms:created xsi:type="dcterms:W3CDTF">2020-07-13T11:08:41Z</dcterms:created>
  <dcterms:modified xsi:type="dcterms:W3CDTF">2020-07-13T12:18:29Z</dcterms:modified>
</cp:coreProperties>
</file>