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86" r:id="rId2"/>
    <p:sldId id="261" r:id="rId3"/>
    <p:sldId id="288" r:id="rId4"/>
    <p:sldId id="291" r:id="rId5"/>
    <p:sldId id="258" r:id="rId6"/>
    <p:sldId id="283" r:id="rId7"/>
    <p:sldId id="287" r:id="rId8"/>
    <p:sldId id="268" r:id="rId9"/>
    <p:sldId id="289" r:id="rId10"/>
    <p:sldId id="269" r:id="rId11"/>
    <p:sldId id="290" r:id="rId12"/>
  </p:sldIdLst>
  <p:sldSz cx="10160000" cy="7620000"/>
  <p:notesSz cx="6858000" cy="9144000"/>
  <p:embeddedFontLst>
    <p:embeddedFont>
      <p:font typeface="Calibri" panose="020F0502020204030204" pitchFamily="34" charset="0"/>
      <p:regular r:id="rId13"/>
      <p:bold r:id="rId14"/>
      <p:italic r:id="rId15"/>
      <p:boldItalic r:id="rId16"/>
    </p:embeddedFont>
    <p:embeddedFont>
      <p:font typeface="Calibri Light" panose="020F0302020204030204" pitchFamily="34" charset="0"/>
      <p:regular r:id="rId17"/>
      <p:italic r:id="rId18"/>
    </p:embeddedFont>
    <p:embeddedFont>
      <p:font typeface="Comic Sans MS" panose="030F0702030302020204" pitchFamily="66"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4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94604-10CF-401B-ADFE-8F8B250C7786}"/>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934D9833-B00A-4644-BFC7-09E1872BB668}"/>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C25EC4-FBA9-4062-8E80-CC5C1BCEB09A}"/>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5" name="Footer Placeholder 4">
            <a:extLst>
              <a:ext uri="{FF2B5EF4-FFF2-40B4-BE49-F238E27FC236}">
                <a16:creationId xmlns:a16="http://schemas.microsoft.com/office/drawing/2014/main" id="{D528D889-5B9F-47CF-B03A-E11944CFF7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FA2520-825B-4446-AEC1-0D3EC2C5F651}"/>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2774112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FB0AE-1B00-4D71-B554-EE91F4BA82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001170-901F-4A6C-8614-AD274A606AA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684ED2-D90E-47A7-A206-A01D69CE23F1}"/>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5" name="Footer Placeholder 4">
            <a:extLst>
              <a:ext uri="{FF2B5EF4-FFF2-40B4-BE49-F238E27FC236}">
                <a16:creationId xmlns:a16="http://schemas.microsoft.com/office/drawing/2014/main" id="{F159EC86-60EE-423B-9C16-51ECC519DE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40D6E6-9C8D-4279-9198-AAA7F02BA981}"/>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3865712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415A0-A940-4197-A148-6B246E993492}"/>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28542E3-04B0-4F02-92BC-649B83932B0D}"/>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855F92-45E1-455B-98B6-F47DD3E1A408}"/>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5" name="Footer Placeholder 4">
            <a:extLst>
              <a:ext uri="{FF2B5EF4-FFF2-40B4-BE49-F238E27FC236}">
                <a16:creationId xmlns:a16="http://schemas.microsoft.com/office/drawing/2014/main" id="{071D86F3-2D79-4A43-8221-6236E0A11A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FAB312-F7A6-4D56-8ACD-8A95D3AE5764}"/>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2459944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45D75-15C9-4919-88AC-73D7746438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AD8708-3F91-4EC8-AE8E-8B3DD544169D}"/>
              </a:ext>
            </a:extLst>
          </p:cNvPr>
          <p:cNvSpPr>
            <a:spLocks noGrp="1"/>
          </p:cNvSpPr>
          <p:nvPr>
            <p:ph sz="half" idx="1"/>
          </p:nvPr>
        </p:nvSpPr>
        <p:spPr>
          <a:xfrm>
            <a:off x="698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8A3956C-60FF-495F-8D63-F722328CFC91}"/>
              </a:ext>
            </a:extLst>
          </p:cNvPr>
          <p:cNvSpPr>
            <a:spLocks noGrp="1"/>
          </p:cNvSpPr>
          <p:nvPr>
            <p:ph sz="half" idx="2"/>
          </p:nvPr>
        </p:nvSpPr>
        <p:spPr>
          <a:xfrm>
            <a:off x="5143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39450B1-85AF-43A4-A36D-B6CDFCCD14B7}"/>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6" name="Footer Placeholder 5">
            <a:extLst>
              <a:ext uri="{FF2B5EF4-FFF2-40B4-BE49-F238E27FC236}">
                <a16:creationId xmlns:a16="http://schemas.microsoft.com/office/drawing/2014/main" id="{ACEF025F-B053-4BE2-B398-D6270D11F0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280B9C-75D9-4434-8451-DD06A9E3D3D0}"/>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3432185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4BC98-81EF-4381-A072-4CA8118417D1}"/>
              </a:ext>
            </a:extLst>
          </p:cNvPr>
          <p:cNvSpPr>
            <a:spLocks noGrp="1"/>
          </p:cNvSpPr>
          <p:nvPr>
            <p:ph type="title"/>
          </p:nvPr>
        </p:nvSpPr>
        <p:spPr>
          <a:xfrm>
            <a:off x="699823" y="405696"/>
            <a:ext cx="8763000" cy="1472848"/>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53E93E-D4A6-48F1-B5F9-958A2910CECD}"/>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2E5C1787-AA72-473D-8C0F-069E49690371}"/>
              </a:ext>
            </a:extLst>
          </p:cNvPr>
          <p:cNvSpPr>
            <a:spLocks noGrp="1"/>
          </p:cNvSpPr>
          <p:nvPr>
            <p:ph sz="half" idx="2"/>
          </p:nvPr>
        </p:nvSpPr>
        <p:spPr>
          <a:xfrm>
            <a:off x="699824" y="2783417"/>
            <a:ext cx="4298156"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7FC2421-7D9E-49DA-9F2E-0BABA8C8A011}"/>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81552BEB-CA21-4DEF-A915-0BE3F87DD97B}"/>
              </a:ext>
            </a:extLst>
          </p:cNvPr>
          <p:cNvSpPr>
            <a:spLocks noGrp="1"/>
          </p:cNvSpPr>
          <p:nvPr>
            <p:ph sz="quarter" idx="4"/>
          </p:nvPr>
        </p:nvSpPr>
        <p:spPr>
          <a:xfrm>
            <a:off x="5143501" y="2783417"/>
            <a:ext cx="4319323"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F6939BE-71DF-4968-AAB0-80A903829AFE}"/>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8" name="Footer Placeholder 7">
            <a:extLst>
              <a:ext uri="{FF2B5EF4-FFF2-40B4-BE49-F238E27FC236}">
                <a16:creationId xmlns:a16="http://schemas.microsoft.com/office/drawing/2014/main" id="{20232DA9-7816-435D-94FF-39C9832F0D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BE21143-EC65-4463-ABEB-07B4DFB302FF}"/>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254089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79504-74BB-4C0A-909F-744F977C861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6E49B7B-BBA1-42BB-AD4B-3684578F8DBF}"/>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4" name="Footer Placeholder 3">
            <a:extLst>
              <a:ext uri="{FF2B5EF4-FFF2-40B4-BE49-F238E27FC236}">
                <a16:creationId xmlns:a16="http://schemas.microsoft.com/office/drawing/2014/main" id="{8D1CAE9D-8BD3-45F1-8AB2-101198CE59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9556EF-EB65-4BB8-AD76-6329A881D356}"/>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100408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DBE37E-C9C5-4248-BE3C-239925CB0750}"/>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3" name="Footer Placeholder 2">
            <a:extLst>
              <a:ext uri="{FF2B5EF4-FFF2-40B4-BE49-F238E27FC236}">
                <a16:creationId xmlns:a16="http://schemas.microsoft.com/office/drawing/2014/main" id="{25A41FE0-DBE5-4457-8B98-F966EABEB6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26BE612-F3C5-4F98-9EBC-D3EB09B76744}"/>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2032552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2BDEC-7938-47F5-A249-505BD037CF42}"/>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F643707-309A-4F05-B482-1F180F85B82D}"/>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AAFD62-1BBB-487A-8517-0F80E136551B}"/>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7BFD9495-280A-4C77-AA62-8D28BF4301AB}"/>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6" name="Footer Placeholder 5">
            <a:extLst>
              <a:ext uri="{FF2B5EF4-FFF2-40B4-BE49-F238E27FC236}">
                <a16:creationId xmlns:a16="http://schemas.microsoft.com/office/drawing/2014/main" id="{0F7256DA-5A51-4836-8199-113D96AE51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C85B85-165C-43C8-84A6-C995C8CCC187}"/>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1792240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84A60-A69D-430C-B45A-8B89A27A83F4}"/>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39354B6-9EA9-48EE-9323-666B5D201772}"/>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522F4BC7-82A4-4711-B886-63DA142E7945}"/>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439E5DBC-F25D-4BE5-A0D6-711FB97C1C1C}"/>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6" name="Footer Placeholder 5">
            <a:extLst>
              <a:ext uri="{FF2B5EF4-FFF2-40B4-BE49-F238E27FC236}">
                <a16:creationId xmlns:a16="http://schemas.microsoft.com/office/drawing/2014/main" id="{0A7BA8A8-B7D2-4E41-83D6-D6BC28A820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EF69CB-9478-408F-B68B-2548801E4157}"/>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2682992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47C93-9622-411D-8732-DA0E778DC58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58AA78-F165-4D73-A26A-0EA6206DF9C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218210-3563-485D-B2EA-3BB35861E60E}"/>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5" name="Footer Placeholder 4">
            <a:extLst>
              <a:ext uri="{FF2B5EF4-FFF2-40B4-BE49-F238E27FC236}">
                <a16:creationId xmlns:a16="http://schemas.microsoft.com/office/drawing/2014/main" id="{DAFA0B85-58B0-4D18-8A95-BE045827F6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C25796-62AE-4863-845C-BE19200E1737}"/>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19281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E5148E-3576-43BC-859A-5EC8E97BCE5F}"/>
              </a:ext>
            </a:extLst>
          </p:cNvPr>
          <p:cNvSpPr>
            <a:spLocks noGrp="1"/>
          </p:cNvSpPr>
          <p:nvPr>
            <p:ph type="title" orient="vert"/>
          </p:nvPr>
        </p:nvSpPr>
        <p:spPr>
          <a:xfrm>
            <a:off x="7270750" y="405694"/>
            <a:ext cx="2190750" cy="645759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795617-74D2-43B7-A6DC-39E712AD6988}"/>
              </a:ext>
            </a:extLst>
          </p:cNvPr>
          <p:cNvSpPr>
            <a:spLocks noGrp="1"/>
          </p:cNvSpPr>
          <p:nvPr>
            <p:ph type="body" orient="vert" idx="1"/>
          </p:nvPr>
        </p:nvSpPr>
        <p:spPr>
          <a:xfrm>
            <a:off x="698500" y="405694"/>
            <a:ext cx="6445250" cy="645759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6C4C89-C88E-4223-887E-B6F18DE56952}"/>
              </a:ext>
            </a:extLst>
          </p:cNvPr>
          <p:cNvSpPr>
            <a:spLocks noGrp="1"/>
          </p:cNvSpPr>
          <p:nvPr>
            <p:ph type="dt" sz="half" idx="10"/>
          </p:nvPr>
        </p:nvSpPr>
        <p:spPr/>
        <p:txBody>
          <a:bodyPr/>
          <a:lstStyle/>
          <a:p>
            <a:fld id="{690BB439-8846-4812-8567-2A64B0AE7F17}" type="datetimeFigureOut">
              <a:rPr lang="en-GB" smtClean="0"/>
              <a:t>11/01/2021</a:t>
            </a:fld>
            <a:endParaRPr lang="en-GB"/>
          </a:p>
        </p:txBody>
      </p:sp>
      <p:sp>
        <p:nvSpPr>
          <p:cNvPr id="5" name="Footer Placeholder 4">
            <a:extLst>
              <a:ext uri="{FF2B5EF4-FFF2-40B4-BE49-F238E27FC236}">
                <a16:creationId xmlns:a16="http://schemas.microsoft.com/office/drawing/2014/main" id="{FE6DA661-347A-4A56-B8DC-356ECCD863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E33FB0-89B4-494B-A35E-421590FC4D19}"/>
              </a:ext>
            </a:extLst>
          </p:cNvPr>
          <p:cNvSpPr>
            <a:spLocks noGrp="1"/>
          </p:cNvSpPr>
          <p:nvPr>
            <p:ph type="sldNum" sz="quarter" idx="12"/>
          </p:nvPr>
        </p:nvSpPr>
        <p:spPr/>
        <p:txBody>
          <a:bodyPr/>
          <a:lstStyle/>
          <a:p>
            <a:fld id="{530373B3-4DB4-49B0-8385-A288680AC040}" type="slidenum">
              <a:rPr lang="en-GB" smtClean="0"/>
              <a:t>‹#›</a:t>
            </a:fld>
            <a:endParaRPr lang="en-GB"/>
          </a:p>
        </p:txBody>
      </p:sp>
    </p:spTree>
    <p:extLst>
      <p:ext uri="{BB962C8B-B14F-4D97-AF65-F5344CB8AC3E}">
        <p14:creationId xmlns:p14="http://schemas.microsoft.com/office/powerpoint/2010/main" val="3895531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6322B9-215D-4938-9030-532B548945CD}"/>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23BEE8-28B8-46F3-9CCF-2B317DF7784A}"/>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F2039B-30B3-4583-AC90-9F82C8AD0735}"/>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690BB439-8846-4812-8567-2A64B0AE7F17}" type="datetimeFigureOut">
              <a:rPr lang="en-GB" smtClean="0"/>
              <a:t>11/01/2021</a:t>
            </a:fld>
            <a:endParaRPr lang="en-GB"/>
          </a:p>
        </p:txBody>
      </p:sp>
      <p:sp>
        <p:nvSpPr>
          <p:cNvPr id="5" name="Footer Placeholder 4">
            <a:extLst>
              <a:ext uri="{FF2B5EF4-FFF2-40B4-BE49-F238E27FC236}">
                <a16:creationId xmlns:a16="http://schemas.microsoft.com/office/drawing/2014/main" id="{C4A344A3-E2FC-48DF-B38A-82D39C691B12}"/>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BACEE4-3DDD-417A-98AA-01D9189D84CA}"/>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530373B3-4DB4-49B0-8385-A288680AC040}" type="slidenum">
              <a:rPr lang="en-GB" smtClean="0"/>
              <a:t>‹#›</a:t>
            </a:fld>
            <a:endParaRPr lang="en-GB"/>
          </a:p>
        </p:txBody>
      </p:sp>
    </p:spTree>
    <p:extLst>
      <p:ext uri="{BB962C8B-B14F-4D97-AF65-F5344CB8AC3E}">
        <p14:creationId xmlns:p14="http://schemas.microsoft.com/office/powerpoint/2010/main" val="942749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2.m4a"/><Relationship Id="rId7" Type="http://schemas.openxmlformats.org/officeDocument/2006/relationships/image" Target="../media/image4.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hyperlink" Target="https://www.bbc.com/teach/class-clips-video/where-the-night-came-from/zn2kjhv" TargetMode="External"/><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6.m4a"/><Relationship Id="rId7" Type="http://schemas.openxmlformats.org/officeDocument/2006/relationships/image" Target="../media/image9.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7.xml"/><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2.png"/><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hyperlink" Target="https://www.bbc.com/teach/class-clips-video/where-the-night-came-from/zn2kjhv" TargetMode="External"/><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2.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hyperlink" Target="https://www.literacyshed.com/the-other-cultures-shed.html" TargetMode="External"/><Relationship Id="rId5" Type="http://schemas.openxmlformats.org/officeDocument/2006/relationships/image" Target="../media/image11.pn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2.png"/><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hyperlink" Target="https://www.literacyshed.com/the-other-cultures-shed.html" TargetMode="External"/><Relationship Id="rId5" Type="http://schemas.openxmlformats.org/officeDocument/2006/relationships/image" Target="../media/image11.pn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4CCD3D4-7D83-49F9-AFEC-A6C9B2CA6D0C}"/>
              </a:ext>
            </a:extLst>
          </p:cNvPr>
          <p:cNvSpPr txBox="1"/>
          <p:nvPr/>
        </p:nvSpPr>
        <p:spPr>
          <a:xfrm>
            <a:off x="38100" y="152400"/>
            <a:ext cx="9931400" cy="338554"/>
          </a:xfrm>
          <a:prstGeom prst="rect">
            <a:avLst/>
          </a:prstGeom>
          <a:noFill/>
        </p:spPr>
        <p:txBody>
          <a:bodyPr vert="horz" rtlCol="0">
            <a:spAutoFit/>
          </a:bodyPr>
          <a:lstStyle/>
          <a:p>
            <a:r>
              <a:rPr lang="en-GB" sz="1600" dirty="0">
                <a:solidFill>
                  <a:srgbClr val="000000"/>
                </a:solidFill>
                <a:latin typeface="XCCW Joined 1a - 22"/>
              </a:rPr>
              <a:t>Day 2</a:t>
            </a:r>
          </a:p>
        </p:txBody>
      </p:sp>
      <p:pic>
        <p:nvPicPr>
          <p:cNvPr id="6" name="Picture 5">
            <a:extLst>
              <a:ext uri="{FF2B5EF4-FFF2-40B4-BE49-F238E27FC236}">
                <a16:creationId xmlns:a16="http://schemas.microsoft.com/office/drawing/2014/main" id="{1F325BA2-BEC0-4D20-9F70-19256A4A39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664138" y="0"/>
            <a:ext cx="7620000" cy="7620000"/>
          </a:xfrm>
          <a:prstGeom prst="rect">
            <a:avLst/>
          </a:prstGeom>
        </p:spPr>
      </p:pic>
      <p:pic>
        <p:nvPicPr>
          <p:cNvPr id="8" name="Audio 7">
            <a:hlinkClick r:id="" action="ppaction://media"/>
            <a:extLst>
              <a:ext uri="{FF2B5EF4-FFF2-40B4-BE49-F238E27FC236}">
                <a16:creationId xmlns:a16="http://schemas.microsoft.com/office/drawing/2014/main" id="{43756FC7-6967-41C3-BB83-B3BADA0C45B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1812375494"/>
      </p:ext>
    </p:extLst>
  </p:cSld>
  <p:clrMapOvr>
    <a:masterClrMapping/>
  </p:clrMapOvr>
  <mc:AlternateContent xmlns:mc="http://schemas.openxmlformats.org/markup-compatibility/2006" xmlns:p14="http://schemas.microsoft.com/office/powerpoint/2010/main">
    <mc:Choice Requires="p14">
      <p:transition spd="slow" p14:dur="2000" advTm="26970"/>
    </mc:Choice>
    <mc:Fallback xmlns="">
      <p:transition spd="slow" advTm="269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6E6F56-CC12-4A07-9DE9-A46F958CEAAA}"/>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21497" y="192007"/>
            <a:ext cx="2103249" cy="1139986"/>
          </a:xfrm>
          <a:prstGeom prst="rect">
            <a:avLst/>
          </a:prstGeom>
          <a:solidFill>
            <a:scrgbClr r="0" g="0" b="0">
              <a:alpha val="0"/>
            </a:scrgbClr>
          </a:solidFill>
        </p:spPr>
      </p:pic>
      <p:sp>
        <p:nvSpPr>
          <p:cNvPr id="4" name="TextBox 3">
            <a:extLst>
              <a:ext uri="{FF2B5EF4-FFF2-40B4-BE49-F238E27FC236}">
                <a16:creationId xmlns:a16="http://schemas.microsoft.com/office/drawing/2014/main" id="{952A5D58-CE95-4777-B17E-777F46661BA1}"/>
              </a:ext>
            </a:extLst>
          </p:cNvPr>
          <p:cNvSpPr txBox="1"/>
          <p:nvPr/>
        </p:nvSpPr>
        <p:spPr>
          <a:xfrm>
            <a:off x="2480276" y="595556"/>
            <a:ext cx="6854223" cy="507831"/>
          </a:xfrm>
          <a:prstGeom prst="rect">
            <a:avLst/>
          </a:prstGeom>
          <a:noFill/>
        </p:spPr>
        <p:txBody>
          <a:bodyPr vert="horz" wrap="square" rtlCol="0">
            <a:spAutoFit/>
          </a:bodyPr>
          <a:lstStyle/>
          <a:p>
            <a:r>
              <a:rPr lang="en-GB" sz="2700" dirty="0">
                <a:solidFill>
                  <a:srgbClr val="000000"/>
                </a:solidFill>
                <a:latin typeface="XCCW Joined 1a - 36"/>
              </a:rPr>
              <a:t>Where the Night Came From.</a:t>
            </a:r>
          </a:p>
        </p:txBody>
      </p:sp>
      <p:sp>
        <p:nvSpPr>
          <p:cNvPr id="5" name="TextBox 4">
            <a:hlinkClick r:id="rId6"/>
            <a:extLst>
              <a:ext uri="{FF2B5EF4-FFF2-40B4-BE49-F238E27FC236}">
                <a16:creationId xmlns:a16="http://schemas.microsoft.com/office/drawing/2014/main" id="{0DC5A136-7885-430D-96AC-74903E8B581B}"/>
              </a:ext>
            </a:extLst>
          </p:cNvPr>
          <p:cNvSpPr txBox="1"/>
          <p:nvPr/>
        </p:nvSpPr>
        <p:spPr>
          <a:xfrm>
            <a:off x="2480277" y="980188"/>
            <a:ext cx="9147349" cy="323165"/>
          </a:xfrm>
          <a:prstGeom prst="rect">
            <a:avLst/>
          </a:prstGeom>
          <a:noFill/>
        </p:spPr>
        <p:txBody>
          <a:bodyPr vert="horz" rtlCol="0">
            <a:spAutoFit/>
          </a:bodyPr>
          <a:lstStyle/>
          <a:p>
            <a:r>
              <a:rPr lang="en-GB" sz="1500" dirty="0">
                <a:solidFill>
                  <a:srgbClr val="000000"/>
                </a:solidFill>
                <a:latin typeface="Arial - 20"/>
              </a:rPr>
              <a:t>https://www.bbc.com/teach/</a:t>
            </a:r>
            <a:r>
              <a:rPr lang="en-GB" sz="1500" dirty="0">
                <a:solidFill>
                  <a:srgbClr val="000000"/>
                </a:solidFill>
                <a:latin typeface="Arial - 20"/>
                <a:hlinkClick r:id="rId6"/>
              </a:rPr>
              <a:t>class-clips-video</a:t>
            </a:r>
            <a:r>
              <a:rPr lang="en-GB" sz="1500" dirty="0">
                <a:solidFill>
                  <a:srgbClr val="000000"/>
                </a:solidFill>
                <a:latin typeface="Arial - 20"/>
              </a:rPr>
              <a:t>/where-the-night-came-from/zn2kjhv</a:t>
            </a:r>
          </a:p>
        </p:txBody>
      </p:sp>
      <p:sp>
        <p:nvSpPr>
          <p:cNvPr id="6" name="TextBox 5">
            <a:extLst>
              <a:ext uri="{FF2B5EF4-FFF2-40B4-BE49-F238E27FC236}">
                <a16:creationId xmlns:a16="http://schemas.microsoft.com/office/drawing/2014/main" id="{52914345-E585-4003-B248-6D4A7BD81E6D}"/>
              </a:ext>
            </a:extLst>
          </p:cNvPr>
          <p:cNvSpPr txBox="1"/>
          <p:nvPr/>
        </p:nvSpPr>
        <p:spPr>
          <a:xfrm>
            <a:off x="1696226" y="1335556"/>
            <a:ext cx="7983802" cy="584775"/>
          </a:xfrm>
          <a:prstGeom prst="rect">
            <a:avLst/>
          </a:prstGeom>
          <a:noFill/>
        </p:spPr>
        <p:txBody>
          <a:bodyPr vert="horz" wrap="square" rtlCol="0">
            <a:spAutoFit/>
          </a:bodyPr>
          <a:lstStyle/>
          <a:p>
            <a:r>
              <a:rPr lang="en-GB" sz="1600" dirty="0">
                <a:solidFill>
                  <a:srgbClr val="000000"/>
                </a:solidFill>
                <a:latin typeface="XCCW Joined 1a - 22"/>
              </a:rPr>
              <a:t>L.O:I can match the story mountain story structure to a story from another culture. </a:t>
            </a:r>
          </a:p>
        </p:txBody>
      </p:sp>
      <p:sp>
        <p:nvSpPr>
          <p:cNvPr id="8" name="TextBox 7">
            <a:extLst>
              <a:ext uri="{FF2B5EF4-FFF2-40B4-BE49-F238E27FC236}">
                <a16:creationId xmlns:a16="http://schemas.microsoft.com/office/drawing/2014/main" id="{FFFE6FEE-3C6E-4625-8F97-3F1A585746AD}"/>
              </a:ext>
            </a:extLst>
          </p:cNvPr>
          <p:cNvSpPr txBox="1"/>
          <p:nvPr/>
        </p:nvSpPr>
        <p:spPr>
          <a:xfrm>
            <a:off x="111501" y="1818838"/>
            <a:ext cx="9832599" cy="830997"/>
          </a:xfrm>
          <a:prstGeom prst="rect">
            <a:avLst/>
          </a:prstGeom>
          <a:noFill/>
        </p:spPr>
        <p:txBody>
          <a:bodyPr vert="horz" wrap="square" rtlCol="0">
            <a:spAutoFit/>
          </a:bodyPr>
          <a:lstStyle/>
          <a:p>
            <a:r>
              <a:rPr lang="en-GB" sz="2400" dirty="0">
                <a:solidFill>
                  <a:srgbClr val="000000"/>
                </a:solidFill>
                <a:latin typeface="Arial - 36"/>
              </a:rPr>
              <a:t>Did the story </a:t>
            </a:r>
            <a:r>
              <a:rPr lang="en-GB" sz="2400" i="1" dirty="0">
                <a:solidFill>
                  <a:srgbClr val="000000"/>
                </a:solidFill>
                <a:latin typeface="Arial - 36"/>
              </a:rPr>
              <a:t>Where the Night Came From </a:t>
            </a:r>
            <a:r>
              <a:rPr lang="en-GB" sz="2400" dirty="0">
                <a:solidFill>
                  <a:srgbClr val="000000"/>
                </a:solidFill>
                <a:latin typeface="Arial - 36"/>
              </a:rPr>
              <a:t>match the story mountain structure?</a:t>
            </a:r>
          </a:p>
        </p:txBody>
      </p:sp>
      <p:pic>
        <p:nvPicPr>
          <p:cNvPr id="9" name="Picture 8">
            <a:extLst>
              <a:ext uri="{FF2B5EF4-FFF2-40B4-BE49-F238E27FC236}">
                <a16:creationId xmlns:a16="http://schemas.microsoft.com/office/drawing/2014/main" id="{D0F9647D-20C1-485D-B6FE-9DD74C34C324}"/>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2170811" y="3948521"/>
            <a:ext cx="4624324" cy="2865120"/>
          </a:xfrm>
          <a:prstGeom prst="rect">
            <a:avLst/>
          </a:prstGeom>
          <a:solidFill>
            <a:scrgbClr r="0" g="0" b="0">
              <a:alpha val="0"/>
            </a:scrgbClr>
          </a:solidFill>
        </p:spPr>
      </p:pic>
      <p:sp>
        <p:nvSpPr>
          <p:cNvPr id="10" name="TextBox 9">
            <a:extLst>
              <a:ext uri="{FF2B5EF4-FFF2-40B4-BE49-F238E27FC236}">
                <a16:creationId xmlns:a16="http://schemas.microsoft.com/office/drawing/2014/main" id="{D886B07B-ED21-418B-9475-6415DA44F5E3}"/>
              </a:ext>
            </a:extLst>
          </p:cNvPr>
          <p:cNvSpPr txBox="1"/>
          <p:nvPr/>
        </p:nvSpPr>
        <p:spPr>
          <a:xfrm>
            <a:off x="2386384" y="4612358"/>
            <a:ext cx="1906240" cy="507831"/>
          </a:xfrm>
          <a:prstGeom prst="rect">
            <a:avLst/>
          </a:prstGeom>
          <a:noFill/>
        </p:spPr>
        <p:txBody>
          <a:bodyPr vert="horz" rtlCol="0">
            <a:spAutoFit/>
          </a:bodyPr>
          <a:lstStyle/>
          <a:p>
            <a:r>
              <a:rPr lang="en-GB" sz="2700" dirty="0">
                <a:solidFill>
                  <a:srgbClr val="000000"/>
                </a:solidFill>
                <a:latin typeface="Arial - 36"/>
              </a:rPr>
              <a:t>Build up </a:t>
            </a:r>
          </a:p>
        </p:txBody>
      </p:sp>
      <p:sp>
        <p:nvSpPr>
          <p:cNvPr id="11" name="TextBox 10">
            <a:extLst>
              <a:ext uri="{FF2B5EF4-FFF2-40B4-BE49-F238E27FC236}">
                <a16:creationId xmlns:a16="http://schemas.microsoft.com/office/drawing/2014/main" id="{D828EABF-6AC4-4CAF-A530-4386DE7BCBC2}"/>
              </a:ext>
            </a:extLst>
          </p:cNvPr>
          <p:cNvSpPr txBox="1"/>
          <p:nvPr/>
        </p:nvSpPr>
        <p:spPr>
          <a:xfrm>
            <a:off x="4062784" y="3863058"/>
            <a:ext cx="1829445" cy="507831"/>
          </a:xfrm>
          <a:prstGeom prst="rect">
            <a:avLst/>
          </a:prstGeom>
          <a:noFill/>
        </p:spPr>
        <p:txBody>
          <a:bodyPr vert="horz" rtlCol="0">
            <a:spAutoFit/>
          </a:bodyPr>
          <a:lstStyle/>
          <a:p>
            <a:r>
              <a:rPr lang="en-GB" sz="2700">
                <a:solidFill>
                  <a:srgbClr val="000000"/>
                </a:solidFill>
                <a:latin typeface="Arial - 36"/>
              </a:rPr>
              <a:t>Problem</a:t>
            </a:r>
          </a:p>
        </p:txBody>
      </p:sp>
      <p:sp>
        <p:nvSpPr>
          <p:cNvPr id="12" name="TextBox 11">
            <a:extLst>
              <a:ext uri="{FF2B5EF4-FFF2-40B4-BE49-F238E27FC236}">
                <a16:creationId xmlns:a16="http://schemas.microsoft.com/office/drawing/2014/main" id="{A7559C88-0D38-46BB-A27A-D1C801AD9029}"/>
              </a:ext>
            </a:extLst>
          </p:cNvPr>
          <p:cNvSpPr txBox="1"/>
          <p:nvPr/>
        </p:nvSpPr>
        <p:spPr>
          <a:xfrm>
            <a:off x="4930888" y="4487275"/>
            <a:ext cx="2515245" cy="507831"/>
          </a:xfrm>
          <a:prstGeom prst="rect">
            <a:avLst/>
          </a:prstGeom>
          <a:noFill/>
        </p:spPr>
        <p:txBody>
          <a:bodyPr vert="horz" rtlCol="0">
            <a:spAutoFit/>
          </a:bodyPr>
          <a:lstStyle/>
          <a:p>
            <a:r>
              <a:rPr lang="en-GB" sz="2700" dirty="0">
                <a:solidFill>
                  <a:srgbClr val="000000"/>
                </a:solidFill>
                <a:latin typeface="Arial - 36"/>
              </a:rPr>
              <a:t>Fix problem</a:t>
            </a:r>
          </a:p>
        </p:txBody>
      </p:sp>
      <p:sp>
        <p:nvSpPr>
          <p:cNvPr id="13" name="TextBox 12">
            <a:extLst>
              <a:ext uri="{FF2B5EF4-FFF2-40B4-BE49-F238E27FC236}">
                <a16:creationId xmlns:a16="http://schemas.microsoft.com/office/drawing/2014/main" id="{5A6087DE-AC4B-4441-8768-4C16715A419F}"/>
              </a:ext>
            </a:extLst>
          </p:cNvPr>
          <p:cNvSpPr txBox="1"/>
          <p:nvPr/>
        </p:nvSpPr>
        <p:spPr>
          <a:xfrm>
            <a:off x="6183209" y="5851591"/>
            <a:ext cx="1550615" cy="507831"/>
          </a:xfrm>
          <a:prstGeom prst="rect">
            <a:avLst/>
          </a:prstGeom>
          <a:noFill/>
        </p:spPr>
        <p:txBody>
          <a:bodyPr vert="horz" rtlCol="0">
            <a:spAutoFit/>
          </a:bodyPr>
          <a:lstStyle/>
          <a:p>
            <a:r>
              <a:rPr lang="en-GB" sz="2700" dirty="0">
                <a:solidFill>
                  <a:srgbClr val="000000"/>
                </a:solidFill>
                <a:latin typeface="Arial - 36"/>
              </a:rPr>
              <a:t>Ending</a:t>
            </a:r>
          </a:p>
        </p:txBody>
      </p:sp>
      <p:sp>
        <p:nvSpPr>
          <p:cNvPr id="14" name="TextBox 13">
            <a:extLst>
              <a:ext uri="{FF2B5EF4-FFF2-40B4-BE49-F238E27FC236}">
                <a16:creationId xmlns:a16="http://schemas.microsoft.com/office/drawing/2014/main" id="{C0E4680B-8CFA-45D0-9216-F2AFA8C61DC7}"/>
              </a:ext>
            </a:extLst>
          </p:cNvPr>
          <p:cNvSpPr txBox="1"/>
          <p:nvPr/>
        </p:nvSpPr>
        <p:spPr>
          <a:xfrm>
            <a:off x="1785274" y="6276142"/>
            <a:ext cx="2516138" cy="507831"/>
          </a:xfrm>
          <a:prstGeom prst="rect">
            <a:avLst/>
          </a:prstGeom>
          <a:noFill/>
        </p:spPr>
        <p:txBody>
          <a:bodyPr vert="horz" rtlCol="0">
            <a:spAutoFit/>
          </a:bodyPr>
          <a:lstStyle/>
          <a:p>
            <a:r>
              <a:rPr lang="en-GB" sz="2700" dirty="0">
                <a:solidFill>
                  <a:srgbClr val="000000"/>
                </a:solidFill>
                <a:latin typeface="Arial - 36"/>
              </a:rPr>
              <a:t>Introduction</a:t>
            </a:r>
          </a:p>
        </p:txBody>
      </p:sp>
      <p:sp>
        <p:nvSpPr>
          <p:cNvPr id="15" name="TextBox 14">
            <a:extLst>
              <a:ext uri="{FF2B5EF4-FFF2-40B4-BE49-F238E27FC236}">
                <a16:creationId xmlns:a16="http://schemas.microsoft.com/office/drawing/2014/main" id="{C6D5DEB7-29E6-4F73-97B2-5D07DE976C57}"/>
              </a:ext>
            </a:extLst>
          </p:cNvPr>
          <p:cNvSpPr txBox="1"/>
          <p:nvPr/>
        </p:nvSpPr>
        <p:spPr>
          <a:xfrm>
            <a:off x="76550" y="2584297"/>
            <a:ext cx="2897520" cy="2031325"/>
          </a:xfrm>
          <a:prstGeom prst="rect">
            <a:avLst/>
          </a:prstGeom>
          <a:noFill/>
        </p:spPr>
        <p:txBody>
          <a:bodyPr wrap="square" rtlCol="0">
            <a:spAutoFit/>
          </a:bodyPr>
          <a:lstStyle/>
          <a:p>
            <a:r>
              <a:rPr lang="en-US" dirty="0"/>
              <a:t>There lived a Prince with 3 servants who loved to fish.  The Prince met the daughter of the King of the Ocean. She came and lived with him on land. They lived happily for many years.</a:t>
            </a:r>
            <a:endParaRPr lang="en-GB" dirty="0"/>
          </a:p>
        </p:txBody>
      </p:sp>
      <p:sp>
        <p:nvSpPr>
          <p:cNvPr id="16" name="TextBox 15">
            <a:extLst>
              <a:ext uri="{FF2B5EF4-FFF2-40B4-BE49-F238E27FC236}">
                <a16:creationId xmlns:a16="http://schemas.microsoft.com/office/drawing/2014/main" id="{173008A9-1F3A-4666-96C8-4C6CB62756B7}"/>
              </a:ext>
            </a:extLst>
          </p:cNvPr>
          <p:cNvSpPr txBox="1"/>
          <p:nvPr/>
        </p:nvSpPr>
        <p:spPr>
          <a:xfrm>
            <a:off x="0" y="5344465"/>
            <a:ext cx="2284060" cy="923330"/>
          </a:xfrm>
          <a:prstGeom prst="rect">
            <a:avLst/>
          </a:prstGeom>
          <a:noFill/>
        </p:spPr>
        <p:txBody>
          <a:bodyPr wrap="square" rtlCol="0">
            <a:spAutoFit/>
          </a:bodyPr>
          <a:lstStyle/>
          <a:p>
            <a:r>
              <a:rPr lang="en-US" dirty="0"/>
              <a:t>When the Earth was very young, the sun shone all the time. </a:t>
            </a:r>
            <a:endParaRPr lang="en-GB" dirty="0"/>
          </a:p>
        </p:txBody>
      </p:sp>
      <p:sp>
        <p:nvSpPr>
          <p:cNvPr id="17" name="TextBox 16">
            <a:extLst>
              <a:ext uri="{FF2B5EF4-FFF2-40B4-BE49-F238E27FC236}">
                <a16:creationId xmlns:a16="http://schemas.microsoft.com/office/drawing/2014/main" id="{8FF5E83B-472A-4789-9501-53508FBB7613}"/>
              </a:ext>
            </a:extLst>
          </p:cNvPr>
          <p:cNvSpPr txBox="1"/>
          <p:nvPr/>
        </p:nvSpPr>
        <p:spPr>
          <a:xfrm>
            <a:off x="3631240" y="2546343"/>
            <a:ext cx="2897520" cy="1200329"/>
          </a:xfrm>
          <a:prstGeom prst="rect">
            <a:avLst/>
          </a:prstGeom>
          <a:noFill/>
        </p:spPr>
        <p:txBody>
          <a:bodyPr wrap="square" rtlCol="0">
            <a:spAutoFit/>
          </a:bodyPr>
          <a:lstStyle/>
          <a:p>
            <a:r>
              <a:rPr lang="en-US" dirty="0"/>
              <a:t>The longer she lived on land the weaker she became. She needed the darkness of the ocean</a:t>
            </a:r>
            <a:endParaRPr lang="en-GB" dirty="0"/>
          </a:p>
        </p:txBody>
      </p:sp>
      <p:sp>
        <p:nvSpPr>
          <p:cNvPr id="18" name="TextBox 17">
            <a:extLst>
              <a:ext uri="{FF2B5EF4-FFF2-40B4-BE49-F238E27FC236}">
                <a16:creationId xmlns:a16="http://schemas.microsoft.com/office/drawing/2014/main" id="{9987231E-102B-41CF-91E2-C8869A9EACF6}"/>
              </a:ext>
            </a:extLst>
          </p:cNvPr>
          <p:cNvSpPr txBox="1"/>
          <p:nvPr/>
        </p:nvSpPr>
        <p:spPr>
          <a:xfrm>
            <a:off x="6873219" y="2662729"/>
            <a:ext cx="3224771" cy="3416320"/>
          </a:xfrm>
          <a:prstGeom prst="rect">
            <a:avLst/>
          </a:prstGeom>
          <a:noFill/>
        </p:spPr>
        <p:txBody>
          <a:bodyPr wrap="square" rtlCol="0">
            <a:spAutoFit/>
          </a:bodyPr>
          <a:lstStyle/>
          <a:p>
            <a:r>
              <a:rPr lang="en-US" dirty="0"/>
              <a:t>The Prince sent his servants to the King of the Ocean to get the darkness. The servants do get the darkness and are told not to open it but they do! The Princess falls asleep but is woken up and asked to fix the problem as everyone on land is scared as they have never seen the darkness. She turns the 3 servants into monkeys to chase away the darkness every day.</a:t>
            </a:r>
            <a:endParaRPr lang="en-GB" dirty="0"/>
          </a:p>
        </p:txBody>
      </p:sp>
      <p:sp>
        <p:nvSpPr>
          <p:cNvPr id="19" name="TextBox 18">
            <a:extLst>
              <a:ext uri="{FF2B5EF4-FFF2-40B4-BE49-F238E27FC236}">
                <a16:creationId xmlns:a16="http://schemas.microsoft.com/office/drawing/2014/main" id="{5B2FD1E5-8DAF-4B6F-BC03-6AC3FEC731FE}"/>
              </a:ext>
            </a:extLst>
          </p:cNvPr>
          <p:cNvSpPr txBox="1"/>
          <p:nvPr/>
        </p:nvSpPr>
        <p:spPr>
          <a:xfrm>
            <a:off x="5986374" y="6288812"/>
            <a:ext cx="2897520" cy="1200329"/>
          </a:xfrm>
          <a:prstGeom prst="rect">
            <a:avLst/>
          </a:prstGeom>
          <a:noFill/>
        </p:spPr>
        <p:txBody>
          <a:bodyPr wrap="square" rtlCol="0">
            <a:spAutoFit/>
          </a:bodyPr>
          <a:lstStyle/>
          <a:p>
            <a:r>
              <a:rPr lang="en-US" dirty="0"/>
              <a:t>Now every day the darkness is chased away by the monkeys and that’s why you hear them in evenings.</a:t>
            </a:r>
            <a:endParaRPr lang="en-GB" dirty="0"/>
          </a:p>
        </p:txBody>
      </p:sp>
      <p:pic>
        <p:nvPicPr>
          <p:cNvPr id="22" name="Audio 21">
            <a:hlinkClick r:id="" action="ppaction://media"/>
            <a:extLst>
              <a:ext uri="{FF2B5EF4-FFF2-40B4-BE49-F238E27FC236}">
                <a16:creationId xmlns:a16="http://schemas.microsoft.com/office/drawing/2014/main" id="{D11368A8-41E7-419E-AD68-55193D4074EE}"/>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9334500" y="6794500"/>
            <a:ext cx="609600" cy="609600"/>
          </a:xfrm>
          <a:prstGeom prst="rect">
            <a:avLst/>
          </a:prstGeom>
        </p:spPr>
      </p:pic>
      <p:sp>
        <p:nvSpPr>
          <p:cNvPr id="2" name="TextBox 1">
            <a:extLst>
              <a:ext uri="{FF2B5EF4-FFF2-40B4-BE49-F238E27FC236}">
                <a16:creationId xmlns:a16="http://schemas.microsoft.com/office/drawing/2014/main" id="{7148B207-5A50-48D8-8D9C-A1F935450813}"/>
              </a:ext>
            </a:extLst>
          </p:cNvPr>
          <p:cNvSpPr txBox="1"/>
          <p:nvPr/>
        </p:nvSpPr>
        <p:spPr>
          <a:xfrm>
            <a:off x="2801755" y="168448"/>
            <a:ext cx="5610386" cy="369332"/>
          </a:xfrm>
          <a:prstGeom prst="rect">
            <a:avLst/>
          </a:prstGeom>
          <a:noFill/>
        </p:spPr>
        <p:txBody>
          <a:bodyPr wrap="square" rtlCol="0">
            <a:spAutoFit/>
          </a:bodyPr>
          <a:lstStyle/>
          <a:p>
            <a:r>
              <a:rPr lang="en-US" dirty="0"/>
              <a:t>Answers to yesterdays work…</a:t>
            </a:r>
            <a:endParaRPr lang="en-GB" dirty="0"/>
          </a:p>
        </p:txBody>
      </p:sp>
    </p:spTree>
    <p:custDataLst>
      <p:tags r:id="rId1"/>
    </p:custDataLst>
    <p:extLst>
      <p:ext uri="{BB962C8B-B14F-4D97-AF65-F5344CB8AC3E}">
        <p14:creationId xmlns:p14="http://schemas.microsoft.com/office/powerpoint/2010/main" val="3252757111"/>
      </p:ext>
    </p:extLst>
  </p:cSld>
  <p:clrMapOvr>
    <a:masterClrMapping/>
  </p:clrMapOvr>
  <mc:AlternateContent xmlns:mc="http://schemas.openxmlformats.org/markup-compatibility/2006" xmlns:p14="http://schemas.microsoft.com/office/powerpoint/2010/main">
    <mc:Choice Requires="p14">
      <p:transition spd="slow" p14:dur="2000" advTm="96799"/>
    </mc:Choice>
    <mc:Fallback xmlns="">
      <p:transition spd="slow" advTm="967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67156C-8FA3-421E-8D3F-CF268D259765}"/>
              </a:ext>
            </a:extLst>
          </p:cNvPr>
          <p:cNvSpPr txBox="1"/>
          <p:nvPr/>
        </p:nvSpPr>
        <p:spPr>
          <a:xfrm>
            <a:off x="636786" y="714760"/>
            <a:ext cx="9931400" cy="338554"/>
          </a:xfrm>
          <a:prstGeom prst="rect">
            <a:avLst/>
          </a:prstGeom>
          <a:noFill/>
        </p:spPr>
        <p:txBody>
          <a:bodyPr vert="horz" rtlCol="0">
            <a:spAutoFit/>
          </a:bodyPr>
          <a:lstStyle/>
          <a:p>
            <a:r>
              <a:rPr lang="en-GB" sz="1600" dirty="0">
                <a:solidFill>
                  <a:srgbClr val="000000"/>
                </a:solidFill>
                <a:latin typeface="XCCW Joined 1a - 22"/>
              </a:rPr>
              <a:t>L.O:I can identify the key features of a story from other culture.</a:t>
            </a:r>
          </a:p>
        </p:txBody>
      </p:sp>
      <p:sp>
        <p:nvSpPr>
          <p:cNvPr id="3" name="TextBox 2">
            <a:extLst>
              <a:ext uri="{FF2B5EF4-FFF2-40B4-BE49-F238E27FC236}">
                <a16:creationId xmlns:a16="http://schemas.microsoft.com/office/drawing/2014/main" id="{D0C87432-BF93-47E6-A74B-FE055F07255C}"/>
              </a:ext>
            </a:extLst>
          </p:cNvPr>
          <p:cNvSpPr txBox="1"/>
          <p:nvPr/>
        </p:nvSpPr>
        <p:spPr>
          <a:xfrm>
            <a:off x="2505600" y="4082502"/>
            <a:ext cx="5146483" cy="1200329"/>
          </a:xfrm>
          <a:prstGeom prst="rect">
            <a:avLst/>
          </a:prstGeom>
          <a:noFill/>
        </p:spPr>
        <p:txBody>
          <a:bodyPr vert="horz" wrap="square" rtlCol="0">
            <a:spAutoFit/>
          </a:bodyPr>
          <a:lstStyle/>
          <a:p>
            <a:r>
              <a:rPr lang="en-GB" dirty="0">
                <a:solidFill>
                  <a:srgbClr val="000000"/>
                </a:solidFill>
                <a:latin typeface="XCCW Joined 1a - 12"/>
              </a:rPr>
              <a:t>What is the purpose of a story from another culture?</a:t>
            </a:r>
          </a:p>
          <a:p>
            <a:endParaRPr lang="en-GB" dirty="0">
              <a:solidFill>
                <a:srgbClr val="000000"/>
              </a:solidFill>
              <a:latin typeface="XCCW Joined 1a - 12"/>
            </a:endParaRPr>
          </a:p>
          <a:p>
            <a:endParaRPr lang="en-GB" dirty="0">
              <a:solidFill>
                <a:srgbClr val="000000"/>
              </a:solidFill>
              <a:latin typeface="XCCW Joined 1a - 12"/>
            </a:endParaRPr>
          </a:p>
        </p:txBody>
      </p:sp>
      <p:sp>
        <p:nvSpPr>
          <p:cNvPr id="4" name="TextBox 3">
            <a:extLst>
              <a:ext uri="{FF2B5EF4-FFF2-40B4-BE49-F238E27FC236}">
                <a16:creationId xmlns:a16="http://schemas.microsoft.com/office/drawing/2014/main" id="{1FC09AD5-4E15-401C-8651-6888F6E8F697}"/>
              </a:ext>
            </a:extLst>
          </p:cNvPr>
          <p:cNvSpPr txBox="1"/>
          <p:nvPr/>
        </p:nvSpPr>
        <p:spPr>
          <a:xfrm>
            <a:off x="745709" y="1075961"/>
            <a:ext cx="5975084" cy="369332"/>
          </a:xfrm>
          <a:prstGeom prst="rect">
            <a:avLst/>
          </a:prstGeom>
          <a:noFill/>
        </p:spPr>
        <p:txBody>
          <a:bodyPr vert="horz" wrap="square" rtlCol="0">
            <a:spAutoFit/>
          </a:bodyPr>
          <a:lstStyle/>
          <a:p>
            <a:r>
              <a:rPr lang="en-GB" dirty="0">
                <a:solidFill>
                  <a:srgbClr val="000000"/>
                </a:solidFill>
                <a:latin typeface="XCCW Joined 1a - 12"/>
              </a:rPr>
              <a:t>What is its features or ingredients?</a:t>
            </a:r>
          </a:p>
        </p:txBody>
      </p:sp>
      <p:sp>
        <p:nvSpPr>
          <p:cNvPr id="5" name="Freeform: Shape 4">
            <a:extLst>
              <a:ext uri="{FF2B5EF4-FFF2-40B4-BE49-F238E27FC236}">
                <a16:creationId xmlns:a16="http://schemas.microsoft.com/office/drawing/2014/main" id="{9E3343E6-946A-4EE7-84CC-A31012C55456}"/>
              </a:ext>
            </a:extLst>
          </p:cNvPr>
          <p:cNvSpPr/>
          <p:nvPr/>
        </p:nvSpPr>
        <p:spPr>
          <a:xfrm>
            <a:off x="2357622" y="3993485"/>
            <a:ext cx="5698210" cy="2111510"/>
          </a:xfrm>
          <a:custGeom>
            <a:avLst/>
            <a:gdLst/>
            <a:ahLst/>
            <a:cxnLst/>
            <a:rect l="0" t="0" r="0" b="0"/>
            <a:pathLst>
              <a:path w="4850682" h="1562479">
                <a:moveTo>
                  <a:pt x="0" y="0"/>
                </a:moveTo>
                <a:lnTo>
                  <a:pt x="4850681" y="0"/>
                </a:lnTo>
                <a:lnTo>
                  <a:pt x="4850681" y="1562478"/>
                </a:lnTo>
                <a:lnTo>
                  <a:pt x="0" y="1562478"/>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reeform: Shape 5">
            <a:extLst>
              <a:ext uri="{FF2B5EF4-FFF2-40B4-BE49-F238E27FC236}">
                <a16:creationId xmlns:a16="http://schemas.microsoft.com/office/drawing/2014/main" id="{17B5B2BD-C7F3-4E44-B3E9-EEB1DC9E9EED}"/>
              </a:ext>
            </a:extLst>
          </p:cNvPr>
          <p:cNvSpPr/>
          <p:nvPr/>
        </p:nvSpPr>
        <p:spPr>
          <a:xfrm>
            <a:off x="338454" y="1075960"/>
            <a:ext cx="9414291" cy="6261507"/>
          </a:xfrm>
          <a:custGeom>
            <a:avLst/>
            <a:gdLst/>
            <a:ahLst/>
            <a:cxnLst/>
            <a:rect l="0" t="0" r="0" b="0"/>
            <a:pathLst>
              <a:path w="9414291" h="3837485">
                <a:moveTo>
                  <a:pt x="0" y="0"/>
                </a:moveTo>
                <a:lnTo>
                  <a:pt x="9414290" y="0"/>
                </a:lnTo>
                <a:lnTo>
                  <a:pt x="9414290" y="3837484"/>
                </a:lnTo>
                <a:lnTo>
                  <a:pt x="0" y="3837484"/>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000000"/>
              </a:solidFill>
              <a:latin typeface="Arial - 28"/>
            </a:endParaRPr>
          </a:p>
        </p:txBody>
      </p:sp>
      <p:sp>
        <p:nvSpPr>
          <p:cNvPr id="7" name="Rectangle 6">
            <a:extLst>
              <a:ext uri="{FF2B5EF4-FFF2-40B4-BE49-F238E27FC236}">
                <a16:creationId xmlns:a16="http://schemas.microsoft.com/office/drawing/2014/main" id="{F078280B-440A-41DF-B369-0DCFF6DEB2EF}"/>
              </a:ext>
            </a:extLst>
          </p:cNvPr>
          <p:cNvSpPr/>
          <p:nvPr/>
        </p:nvSpPr>
        <p:spPr>
          <a:xfrm>
            <a:off x="5385918" y="1973383"/>
            <a:ext cx="5080000" cy="369332"/>
          </a:xfrm>
          <a:prstGeom prst="rect">
            <a:avLst/>
          </a:prstGeom>
        </p:spPr>
        <p:txBody>
          <a:bodyPr>
            <a:spAutoFit/>
          </a:bodyPr>
          <a:lstStyle/>
          <a:p>
            <a:r>
              <a:rPr lang="en-GB" dirty="0">
                <a:solidFill>
                  <a:srgbClr val="000000"/>
                </a:solidFill>
                <a:latin typeface="Arial - 28"/>
              </a:rPr>
              <a:t>Description of the setting and characters.</a:t>
            </a:r>
          </a:p>
        </p:txBody>
      </p:sp>
      <p:sp>
        <p:nvSpPr>
          <p:cNvPr id="8" name="Rectangle 7">
            <a:extLst>
              <a:ext uri="{FF2B5EF4-FFF2-40B4-BE49-F238E27FC236}">
                <a16:creationId xmlns:a16="http://schemas.microsoft.com/office/drawing/2014/main" id="{850AF881-2774-42B3-8F5D-1BDCE433D385}"/>
              </a:ext>
            </a:extLst>
          </p:cNvPr>
          <p:cNvSpPr/>
          <p:nvPr/>
        </p:nvSpPr>
        <p:spPr>
          <a:xfrm>
            <a:off x="624732" y="2273927"/>
            <a:ext cx="5080000" cy="369332"/>
          </a:xfrm>
          <a:prstGeom prst="rect">
            <a:avLst/>
          </a:prstGeom>
        </p:spPr>
        <p:txBody>
          <a:bodyPr>
            <a:spAutoFit/>
          </a:bodyPr>
          <a:lstStyle/>
          <a:p>
            <a:r>
              <a:rPr lang="en-GB" dirty="0">
                <a:solidFill>
                  <a:srgbClr val="000000"/>
                </a:solidFill>
                <a:latin typeface="Arial - 28"/>
              </a:rPr>
              <a:t>Problem</a:t>
            </a:r>
          </a:p>
        </p:txBody>
      </p:sp>
      <p:sp>
        <p:nvSpPr>
          <p:cNvPr id="9" name="Rectangle 8">
            <a:extLst>
              <a:ext uri="{FF2B5EF4-FFF2-40B4-BE49-F238E27FC236}">
                <a16:creationId xmlns:a16="http://schemas.microsoft.com/office/drawing/2014/main" id="{00DD3096-1178-4CD2-AE54-7711D5FEC047}"/>
              </a:ext>
            </a:extLst>
          </p:cNvPr>
          <p:cNvSpPr/>
          <p:nvPr/>
        </p:nvSpPr>
        <p:spPr>
          <a:xfrm>
            <a:off x="3733251" y="1732985"/>
            <a:ext cx="5080000" cy="369332"/>
          </a:xfrm>
          <a:prstGeom prst="rect">
            <a:avLst/>
          </a:prstGeom>
        </p:spPr>
        <p:txBody>
          <a:bodyPr>
            <a:spAutoFit/>
          </a:bodyPr>
          <a:lstStyle/>
          <a:p>
            <a:r>
              <a:rPr lang="en-GB" dirty="0">
                <a:solidFill>
                  <a:srgbClr val="000000"/>
                </a:solidFill>
                <a:latin typeface="Arial - 28"/>
              </a:rPr>
              <a:t>Build up</a:t>
            </a:r>
          </a:p>
        </p:txBody>
      </p:sp>
      <p:sp>
        <p:nvSpPr>
          <p:cNvPr id="10" name="Rectangle 9">
            <a:extLst>
              <a:ext uri="{FF2B5EF4-FFF2-40B4-BE49-F238E27FC236}">
                <a16:creationId xmlns:a16="http://schemas.microsoft.com/office/drawing/2014/main" id="{3B48E7CD-F823-4EA3-82A4-495691F9A0D7}"/>
              </a:ext>
            </a:extLst>
          </p:cNvPr>
          <p:cNvSpPr/>
          <p:nvPr/>
        </p:nvSpPr>
        <p:spPr>
          <a:xfrm>
            <a:off x="4707145" y="2561453"/>
            <a:ext cx="5080000" cy="369332"/>
          </a:xfrm>
          <a:prstGeom prst="rect">
            <a:avLst/>
          </a:prstGeom>
        </p:spPr>
        <p:txBody>
          <a:bodyPr>
            <a:spAutoFit/>
          </a:bodyPr>
          <a:lstStyle/>
          <a:p>
            <a:r>
              <a:rPr lang="en-GB" dirty="0">
                <a:solidFill>
                  <a:srgbClr val="000000"/>
                </a:solidFill>
                <a:latin typeface="Arial - 28"/>
              </a:rPr>
              <a:t>Plan/Solution </a:t>
            </a:r>
          </a:p>
        </p:txBody>
      </p:sp>
      <p:sp>
        <p:nvSpPr>
          <p:cNvPr id="11" name="Rectangle 10">
            <a:extLst>
              <a:ext uri="{FF2B5EF4-FFF2-40B4-BE49-F238E27FC236}">
                <a16:creationId xmlns:a16="http://schemas.microsoft.com/office/drawing/2014/main" id="{4B905765-C2C3-43EE-9DED-75C65CDA6DFF}"/>
              </a:ext>
            </a:extLst>
          </p:cNvPr>
          <p:cNvSpPr/>
          <p:nvPr/>
        </p:nvSpPr>
        <p:spPr>
          <a:xfrm>
            <a:off x="745709" y="3190735"/>
            <a:ext cx="5080000" cy="646331"/>
          </a:xfrm>
          <a:prstGeom prst="rect">
            <a:avLst/>
          </a:prstGeom>
        </p:spPr>
        <p:txBody>
          <a:bodyPr>
            <a:spAutoFit/>
          </a:bodyPr>
          <a:lstStyle/>
          <a:p>
            <a:r>
              <a:rPr lang="en-GB" dirty="0">
                <a:solidFill>
                  <a:srgbClr val="000000"/>
                </a:solidFill>
                <a:latin typeface="Arial - 28"/>
              </a:rPr>
              <a:t>Ending-Moral-what have they learned?</a:t>
            </a:r>
          </a:p>
          <a:p>
            <a:endParaRPr lang="en-GB" dirty="0">
              <a:solidFill>
                <a:srgbClr val="000000"/>
              </a:solidFill>
              <a:latin typeface="Arial - 28"/>
            </a:endParaRPr>
          </a:p>
        </p:txBody>
      </p:sp>
      <p:sp>
        <p:nvSpPr>
          <p:cNvPr id="12" name="Rectangle 11">
            <a:extLst>
              <a:ext uri="{FF2B5EF4-FFF2-40B4-BE49-F238E27FC236}">
                <a16:creationId xmlns:a16="http://schemas.microsoft.com/office/drawing/2014/main" id="{515D4A1C-8019-4BCA-9F84-0E7B3ED675C4}"/>
              </a:ext>
            </a:extLst>
          </p:cNvPr>
          <p:cNvSpPr/>
          <p:nvPr/>
        </p:nvSpPr>
        <p:spPr>
          <a:xfrm>
            <a:off x="865877" y="6220873"/>
            <a:ext cx="5080000" cy="646331"/>
          </a:xfrm>
          <a:prstGeom prst="rect">
            <a:avLst/>
          </a:prstGeom>
        </p:spPr>
        <p:txBody>
          <a:bodyPr>
            <a:spAutoFit/>
          </a:bodyPr>
          <a:lstStyle/>
          <a:p>
            <a:r>
              <a:rPr lang="en-GB" dirty="0">
                <a:solidFill>
                  <a:srgbClr val="000000"/>
                </a:solidFill>
                <a:latin typeface="Arial - 28"/>
              </a:rPr>
              <a:t>Vocabulary linked to that culture, sayings or descriptions</a:t>
            </a:r>
            <a:endParaRPr lang="en-GB" dirty="0"/>
          </a:p>
        </p:txBody>
      </p:sp>
      <p:sp>
        <p:nvSpPr>
          <p:cNvPr id="13" name="Rectangle 12">
            <a:extLst>
              <a:ext uri="{FF2B5EF4-FFF2-40B4-BE49-F238E27FC236}">
                <a16:creationId xmlns:a16="http://schemas.microsoft.com/office/drawing/2014/main" id="{23831F61-DBAB-4FE2-9E9C-5FB74B10AC47}"/>
              </a:ext>
            </a:extLst>
          </p:cNvPr>
          <p:cNvSpPr/>
          <p:nvPr/>
        </p:nvSpPr>
        <p:spPr>
          <a:xfrm>
            <a:off x="2505600" y="4878073"/>
            <a:ext cx="5080000" cy="923330"/>
          </a:xfrm>
          <a:prstGeom prst="rect">
            <a:avLst/>
          </a:prstGeom>
        </p:spPr>
        <p:txBody>
          <a:bodyPr>
            <a:spAutoFit/>
          </a:bodyPr>
          <a:lstStyle/>
          <a:p>
            <a:r>
              <a:rPr lang="en-GB" dirty="0">
                <a:solidFill>
                  <a:srgbClr val="000000"/>
                </a:solidFill>
                <a:latin typeface="Arial - 28"/>
              </a:rPr>
              <a:t>A story that is enjoyable to read with a moral at the end.</a:t>
            </a:r>
          </a:p>
          <a:p>
            <a:endParaRPr lang="en-GB" dirty="0">
              <a:solidFill>
                <a:srgbClr val="000000"/>
              </a:solidFill>
              <a:latin typeface="Arial - 28"/>
            </a:endParaRPr>
          </a:p>
        </p:txBody>
      </p:sp>
      <p:sp>
        <p:nvSpPr>
          <p:cNvPr id="14" name="Rectangle 13">
            <a:extLst>
              <a:ext uri="{FF2B5EF4-FFF2-40B4-BE49-F238E27FC236}">
                <a16:creationId xmlns:a16="http://schemas.microsoft.com/office/drawing/2014/main" id="{EAF39C69-5D96-4D57-8630-F422B7460488}"/>
              </a:ext>
            </a:extLst>
          </p:cNvPr>
          <p:cNvSpPr/>
          <p:nvPr/>
        </p:nvSpPr>
        <p:spPr>
          <a:xfrm>
            <a:off x="6143094" y="3391433"/>
            <a:ext cx="5080000" cy="369332"/>
          </a:xfrm>
          <a:prstGeom prst="rect">
            <a:avLst/>
          </a:prstGeom>
        </p:spPr>
        <p:txBody>
          <a:bodyPr>
            <a:spAutoFit/>
          </a:bodyPr>
          <a:lstStyle/>
          <a:p>
            <a:r>
              <a:rPr lang="en-GB" dirty="0">
                <a:solidFill>
                  <a:srgbClr val="000000"/>
                </a:solidFill>
                <a:latin typeface="Arial - 28"/>
              </a:rPr>
              <a:t>Emotions / show-not-tell</a:t>
            </a:r>
          </a:p>
        </p:txBody>
      </p:sp>
      <p:sp>
        <p:nvSpPr>
          <p:cNvPr id="15" name="Rectangle 14">
            <a:extLst>
              <a:ext uri="{FF2B5EF4-FFF2-40B4-BE49-F238E27FC236}">
                <a16:creationId xmlns:a16="http://schemas.microsoft.com/office/drawing/2014/main" id="{BE11F6A6-28B8-4643-8EA4-7447A8FE73DE}"/>
              </a:ext>
            </a:extLst>
          </p:cNvPr>
          <p:cNvSpPr/>
          <p:nvPr/>
        </p:nvSpPr>
        <p:spPr>
          <a:xfrm>
            <a:off x="512388" y="4762195"/>
            <a:ext cx="5080000" cy="369332"/>
          </a:xfrm>
          <a:prstGeom prst="rect">
            <a:avLst/>
          </a:prstGeom>
        </p:spPr>
        <p:txBody>
          <a:bodyPr>
            <a:spAutoFit/>
          </a:bodyPr>
          <a:lstStyle/>
          <a:p>
            <a:r>
              <a:rPr lang="en-GB" dirty="0">
                <a:solidFill>
                  <a:srgbClr val="000000"/>
                </a:solidFill>
                <a:latin typeface="Arial - 28"/>
              </a:rPr>
              <a:t>Modal verbs</a:t>
            </a:r>
          </a:p>
        </p:txBody>
      </p:sp>
      <p:sp>
        <p:nvSpPr>
          <p:cNvPr id="16" name="Rectangle 15">
            <a:extLst>
              <a:ext uri="{FF2B5EF4-FFF2-40B4-BE49-F238E27FC236}">
                <a16:creationId xmlns:a16="http://schemas.microsoft.com/office/drawing/2014/main" id="{9D470D3E-20A3-4AC2-B349-DAB574E5E284}"/>
              </a:ext>
            </a:extLst>
          </p:cNvPr>
          <p:cNvSpPr/>
          <p:nvPr/>
        </p:nvSpPr>
        <p:spPr>
          <a:xfrm>
            <a:off x="6143216" y="6575481"/>
            <a:ext cx="5080000" cy="369332"/>
          </a:xfrm>
          <a:prstGeom prst="rect">
            <a:avLst/>
          </a:prstGeom>
        </p:spPr>
        <p:txBody>
          <a:bodyPr>
            <a:spAutoFit/>
          </a:bodyPr>
          <a:lstStyle/>
          <a:p>
            <a:r>
              <a:rPr lang="en-GB" dirty="0">
                <a:solidFill>
                  <a:srgbClr val="000000"/>
                </a:solidFill>
                <a:latin typeface="Arial - 28"/>
              </a:rPr>
              <a:t>Speech</a:t>
            </a:r>
          </a:p>
        </p:txBody>
      </p:sp>
      <p:sp>
        <p:nvSpPr>
          <p:cNvPr id="17" name="Rectangle 16">
            <a:extLst>
              <a:ext uri="{FF2B5EF4-FFF2-40B4-BE49-F238E27FC236}">
                <a16:creationId xmlns:a16="http://schemas.microsoft.com/office/drawing/2014/main" id="{2210BBB3-6F70-4D11-8E53-972C57118D8D}"/>
              </a:ext>
            </a:extLst>
          </p:cNvPr>
          <p:cNvSpPr/>
          <p:nvPr/>
        </p:nvSpPr>
        <p:spPr>
          <a:xfrm>
            <a:off x="8055832" y="4922507"/>
            <a:ext cx="5080000" cy="369332"/>
          </a:xfrm>
          <a:prstGeom prst="rect">
            <a:avLst/>
          </a:prstGeom>
        </p:spPr>
        <p:txBody>
          <a:bodyPr>
            <a:spAutoFit/>
          </a:bodyPr>
          <a:lstStyle/>
          <a:p>
            <a:r>
              <a:rPr lang="en-GB" dirty="0">
                <a:solidFill>
                  <a:srgbClr val="000000"/>
                </a:solidFill>
                <a:latin typeface="Arial - 28"/>
              </a:rPr>
              <a:t>Conjunctions</a:t>
            </a:r>
          </a:p>
        </p:txBody>
      </p:sp>
      <p:pic>
        <p:nvPicPr>
          <p:cNvPr id="18" name="Audio 17">
            <a:hlinkClick r:id="" action="ppaction://media"/>
            <a:extLst>
              <a:ext uri="{FF2B5EF4-FFF2-40B4-BE49-F238E27FC236}">
                <a16:creationId xmlns:a16="http://schemas.microsoft.com/office/drawing/2014/main" id="{B014D965-E8BF-4E02-83A8-2E45B559469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
        <p:nvSpPr>
          <p:cNvPr id="19" name="TextBox 18">
            <a:extLst>
              <a:ext uri="{FF2B5EF4-FFF2-40B4-BE49-F238E27FC236}">
                <a16:creationId xmlns:a16="http://schemas.microsoft.com/office/drawing/2014/main" id="{84493014-E626-40AB-AE59-95E5CC08D693}"/>
              </a:ext>
            </a:extLst>
          </p:cNvPr>
          <p:cNvSpPr txBox="1"/>
          <p:nvPr/>
        </p:nvSpPr>
        <p:spPr>
          <a:xfrm>
            <a:off x="2801755" y="168448"/>
            <a:ext cx="5610386" cy="369332"/>
          </a:xfrm>
          <a:prstGeom prst="rect">
            <a:avLst/>
          </a:prstGeom>
          <a:noFill/>
        </p:spPr>
        <p:txBody>
          <a:bodyPr wrap="square" rtlCol="0">
            <a:spAutoFit/>
          </a:bodyPr>
          <a:lstStyle/>
          <a:p>
            <a:r>
              <a:rPr lang="en-US" dirty="0"/>
              <a:t>Answers to yesterdays work…</a:t>
            </a:r>
            <a:endParaRPr lang="en-GB" dirty="0"/>
          </a:p>
        </p:txBody>
      </p:sp>
    </p:spTree>
    <p:custDataLst>
      <p:tags r:id="rId1"/>
    </p:custDataLst>
    <p:extLst>
      <p:ext uri="{BB962C8B-B14F-4D97-AF65-F5344CB8AC3E}">
        <p14:creationId xmlns:p14="http://schemas.microsoft.com/office/powerpoint/2010/main" val="697467626"/>
      </p:ext>
    </p:extLst>
  </p:cSld>
  <p:clrMapOvr>
    <a:masterClrMapping/>
  </p:clrMapOvr>
  <mc:AlternateContent xmlns:mc="http://schemas.openxmlformats.org/markup-compatibility/2006" xmlns:p14="http://schemas.microsoft.com/office/powerpoint/2010/main">
    <mc:Choice Requires="p14">
      <p:transition spd="slow" p14:dur="2000" advTm="110583"/>
    </mc:Choice>
    <mc:Fallback xmlns="">
      <p:transition spd="slow" advTm="1105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9FFCC"/>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F6750F-0CA4-44B3-B9AB-F9506F2CB092}"/>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662853" y="2520774"/>
            <a:ext cx="4624324" cy="2865120"/>
          </a:xfrm>
          <a:prstGeom prst="rect">
            <a:avLst/>
          </a:prstGeom>
          <a:solidFill>
            <a:scrgbClr r="0" g="0" b="0">
              <a:alpha val="0"/>
            </a:scrgbClr>
          </a:solidFill>
        </p:spPr>
      </p:pic>
      <p:sp>
        <p:nvSpPr>
          <p:cNvPr id="3" name="TextBox 2">
            <a:extLst>
              <a:ext uri="{FF2B5EF4-FFF2-40B4-BE49-F238E27FC236}">
                <a16:creationId xmlns:a16="http://schemas.microsoft.com/office/drawing/2014/main" id="{F9B62777-10EE-4A69-9C32-E4901BACB92F}"/>
              </a:ext>
            </a:extLst>
          </p:cNvPr>
          <p:cNvSpPr txBox="1"/>
          <p:nvPr/>
        </p:nvSpPr>
        <p:spPr>
          <a:xfrm>
            <a:off x="878426" y="3184611"/>
            <a:ext cx="1906240" cy="507831"/>
          </a:xfrm>
          <a:prstGeom prst="rect">
            <a:avLst/>
          </a:prstGeom>
          <a:noFill/>
        </p:spPr>
        <p:txBody>
          <a:bodyPr vert="horz" rtlCol="0">
            <a:spAutoFit/>
          </a:bodyPr>
          <a:lstStyle/>
          <a:p>
            <a:r>
              <a:rPr lang="en-GB" sz="2700" dirty="0">
                <a:solidFill>
                  <a:srgbClr val="000000"/>
                </a:solidFill>
                <a:latin typeface="Arial - 36"/>
              </a:rPr>
              <a:t>Build up </a:t>
            </a:r>
          </a:p>
        </p:txBody>
      </p:sp>
      <p:sp>
        <p:nvSpPr>
          <p:cNvPr id="4" name="TextBox 3">
            <a:extLst>
              <a:ext uri="{FF2B5EF4-FFF2-40B4-BE49-F238E27FC236}">
                <a16:creationId xmlns:a16="http://schemas.microsoft.com/office/drawing/2014/main" id="{51F60EDA-DA78-472F-88FE-3F003927C820}"/>
              </a:ext>
            </a:extLst>
          </p:cNvPr>
          <p:cNvSpPr txBox="1"/>
          <p:nvPr/>
        </p:nvSpPr>
        <p:spPr>
          <a:xfrm>
            <a:off x="2554826" y="2435311"/>
            <a:ext cx="1829445" cy="507831"/>
          </a:xfrm>
          <a:prstGeom prst="rect">
            <a:avLst/>
          </a:prstGeom>
          <a:noFill/>
        </p:spPr>
        <p:txBody>
          <a:bodyPr vert="horz" rtlCol="0">
            <a:spAutoFit/>
          </a:bodyPr>
          <a:lstStyle/>
          <a:p>
            <a:r>
              <a:rPr lang="en-GB" sz="2700">
                <a:solidFill>
                  <a:srgbClr val="000000"/>
                </a:solidFill>
                <a:latin typeface="Arial - 36"/>
              </a:rPr>
              <a:t>Problem</a:t>
            </a:r>
          </a:p>
        </p:txBody>
      </p:sp>
      <p:sp>
        <p:nvSpPr>
          <p:cNvPr id="5" name="TextBox 4">
            <a:extLst>
              <a:ext uri="{FF2B5EF4-FFF2-40B4-BE49-F238E27FC236}">
                <a16:creationId xmlns:a16="http://schemas.microsoft.com/office/drawing/2014/main" id="{AC2634F5-4493-4603-A63E-DAE30BE505A4}"/>
              </a:ext>
            </a:extLst>
          </p:cNvPr>
          <p:cNvSpPr txBox="1"/>
          <p:nvPr/>
        </p:nvSpPr>
        <p:spPr>
          <a:xfrm>
            <a:off x="3422930" y="3059528"/>
            <a:ext cx="2515245" cy="507831"/>
          </a:xfrm>
          <a:prstGeom prst="rect">
            <a:avLst/>
          </a:prstGeom>
          <a:noFill/>
        </p:spPr>
        <p:txBody>
          <a:bodyPr vert="horz" rtlCol="0">
            <a:spAutoFit/>
          </a:bodyPr>
          <a:lstStyle/>
          <a:p>
            <a:r>
              <a:rPr lang="en-GB" sz="2700" dirty="0">
                <a:solidFill>
                  <a:srgbClr val="000000"/>
                </a:solidFill>
                <a:latin typeface="Arial - 36"/>
              </a:rPr>
              <a:t>Fix problem</a:t>
            </a:r>
          </a:p>
        </p:txBody>
      </p:sp>
      <p:sp>
        <p:nvSpPr>
          <p:cNvPr id="6" name="TextBox 5">
            <a:extLst>
              <a:ext uri="{FF2B5EF4-FFF2-40B4-BE49-F238E27FC236}">
                <a16:creationId xmlns:a16="http://schemas.microsoft.com/office/drawing/2014/main" id="{5A54C3DA-3645-40EF-B8F8-8D8694E5701C}"/>
              </a:ext>
            </a:extLst>
          </p:cNvPr>
          <p:cNvSpPr txBox="1"/>
          <p:nvPr/>
        </p:nvSpPr>
        <p:spPr>
          <a:xfrm>
            <a:off x="4675251" y="4423844"/>
            <a:ext cx="1550615" cy="507831"/>
          </a:xfrm>
          <a:prstGeom prst="rect">
            <a:avLst/>
          </a:prstGeom>
          <a:noFill/>
        </p:spPr>
        <p:txBody>
          <a:bodyPr vert="horz" rtlCol="0">
            <a:spAutoFit/>
          </a:bodyPr>
          <a:lstStyle/>
          <a:p>
            <a:r>
              <a:rPr lang="en-GB" sz="2700" dirty="0">
                <a:solidFill>
                  <a:srgbClr val="000000"/>
                </a:solidFill>
                <a:latin typeface="Arial - 36"/>
              </a:rPr>
              <a:t>Ending</a:t>
            </a:r>
          </a:p>
        </p:txBody>
      </p:sp>
      <p:sp>
        <p:nvSpPr>
          <p:cNvPr id="7" name="TextBox 6">
            <a:extLst>
              <a:ext uri="{FF2B5EF4-FFF2-40B4-BE49-F238E27FC236}">
                <a16:creationId xmlns:a16="http://schemas.microsoft.com/office/drawing/2014/main" id="{6CC1FF83-5F42-4090-A8E1-E847C492C0E0}"/>
              </a:ext>
            </a:extLst>
          </p:cNvPr>
          <p:cNvSpPr txBox="1"/>
          <p:nvPr/>
        </p:nvSpPr>
        <p:spPr>
          <a:xfrm>
            <a:off x="277316" y="4848395"/>
            <a:ext cx="2516138" cy="507831"/>
          </a:xfrm>
          <a:prstGeom prst="rect">
            <a:avLst/>
          </a:prstGeom>
          <a:noFill/>
        </p:spPr>
        <p:txBody>
          <a:bodyPr vert="horz" rtlCol="0">
            <a:spAutoFit/>
          </a:bodyPr>
          <a:lstStyle/>
          <a:p>
            <a:r>
              <a:rPr lang="en-GB" sz="2700" dirty="0">
                <a:solidFill>
                  <a:srgbClr val="000000"/>
                </a:solidFill>
                <a:latin typeface="Arial - 36"/>
              </a:rPr>
              <a:t>Introduction</a:t>
            </a:r>
          </a:p>
        </p:txBody>
      </p:sp>
      <p:sp>
        <p:nvSpPr>
          <p:cNvPr id="8" name="TextBox 7">
            <a:extLst>
              <a:ext uri="{FF2B5EF4-FFF2-40B4-BE49-F238E27FC236}">
                <a16:creationId xmlns:a16="http://schemas.microsoft.com/office/drawing/2014/main" id="{6906CF9D-A07B-4BC1-8A05-969C47405959}"/>
              </a:ext>
            </a:extLst>
          </p:cNvPr>
          <p:cNvSpPr txBox="1"/>
          <p:nvPr/>
        </p:nvSpPr>
        <p:spPr>
          <a:xfrm>
            <a:off x="1408526" y="771527"/>
            <a:ext cx="7911937" cy="507831"/>
          </a:xfrm>
          <a:prstGeom prst="rect">
            <a:avLst/>
          </a:prstGeom>
          <a:noFill/>
        </p:spPr>
        <p:txBody>
          <a:bodyPr vert="horz" wrap="square" rtlCol="0">
            <a:spAutoFit/>
          </a:bodyPr>
          <a:lstStyle/>
          <a:p>
            <a:r>
              <a:rPr lang="en-GB" sz="2700" dirty="0">
                <a:solidFill>
                  <a:srgbClr val="000000"/>
                </a:solidFill>
                <a:latin typeface="Arial - 36"/>
              </a:rPr>
              <a:t>Do all stories follow this story mountain structure?</a:t>
            </a:r>
          </a:p>
        </p:txBody>
      </p:sp>
      <p:sp>
        <p:nvSpPr>
          <p:cNvPr id="9" name="Rectangle 8">
            <a:extLst>
              <a:ext uri="{FF2B5EF4-FFF2-40B4-BE49-F238E27FC236}">
                <a16:creationId xmlns:a16="http://schemas.microsoft.com/office/drawing/2014/main" id="{69C3183C-80FB-4B7E-A235-542768A9C884}"/>
              </a:ext>
            </a:extLst>
          </p:cNvPr>
          <p:cNvSpPr/>
          <p:nvPr/>
        </p:nvSpPr>
        <p:spPr>
          <a:xfrm>
            <a:off x="8047254" y="3394501"/>
            <a:ext cx="527709" cy="830997"/>
          </a:xfrm>
          <a:prstGeom prst="rect">
            <a:avLst/>
          </a:prstGeom>
        </p:spPr>
        <p:txBody>
          <a:bodyPr wrap="none">
            <a:spAutoFit/>
          </a:bodyPr>
          <a:lstStyle/>
          <a:p>
            <a:r>
              <a:rPr lang="en-GB" sz="4800" dirty="0">
                <a:solidFill>
                  <a:srgbClr val="000000"/>
                </a:solidFill>
                <a:latin typeface="Arial - 36"/>
              </a:rPr>
              <a:t>?</a:t>
            </a:r>
            <a:endParaRPr lang="en-GB" sz="4800" dirty="0"/>
          </a:p>
        </p:txBody>
      </p:sp>
      <p:sp>
        <p:nvSpPr>
          <p:cNvPr id="10" name="Rectangle 9">
            <a:extLst>
              <a:ext uri="{FF2B5EF4-FFF2-40B4-BE49-F238E27FC236}">
                <a16:creationId xmlns:a16="http://schemas.microsoft.com/office/drawing/2014/main" id="{03FF1AEE-7820-4401-82A9-7733AFFD08FB}"/>
              </a:ext>
            </a:extLst>
          </p:cNvPr>
          <p:cNvSpPr/>
          <p:nvPr/>
        </p:nvSpPr>
        <p:spPr>
          <a:xfrm>
            <a:off x="6279081" y="3548389"/>
            <a:ext cx="505267" cy="523220"/>
          </a:xfrm>
          <a:prstGeom prst="rect">
            <a:avLst/>
          </a:prstGeom>
        </p:spPr>
        <p:txBody>
          <a:bodyPr wrap="none">
            <a:spAutoFit/>
          </a:bodyPr>
          <a:lstStyle/>
          <a:p>
            <a:r>
              <a:rPr lang="en-US" sz="2800" dirty="0">
                <a:solidFill>
                  <a:srgbClr val="000000"/>
                </a:solidFill>
                <a:latin typeface="Arial - 36"/>
              </a:rPr>
              <a:t>o</a:t>
            </a:r>
            <a:r>
              <a:rPr lang="en-GB" sz="2800" dirty="0">
                <a:solidFill>
                  <a:srgbClr val="000000"/>
                </a:solidFill>
                <a:latin typeface="Arial - 36"/>
              </a:rPr>
              <a:t>r</a:t>
            </a:r>
            <a:endParaRPr lang="en-GB" sz="2800" dirty="0"/>
          </a:p>
        </p:txBody>
      </p:sp>
      <p:pic>
        <p:nvPicPr>
          <p:cNvPr id="12" name="Audio 11">
            <a:hlinkClick r:id="" action="ppaction://media"/>
            <a:extLst>
              <a:ext uri="{FF2B5EF4-FFF2-40B4-BE49-F238E27FC236}">
                <a16:creationId xmlns:a16="http://schemas.microsoft.com/office/drawing/2014/main" id="{03AC87EE-DBCE-47F6-9712-5FC1F74583C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4149798531"/>
      </p:ext>
    </p:extLst>
  </p:cSld>
  <p:clrMapOvr>
    <a:masterClrMapping/>
  </p:clrMapOvr>
  <mc:AlternateContent xmlns:mc="http://schemas.openxmlformats.org/markup-compatibility/2006">
    <mc:Choice xmlns:p14="http://schemas.microsoft.com/office/powerpoint/2010/main" Requires="p14">
      <p:transition spd="slow" p14:dur="2000" advTm="18543"/>
    </mc:Choice>
    <mc:Fallback>
      <p:transition spd="slow" advTm="185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51CEC23-BB1E-4E5C-9B25-DF0BEE4A3B64}"/>
              </a:ext>
            </a:extLst>
          </p:cNvPr>
          <p:cNvSpPr txBox="1"/>
          <p:nvPr/>
        </p:nvSpPr>
        <p:spPr>
          <a:xfrm>
            <a:off x="3072524" y="393680"/>
            <a:ext cx="5382453" cy="3416320"/>
          </a:xfrm>
          <a:prstGeom prst="rect">
            <a:avLst/>
          </a:prstGeom>
          <a:noFill/>
        </p:spPr>
        <p:txBody>
          <a:bodyPr vert="horz" rtlCol="0">
            <a:spAutoFit/>
          </a:bodyPr>
          <a:lstStyle/>
          <a:p>
            <a:r>
              <a:rPr lang="en-GB" sz="5400" b="1" dirty="0">
                <a:solidFill>
                  <a:srgbClr val="000000"/>
                </a:solidFill>
                <a:latin typeface="XCCW Joined 1a - 12"/>
              </a:rPr>
              <a:t>“</a:t>
            </a:r>
            <a:r>
              <a:rPr lang="en-GB" sz="5400" b="1" dirty="0">
                <a:solidFill>
                  <a:srgbClr val="333333"/>
                </a:solidFill>
                <a:latin typeface="Georgia - 17"/>
              </a:rPr>
              <a:t>Good artists copy, great artists steal.” Picasso</a:t>
            </a:r>
          </a:p>
        </p:txBody>
      </p:sp>
      <p:pic>
        <p:nvPicPr>
          <p:cNvPr id="1026" name="Picture 2" descr="Caroline Lawrence (@CarolineLawrenc) | Twitter">
            <a:extLst>
              <a:ext uri="{FF2B5EF4-FFF2-40B4-BE49-F238E27FC236}">
                <a16:creationId xmlns:a16="http://schemas.microsoft.com/office/drawing/2014/main" id="{8C5F270C-78F9-4235-ACAB-E371005A4A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547" y="34290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Roman Mysteries - Wikipedia">
            <a:extLst>
              <a:ext uri="{FF2B5EF4-FFF2-40B4-BE49-F238E27FC236}">
                <a16:creationId xmlns:a16="http://schemas.microsoft.com/office/drawing/2014/main" id="{4509BF13-1DC0-405C-B74F-1AEEEAAC5CE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04953" y="3939245"/>
            <a:ext cx="2095500" cy="320992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FD9C8F4-8EFB-4D09-90B5-F2DCF7871A83}"/>
              </a:ext>
            </a:extLst>
          </p:cNvPr>
          <p:cNvSpPr txBox="1"/>
          <p:nvPr/>
        </p:nvSpPr>
        <p:spPr>
          <a:xfrm>
            <a:off x="792253" y="4856977"/>
            <a:ext cx="4520726" cy="1384995"/>
          </a:xfrm>
          <a:prstGeom prst="rect">
            <a:avLst/>
          </a:prstGeom>
          <a:noFill/>
        </p:spPr>
        <p:txBody>
          <a:bodyPr vert="horz" wrap="square" rtlCol="0">
            <a:spAutoFit/>
          </a:bodyPr>
          <a:lstStyle/>
          <a:p>
            <a:r>
              <a:rPr lang="en-GB" sz="2800" b="1" dirty="0">
                <a:solidFill>
                  <a:srgbClr val="000000"/>
                </a:solidFill>
                <a:latin typeface="XCCW Joined 1a - 12"/>
              </a:rPr>
              <a:t>1.Magpie</a:t>
            </a:r>
          </a:p>
          <a:p>
            <a:r>
              <a:rPr lang="en-GB" sz="2800" b="1" dirty="0">
                <a:solidFill>
                  <a:srgbClr val="000000"/>
                </a:solidFill>
                <a:latin typeface="XCCW Joined 1a - 12"/>
              </a:rPr>
              <a:t>2.Structure</a:t>
            </a:r>
          </a:p>
          <a:p>
            <a:r>
              <a:rPr lang="en-GB" sz="2800" b="1" dirty="0">
                <a:solidFill>
                  <a:srgbClr val="000000"/>
                </a:solidFill>
                <a:latin typeface="XCCW Joined 1a - 12"/>
              </a:rPr>
              <a:t>3.Imagination</a:t>
            </a:r>
          </a:p>
        </p:txBody>
      </p:sp>
      <p:pic>
        <p:nvPicPr>
          <p:cNvPr id="6" name="Audio 5">
            <a:hlinkClick r:id="" action="ppaction://media"/>
            <a:extLst>
              <a:ext uri="{FF2B5EF4-FFF2-40B4-BE49-F238E27FC236}">
                <a16:creationId xmlns:a16="http://schemas.microsoft.com/office/drawing/2014/main" id="{E9AEA32A-E185-440B-9344-AC92D60759A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720302520"/>
      </p:ext>
    </p:extLst>
  </p:cSld>
  <p:clrMapOvr>
    <a:masterClrMapping/>
  </p:clrMapOvr>
  <mc:AlternateContent xmlns:mc="http://schemas.openxmlformats.org/markup-compatibility/2006" xmlns:p14="http://schemas.microsoft.com/office/powerpoint/2010/main">
    <mc:Choice Requires="p14">
      <p:transition spd="slow" p14:dur="2000" advTm="51215"/>
    </mc:Choice>
    <mc:Fallback xmlns="">
      <p:transition spd="slow" advTm="512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6"/>
                </p:tgtEl>
              </p:cMediaNode>
            </p:audio>
          </p:childTnLst>
        </p:cTn>
      </p:par>
    </p:tnLst>
    <p:bldLst>
      <p:bldP spid="5"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E4B76C-9971-445F-BB65-6FAD26DD6513}"/>
              </a:ext>
            </a:extLst>
          </p:cNvPr>
          <p:cNvSpPr txBox="1"/>
          <p:nvPr/>
        </p:nvSpPr>
        <p:spPr>
          <a:xfrm>
            <a:off x="190499" y="254000"/>
            <a:ext cx="5579679" cy="5886227"/>
          </a:xfrm>
          <a:prstGeom prst="rect">
            <a:avLst/>
          </a:prstGeom>
          <a:noFill/>
        </p:spPr>
        <p:txBody>
          <a:bodyPr vert="horz" wrap="square" rtlCol="0">
            <a:spAutoFit/>
          </a:bodyPr>
          <a:lstStyle/>
          <a:p>
            <a:pPr>
              <a:lnSpc>
                <a:spcPct val="150000"/>
              </a:lnSpc>
            </a:pPr>
            <a:r>
              <a:rPr lang="en-GB" sz="3000" b="1" u="sng" dirty="0">
                <a:solidFill>
                  <a:srgbClr val="000000"/>
                </a:solidFill>
                <a:latin typeface="XCCW Joined 1a - 28"/>
              </a:rPr>
              <a:t>7 Plot Beats</a:t>
            </a:r>
          </a:p>
          <a:p>
            <a:pPr>
              <a:lnSpc>
                <a:spcPct val="150000"/>
              </a:lnSpc>
            </a:pPr>
            <a:r>
              <a:rPr lang="en-GB" sz="3000" dirty="0">
                <a:solidFill>
                  <a:srgbClr val="000000"/>
                </a:solidFill>
                <a:latin typeface="XCCW Joined 1a - 28"/>
              </a:rPr>
              <a:t>1</a:t>
            </a:r>
            <a:r>
              <a:rPr lang="en-GB" sz="3000" dirty="0">
                <a:solidFill>
                  <a:srgbClr val="000000"/>
                </a:solidFill>
                <a:latin typeface="XCCW Joined 1a - 16"/>
              </a:rPr>
              <a:t>. Problem</a:t>
            </a:r>
          </a:p>
          <a:p>
            <a:pPr>
              <a:lnSpc>
                <a:spcPct val="150000"/>
              </a:lnSpc>
            </a:pPr>
            <a:r>
              <a:rPr lang="en-GB" sz="3000" dirty="0">
                <a:solidFill>
                  <a:srgbClr val="000000"/>
                </a:solidFill>
                <a:latin typeface="XCCW Joined 1a - 16"/>
              </a:rPr>
              <a:t>2. Desire</a:t>
            </a:r>
          </a:p>
          <a:p>
            <a:pPr>
              <a:lnSpc>
                <a:spcPct val="150000"/>
              </a:lnSpc>
            </a:pPr>
            <a:r>
              <a:rPr lang="en-GB" sz="3000" dirty="0">
                <a:solidFill>
                  <a:srgbClr val="000000"/>
                </a:solidFill>
                <a:latin typeface="XCCW Joined 1a - 16"/>
              </a:rPr>
              <a:t>3. Opponent</a:t>
            </a:r>
          </a:p>
          <a:p>
            <a:pPr>
              <a:lnSpc>
                <a:spcPct val="150000"/>
              </a:lnSpc>
            </a:pPr>
            <a:r>
              <a:rPr lang="en-GB" sz="3000" dirty="0">
                <a:solidFill>
                  <a:srgbClr val="000000"/>
                </a:solidFill>
                <a:latin typeface="XCCW Joined 1a - 16"/>
              </a:rPr>
              <a:t>4. Plan</a:t>
            </a:r>
          </a:p>
          <a:p>
            <a:pPr>
              <a:lnSpc>
                <a:spcPct val="150000"/>
              </a:lnSpc>
            </a:pPr>
            <a:r>
              <a:rPr lang="en-GB" sz="3000" dirty="0">
                <a:solidFill>
                  <a:srgbClr val="000000"/>
                </a:solidFill>
                <a:latin typeface="XCCW Joined 1a - 16"/>
              </a:rPr>
              <a:t>5. Battle </a:t>
            </a:r>
          </a:p>
          <a:p>
            <a:pPr>
              <a:lnSpc>
                <a:spcPct val="150000"/>
              </a:lnSpc>
            </a:pPr>
            <a:r>
              <a:rPr lang="en-GB" sz="3000" dirty="0">
                <a:solidFill>
                  <a:srgbClr val="000000"/>
                </a:solidFill>
                <a:latin typeface="XCCW Joined 1a - 16"/>
              </a:rPr>
              <a:t>6. Knowledge</a:t>
            </a:r>
          </a:p>
          <a:p>
            <a:pPr>
              <a:lnSpc>
                <a:spcPct val="150000"/>
              </a:lnSpc>
            </a:pPr>
            <a:r>
              <a:rPr lang="en-GB" sz="3000" dirty="0">
                <a:solidFill>
                  <a:srgbClr val="000000"/>
                </a:solidFill>
                <a:latin typeface="XCCW Joined 1a - 16"/>
              </a:rPr>
              <a:t>7. New level</a:t>
            </a:r>
          </a:p>
          <a:p>
            <a:pPr>
              <a:lnSpc>
                <a:spcPct val="150000"/>
              </a:lnSpc>
            </a:pPr>
            <a:endParaRPr lang="en-GB" sz="1200" dirty="0">
              <a:solidFill>
                <a:srgbClr val="000000"/>
              </a:solidFill>
              <a:latin typeface="XCCW Joined 1a - 16"/>
            </a:endParaRPr>
          </a:p>
        </p:txBody>
      </p:sp>
      <p:pic>
        <p:nvPicPr>
          <p:cNvPr id="4" name="Picture 3">
            <a:extLst>
              <a:ext uri="{FF2B5EF4-FFF2-40B4-BE49-F238E27FC236}">
                <a16:creationId xmlns:a16="http://schemas.microsoft.com/office/drawing/2014/main" id="{D60B38FB-BCDB-4682-846F-2B4A9C5D7D3B}"/>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7194550" y="762000"/>
            <a:ext cx="1919097" cy="1919097"/>
          </a:xfrm>
          <a:prstGeom prst="rect">
            <a:avLst/>
          </a:prstGeom>
          <a:solidFill>
            <a:scrgbClr r="0" g="0" b="0">
              <a:alpha val="0"/>
            </a:scrgbClr>
          </a:solidFill>
        </p:spPr>
      </p:pic>
      <p:pic>
        <p:nvPicPr>
          <p:cNvPr id="7" name="Picture 6">
            <a:extLst>
              <a:ext uri="{FF2B5EF4-FFF2-40B4-BE49-F238E27FC236}">
                <a16:creationId xmlns:a16="http://schemas.microsoft.com/office/drawing/2014/main" id="{525684C6-F315-404C-BB1F-F7509656A2CF}"/>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7041133" y="2858389"/>
            <a:ext cx="2576322" cy="1903222"/>
          </a:xfrm>
          <a:prstGeom prst="rect">
            <a:avLst/>
          </a:prstGeom>
          <a:solidFill>
            <a:scrgbClr r="0" g="0" b="0">
              <a:alpha val="0"/>
            </a:scrgbClr>
          </a:solidFill>
        </p:spPr>
      </p:pic>
      <p:pic>
        <p:nvPicPr>
          <p:cNvPr id="9" name="Picture 8">
            <a:extLst>
              <a:ext uri="{FF2B5EF4-FFF2-40B4-BE49-F238E27FC236}">
                <a16:creationId xmlns:a16="http://schemas.microsoft.com/office/drawing/2014/main" id="{792ECDD9-A045-472E-ADE1-5C5751EB323C}"/>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3955190" y="254000"/>
            <a:ext cx="2450465" cy="1597279"/>
          </a:xfrm>
          <a:prstGeom prst="rect">
            <a:avLst/>
          </a:prstGeom>
          <a:solidFill>
            <a:scrgbClr r="0" g="0" b="0">
              <a:alpha val="0"/>
            </a:scrgbClr>
          </a:solidFill>
        </p:spPr>
      </p:pic>
      <p:pic>
        <p:nvPicPr>
          <p:cNvPr id="12" name="Picture 11">
            <a:extLst>
              <a:ext uri="{FF2B5EF4-FFF2-40B4-BE49-F238E27FC236}">
                <a16:creationId xmlns:a16="http://schemas.microsoft.com/office/drawing/2014/main" id="{22F862A5-55C5-4D09-ADBF-CD764D1687D6}"/>
              </a:ext>
            </a:extLst>
          </p:cNvPr>
          <p:cNvPicPr>
            <a:picLocks/>
          </p:cNvPicPr>
          <p:nvPr/>
        </p:nvPicPr>
        <p:blipFill>
          <a:blip r:embed="rId8">
            <a:extLst>
              <a:ext uri="{28A0092B-C50C-407E-A947-70E740481C1C}">
                <a14:useLocalDpi xmlns:a14="http://schemas.microsoft.com/office/drawing/2010/main" val="0"/>
              </a:ext>
            </a:extLst>
          </a:blip>
          <a:stretch>
            <a:fillRect/>
          </a:stretch>
        </p:blipFill>
        <p:spPr>
          <a:xfrm>
            <a:off x="4856162" y="2571149"/>
            <a:ext cx="1310005" cy="1836039"/>
          </a:xfrm>
          <a:prstGeom prst="rect">
            <a:avLst/>
          </a:prstGeom>
          <a:solidFill>
            <a:scrgbClr r="0" g="0" b="0">
              <a:alpha val="0"/>
            </a:scrgbClr>
          </a:solidFill>
        </p:spPr>
      </p:pic>
      <p:sp>
        <p:nvSpPr>
          <p:cNvPr id="13" name="TextBox 12">
            <a:extLst>
              <a:ext uri="{FF2B5EF4-FFF2-40B4-BE49-F238E27FC236}">
                <a16:creationId xmlns:a16="http://schemas.microsoft.com/office/drawing/2014/main" id="{32C9E084-1FB0-4D3D-9F0A-1BC0E02ACF7B}"/>
              </a:ext>
            </a:extLst>
          </p:cNvPr>
          <p:cNvSpPr txBox="1"/>
          <p:nvPr/>
        </p:nvSpPr>
        <p:spPr>
          <a:xfrm>
            <a:off x="4821525" y="4162387"/>
            <a:ext cx="1379277" cy="292388"/>
          </a:xfrm>
          <a:prstGeom prst="rect">
            <a:avLst/>
          </a:prstGeom>
          <a:noFill/>
        </p:spPr>
        <p:txBody>
          <a:bodyPr vert="horz" rtlCol="0">
            <a:spAutoFit/>
          </a:bodyPr>
          <a:lstStyle/>
          <a:p>
            <a:r>
              <a:rPr lang="en-GB" sz="1300" dirty="0">
                <a:solidFill>
                  <a:srgbClr val="000000"/>
                </a:solidFill>
                <a:latin typeface="XCCW Joined 1a - 18"/>
              </a:rPr>
              <a:t>threshold</a:t>
            </a:r>
          </a:p>
        </p:txBody>
      </p:sp>
      <p:pic>
        <p:nvPicPr>
          <p:cNvPr id="8" name="Audio 7">
            <a:hlinkClick r:id="" action="ppaction://media"/>
            <a:extLst>
              <a:ext uri="{FF2B5EF4-FFF2-40B4-BE49-F238E27FC236}">
                <a16:creationId xmlns:a16="http://schemas.microsoft.com/office/drawing/2014/main" id="{AB1EDF1E-F5D3-488C-868F-C6BBCBEE8B64}"/>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100566006"/>
      </p:ext>
    </p:extLst>
  </p:cSld>
  <p:clrMapOvr>
    <a:masterClrMapping/>
  </p:clrMapOvr>
  <mc:AlternateContent xmlns:mc="http://schemas.openxmlformats.org/markup-compatibility/2006" xmlns:p14="http://schemas.microsoft.com/office/powerpoint/2010/main">
    <mc:Choice Requires="p14">
      <p:transition spd="slow" p14:dur="2000" advTm="110230"/>
    </mc:Choice>
    <mc:Fallback xmlns="">
      <p:transition spd="slow" advTm="1102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8"/>
                </p:tgtEl>
              </p:cMediaNode>
            </p:audio>
          </p:childTnLst>
        </p:cTn>
      </p:par>
    </p:tnLst>
    <p:bldLst>
      <p:bldP spid="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6E6F56-CC12-4A07-9DE9-A46F958CEAAA}"/>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21497" y="192007"/>
            <a:ext cx="2103249" cy="1139986"/>
          </a:xfrm>
          <a:prstGeom prst="rect">
            <a:avLst/>
          </a:prstGeom>
          <a:solidFill>
            <a:scrgbClr r="0" g="0" b="0">
              <a:alpha val="0"/>
            </a:scrgbClr>
          </a:solidFill>
        </p:spPr>
      </p:pic>
      <p:sp>
        <p:nvSpPr>
          <p:cNvPr id="4" name="TextBox 3">
            <a:extLst>
              <a:ext uri="{FF2B5EF4-FFF2-40B4-BE49-F238E27FC236}">
                <a16:creationId xmlns:a16="http://schemas.microsoft.com/office/drawing/2014/main" id="{952A5D58-CE95-4777-B17E-777F46661BA1}"/>
              </a:ext>
            </a:extLst>
          </p:cNvPr>
          <p:cNvSpPr txBox="1"/>
          <p:nvPr/>
        </p:nvSpPr>
        <p:spPr>
          <a:xfrm>
            <a:off x="2480276" y="192007"/>
            <a:ext cx="6854223" cy="507831"/>
          </a:xfrm>
          <a:prstGeom prst="rect">
            <a:avLst/>
          </a:prstGeom>
          <a:noFill/>
        </p:spPr>
        <p:txBody>
          <a:bodyPr vert="horz" wrap="square" rtlCol="0">
            <a:spAutoFit/>
          </a:bodyPr>
          <a:lstStyle/>
          <a:p>
            <a:r>
              <a:rPr lang="en-GB" sz="2700">
                <a:solidFill>
                  <a:srgbClr val="000000"/>
                </a:solidFill>
                <a:latin typeface="XCCW Joined 1a - 36"/>
              </a:rPr>
              <a:t>Where the Night Came From.</a:t>
            </a:r>
          </a:p>
        </p:txBody>
      </p:sp>
      <p:sp>
        <p:nvSpPr>
          <p:cNvPr id="5" name="TextBox 4">
            <a:hlinkClick r:id="rId6"/>
            <a:extLst>
              <a:ext uri="{FF2B5EF4-FFF2-40B4-BE49-F238E27FC236}">
                <a16:creationId xmlns:a16="http://schemas.microsoft.com/office/drawing/2014/main" id="{0DC5A136-7885-430D-96AC-74903E8B581B}"/>
              </a:ext>
            </a:extLst>
          </p:cNvPr>
          <p:cNvSpPr txBox="1"/>
          <p:nvPr/>
        </p:nvSpPr>
        <p:spPr>
          <a:xfrm>
            <a:off x="2480277" y="980188"/>
            <a:ext cx="9147349" cy="323165"/>
          </a:xfrm>
          <a:prstGeom prst="rect">
            <a:avLst/>
          </a:prstGeom>
          <a:noFill/>
        </p:spPr>
        <p:txBody>
          <a:bodyPr vert="horz" rtlCol="0">
            <a:spAutoFit/>
          </a:bodyPr>
          <a:lstStyle/>
          <a:p>
            <a:r>
              <a:rPr lang="en-GB" sz="1500" dirty="0">
                <a:solidFill>
                  <a:srgbClr val="000000"/>
                </a:solidFill>
                <a:latin typeface="Arial - 20"/>
              </a:rPr>
              <a:t>https://www.bbc.com/teach/</a:t>
            </a:r>
            <a:r>
              <a:rPr lang="en-GB" sz="1500" dirty="0">
                <a:solidFill>
                  <a:srgbClr val="000000"/>
                </a:solidFill>
                <a:latin typeface="Arial - 20"/>
                <a:hlinkClick r:id="rId6"/>
              </a:rPr>
              <a:t>class-clips-video</a:t>
            </a:r>
            <a:r>
              <a:rPr lang="en-GB" sz="1500" dirty="0">
                <a:solidFill>
                  <a:srgbClr val="000000"/>
                </a:solidFill>
                <a:latin typeface="Arial - 20"/>
              </a:rPr>
              <a:t>/where-the-night-came-from/zn2kjhv</a:t>
            </a:r>
          </a:p>
        </p:txBody>
      </p:sp>
      <p:sp>
        <p:nvSpPr>
          <p:cNvPr id="7" name="TextBox 6">
            <a:extLst>
              <a:ext uri="{FF2B5EF4-FFF2-40B4-BE49-F238E27FC236}">
                <a16:creationId xmlns:a16="http://schemas.microsoft.com/office/drawing/2014/main" id="{D979EB39-55F5-4A62-9AE5-0F0D7A70F4DD}"/>
              </a:ext>
            </a:extLst>
          </p:cNvPr>
          <p:cNvSpPr txBox="1"/>
          <p:nvPr/>
        </p:nvSpPr>
        <p:spPr>
          <a:xfrm>
            <a:off x="136901" y="2491938"/>
            <a:ext cx="5086027" cy="3416320"/>
          </a:xfrm>
          <a:prstGeom prst="rect">
            <a:avLst/>
          </a:prstGeom>
          <a:noFill/>
        </p:spPr>
        <p:txBody>
          <a:bodyPr vert="horz" wrap="square" rtlCol="0">
            <a:spAutoFit/>
          </a:bodyPr>
          <a:lstStyle/>
          <a:p>
            <a:r>
              <a:rPr lang="en-GB" sz="2400" dirty="0">
                <a:solidFill>
                  <a:srgbClr val="000000"/>
                </a:solidFill>
                <a:latin typeface="XCCW Joined 1a - 16"/>
              </a:rPr>
              <a:t>7 Plot Beats</a:t>
            </a:r>
          </a:p>
          <a:p>
            <a:r>
              <a:rPr lang="en-GB" sz="2400" dirty="0">
                <a:solidFill>
                  <a:srgbClr val="000000"/>
                </a:solidFill>
                <a:latin typeface="XCCW Joined 1a - 16"/>
              </a:rPr>
              <a:t>1. Problem</a:t>
            </a:r>
          </a:p>
          <a:p>
            <a:r>
              <a:rPr lang="en-GB" sz="2400" dirty="0">
                <a:solidFill>
                  <a:srgbClr val="000000"/>
                </a:solidFill>
                <a:latin typeface="XCCW Joined 1a - 16"/>
              </a:rPr>
              <a:t>2. Desire</a:t>
            </a:r>
          </a:p>
          <a:p>
            <a:r>
              <a:rPr lang="en-GB" sz="2400" dirty="0">
                <a:solidFill>
                  <a:srgbClr val="000000"/>
                </a:solidFill>
                <a:latin typeface="XCCW Joined 1a - 16"/>
              </a:rPr>
              <a:t>3. Opponent</a:t>
            </a:r>
          </a:p>
          <a:p>
            <a:r>
              <a:rPr lang="en-GB" sz="2400" dirty="0">
                <a:solidFill>
                  <a:srgbClr val="000000"/>
                </a:solidFill>
                <a:latin typeface="XCCW Joined 1a - 16"/>
              </a:rPr>
              <a:t>4. Plan</a:t>
            </a:r>
          </a:p>
          <a:p>
            <a:r>
              <a:rPr lang="en-GB" sz="2400" dirty="0">
                <a:solidFill>
                  <a:srgbClr val="000000"/>
                </a:solidFill>
                <a:latin typeface="XCCW Joined 1a - 16"/>
              </a:rPr>
              <a:t>5. Battle </a:t>
            </a:r>
          </a:p>
          <a:p>
            <a:r>
              <a:rPr lang="en-GB" sz="2400" dirty="0">
                <a:solidFill>
                  <a:srgbClr val="000000"/>
                </a:solidFill>
                <a:latin typeface="XCCW Joined 1a - 16"/>
              </a:rPr>
              <a:t>6. Knowledge</a:t>
            </a:r>
          </a:p>
          <a:p>
            <a:r>
              <a:rPr lang="en-GB" sz="2400" dirty="0">
                <a:solidFill>
                  <a:srgbClr val="000000"/>
                </a:solidFill>
                <a:latin typeface="XCCW Joined 1a - 16"/>
              </a:rPr>
              <a:t>7. New level</a:t>
            </a:r>
          </a:p>
          <a:p>
            <a:endParaRPr lang="en-GB" sz="2400" dirty="0">
              <a:solidFill>
                <a:srgbClr val="000000"/>
              </a:solidFill>
              <a:latin typeface="XCCW Joined 1a - 16"/>
            </a:endParaRPr>
          </a:p>
        </p:txBody>
      </p:sp>
      <p:sp>
        <p:nvSpPr>
          <p:cNvPr id="8" name="TextBox 7">
            <a:extLst>
              <a:ext uri="{FF2B5EF4-FFF2-40B4-BE49-F238E27FC236}">
                <a16:creationId xmlns:a16="http://schemas.microsoft.com/office/drawing/2014/main" id="{FFFE6FEE-3C6E-4625-8F97-3F1A585746AD}"/>
              </a:ext>
            </a:extLst>
          </p:cNvPr>
          <p:cNvSpPr txBox="1"/>
          <p:nvPr/>
        </p:nvSpPr>
        <p:spPr>
          <a:xfrm>
            <a:off x="111501" y="1818838"/>
            <a:ext cx="11109271" cy="461665"/>
          </a:xfrm>
          <a:prstGeom prst="rect">
            <a:avLst/>
          </a:prstGeom>
          <a:noFill/>
        </p:spPr>
        <p:txBody>
          <a:bodyPr vert="horz" wrap="square" rtlCol="0">
            <a:spAutoFit/>
          </a:bodyPr>
          <a:lstStyle/>
          <a:p>
            <a:r>
              <a:rPr lang="en-GB" sz="2400" dirty="0">
                <a:solidFill>
                  <a:srgbClr val="000000"/>
                </a:solidFill>
                <a:latin typeface="Arial - 36"/>
              </a:rPr>
              <a:t>Did the story </a:t>
            </a:r>
            <a:r>
              <a:rPr lang="en-GB" sz="2400" i="1" dirty="0">
                <a:solidFill>
                  <a:srgbClr val="000000"/>
                </a:solidFill>
                <a:latin typeface="Arial - 36"/>
              </a:rPr>
              <a:t>Where the Night Came From </a:t>
            </a:r>
            <a:r>
              <a:rPr lang="en-GB" sz="2400" dirty="0">
                <a:solidFill>
                  <a:srgbClr val="000000"/>
                </a:solidFill>
                <a:latin typeface="Arial - 36"/>
              </a:rPr>
              <a:t>match the...7 Plot Beats?</a:t>
            </a:r>
          </a:p>
        </p:txBody>
      </p:sp>
      <p:pic>
        <p:nvPicPr>
          <p:cNvPr id="10" name="Audio 9">
            <a:hlinkClick r:id="" action="ppaction://media"/>
            <a:extLst>
              <a:ext uri="{FF2B5EF4-FFF2-40B4-BE49-F238E27FC236}">
                <a16:creationId xmlns:a16="http://schemas.microsoft.com/office/drawing/2014/main" id="{F6F3998E-BF24-47E7-AC21-32DA997254CB}"/>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722429140"/>
      </p:ext>
    </p:extLst>
  </p:cSld>
  <p:clrMapOvr>
    <a:masterClrMapping/>
  </p:clrMapOvr>
  <mc:AlternateContent xmlns:mc="http://schemas.openxmlformats.org/markup-compatibility/2006" xmlns:p14="http://schemas.microsoft.com/office/powerpoint/2010/main">
    <mc:Choice Requires="p14">
      <p:transition spd="slow" p14:dur="2000" advTm="32716"/>
    </mc:Choice>
    <mc:Fallback xmlns="">
      <p:transition spd="slow" advTm="327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D2964E-64C6-4101-A0B8-8965B6B6F44F}"/>
              </a:ext>
            </a:extLst>
          </p:cNvPr>
          <p:cNvSpPr txBox="1"/>
          <p:nvPr/>
        </p:nvSpPr>
        <p:spPr>
          <a:xfrm>
            <a:off x="355600" y="444500"/>
            <a:ext cx="4679578" cy="1754326"/>
          </a:xfrm>
          <a:prstGeom prst="rect">
            <a:avLst/>
          </a:prstGeom>
          <a:noFill/>
        </p:spPr>
        <p:txBody>
          <a:bodyPr vert="horz" rtlCol="0">
            <a:spAutoFit/>
          </a:bodyPr>
          <a:lstStyle/>
          <a:p>
            <a:r>
              <a:rPr lang="en-GB" sz="2700" dirty="0">
                <a:solidFill>
                  <a:srgbClr val="000000"/>
                </a:solidFill>
                <a:latin typeface="XCCW Joined 1a - 36"/>
              </a:rPr>
              <a:t>Ride of Passage.</a:t>
            </a:r>
          </a:p>
          <a:p>
            <a:endParaRPr lang="en-US" sz="2700" dirty="0">
              <a:solidFill>
                <a:srgbClr val="000000"/>
              </a:solidFill>
              <a:latin typeface="XCCW Joined 1a - 36"/>
            </a:endParaRPr>
          </a:p>
          <a:p>
            <a:r>
              <a:rPr lang="en-US" sz="2700" dirty="0">
                <a:solidFill>
                  <a:srgbClr val="000000"/>
                </a:solidFill>
                <a:latin typeface="XCCW Joined 1a - 36"/>
              </a:rPr>
              <a:t>P</a:t>
            </a:r>
            <a:r>
              <a:rPr lang="en-GB" sz="2700" dirty="0">
                <a:solidFill>
                  <a:srgbClr val="000000"/>
                </a:solidFill>
                <a:latin typeface="XCCW Joined 1a - 36"/>
              </a:rPr>
              <a:t>lease scroll down to find the video.</a:t>
            </a:r>
          </a:p>
        </p:txBody>
      </p:sp>
      <p:pic>
        <p:nvPicPr>
          <p:cNvPr id="4" name="Picture 3">
            <a:extLst>
              <a:ext uri="{FF2B5EF4-FFF2-40B4-BE49-F238E27FC236}">
                <a16:creationId xmlns:a16="http://schemas.microsoft.com/office/drawing/2014/main" id="{B059000B-2D88-455E-94F3-BF6CAE3E9733}"/>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5537454" y="698415"/>
            <a:ext cx="4266946" cy="2231898"/>
          </a:xfrm>
          <a:prstGeom prst="rect">
            <a:avLst/>
          </a:prstGeom>
          <a:solidFill>
            <a:scrgbClr r="0" g="0" b="0">
              <a:alpha val="0"/>
            </a:scrgbClr>
          </a:solidFill>
        </p:spPr>
      </p:pic>
      <p:sp>
        <p:nvSpPr>
          <p:cNvPr id="5" name="TextBox 4">
            <a:hlinkClick r:id="rId6"/>
            <a:extLst>
              <a:ext uri="{FF2B5EF4-FFF2-40B4-BE49-F238E27FC236}">
                <a16:creationId xmlns:a16="http://schemas.microsoft.com/office/drawing/2014/main" id="{269D2665-46E9-4C6A-910F-5D06CFFF1D15}"/>
              </a:ext>
            </a:extLst>
          </p:cNvPr>
          <p:cNvSpPr txBox="1"/>
          <p:nvPr/>
        </p:nvSpPr>
        <p:spPr>
          <a:xfrm>
            <a:off x="903452" y="3810000"/>
            <a:ext cx="6648896" cy="323165"/>
          </a:xfrm>
          <a:prstGeom prst="rect">
            <a:avLst/>
          </a:prstGeom>
          <a:noFill/>
        </p:spPr>
        <p:txBody>
          <a:bodyPr vert="horz" rtlCol="0">
            <a:spAutoFit/>
          </a:bodyPr>
          <a:lstStyle/>
          <a:p>
            <a:r>
              <a:rPr lang="en-GB" sz="1500" dirty="0">
                <a:solidFill>
                  <a:srgbClr val="000000"/>
                </a:solidFill>
                <a:latin typeface="Arial - 20"/>
                <a:hlinkClick r:id="rId6"/>
              </a:rPr>
              <a:t>https://www.literacyshed.com/the-other-cultures-shed.html</a:t>
            </a:r>
            <a:endParaRPr lang="en-GB" sz="1500" dirty="0">
              <a:solidFill>
                <a:srgbClr val="000000"/>
              </a:solidFill>
              <a:latin typeface="Arial - 20"/>
            </a:endParaRPr>
          </a:p>
        </p:txBody>
      </p:sp>
      <p:pic>
        <p:nvPicPr>
          <p:cNvPr id="6" name="Audio 5">
            <a:hlinkClick r:id="" action="ppaction://media"/>
            <a:extLst>
              <a:ext uri="{FF2B5EF4-FFF2-40B4-BE49-F238E27FC236}">
                <a16:creationId xmlns:a16="http://schemas.microsoft.com/office/drawing/2014/main" id="{05A5B6CF-C169-434C-A866-383033A068E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433208627"/>
      </p:ext>
    </p:extLst>
  </p:cSld>
  <p:clrMapOvr>
    <a:masterClrMapping/>
  </p:clrMapOvr>
  <mc:AlternateContent xmlns:mc="http://schemas.openxmlformats.org/markup-compatibility/2006">
    <mc:Choice xmlns:p14="http://schemas.microsoft.com/office/powerpoint/2010/main" Requires="p14">
      <p:transition spd="slow" p14:dur="2000" advTm="23709"/>
    </mc:Choice>
    <mc:Fallback>
      <p:transition spd="slow" advTm="237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D2964E-64C6-4101-A0B8-8965B6B6F44F}"/>
              </a:ext>
            </a:extLst>
          </p:cNvPr>
          <p:cNvSpPr txBox="1"/>
          <p:nvPr/>
        </p:nvSpPr>
        <p:spPr>
          <a:xfrm>
            <a:off x="355600" y="444500"/>
            <a:ext cx="4679578" cy="1754326"/>
          </a:xfrm>
          <a:prstGeom prst="rect">
            <a:avLst/>
          </a:prstGeom>
          <a:noFill/>
        </p:spPr>
        <p:txBody>
          <a:bodyPr vert="horz" rtlCol="0">
            <a:spAutoFit/>
          </a:bodyPr>
          <a:lstStyle/>
          <a:p>
            <a:r>
              <a:rPr lang="en-GB" sz="2700" dirty="0">
                <a:solidFill>
                  <a:srgbClr val="000000"/>
                </a:solidFill>
                <a:latin typeface="XCCW Joined 1a - 36"/>
              </a:rPr>
              <a:t>Ride of Passage.</a:t>
            </a:r>
          </a:p>
          <a:p>
            <a:endParaRPr lang="en-US" sz="2700" dirty="0">
              <a:solidFill>
                <a:srgbClr val="000000"/>
              </a:solidFill>
              <a:latin typeface="XCCW Joined 1a - 36"/>
            </a:endParaRPr>
          </a:p>
          <a:p>
            <a:r>
              <a:rPr lang="en-US" sz="2700" dirty="0">
                <a:solidFill>
                  <a:srgbClr val="000000"/>
                </a:solidFill>
                <a:latin typeface="XCCW Joined 1a - 36"/>
              </a:rPr>
              <a:t>Can you retell the story?</a:t>
            </a:r>
            <a:endParaRPr lang="en-GB" sz="2700" dirty="0">
              <a:solidFill>
                <a:srgbClr val="000000"/>
              </a:solidFill>
              <a:latin typeface="XCCW Joined 1a - 36"/>
            </a:endParaRPr>
          </a:p>
        </p:txBody>
      </p:sp>
      <p:pic>
        <p:nvPicPr>
          <p:cNvPr id="4" name="Picture 3">
            <a:extLst>
              <a:ext uri="{FF2B5EF4-FFF2-40B4-BE49-F238E27FC236}">
                <a16:creationId xmlns:a16="http://schemas.microsoft.com/office/drawing/2014/main" id="{B059000B-2D88-455E-94F3-BF6CAE3E9733}"/>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458576" y="2198826"/>
            <a:ext cx="4266946" cy="2231898"/>
          </a:xfrm>
          <a:prstGeom prst="rect">
            <a:avLst/>
          </a:prstGeom>
          <a:solidFill>
            <a:scrgbClr r="0" g="0" b="0">
              <a:alpha val="0"/>
            </a:scrgbClr>
          </a:solidFill>
        </p:spPr>
      </p:pic>
      <p:sp>
        <p:nvSpPr>
          <p:cNvPr id="5" name="TextBox 4">
            <a:hlinkClick r:id="rId6"/>
            <a:extLst>
              <a:ext uri="{FF2B5EF4-FFF2-40B4-BE49-F238E27FC236}">
                <a16:creationId xmlns:a16="http://schemas.microsoft.com/office/drawing/2014/main" id="{269D2665-46E9-4C6A-910F-5D06CFFF1D15}"/>
              </a:ext>
            </a:extLst>
          </p:cNvPr>
          <p:cNvSpPr txBox="1"/>
          <p:nvPr/>
        </p:nvSpPr>
        <p:spPr>
          <a:xfrm>
            <a:off x="4592049" y="244314"/>
            <a:ext cx="6648896" cy="323165"/>
          </a:xfrm>
          <a:prstGeom prst="rect">
            <a:avLst/>
          </a:prstGeom>
          <a:noFill/>
        </p:spPr>
        <p:txBody>
          <a:bodyPr vert="horz" rtlCol="0">
            <a:spAutoFit/>
          </a:bodyPr>
          <a:lstStyle/>
          <a:p>
            <a:r>
              <a:rPr lang="en-GB" sz="1500" dirty="0">
                <a:solidFill>
                  <a:srgbClr val="000000"/>
                </a:solidFill>
                <a:latin typeface="Arial - 20"/>
                <a:hlinkClick r:id="rId6"/>
              </a:rPr>
              <a:t>https://www.literacyshed.com/the-other-cultures-shed.html</a:t>
            </a:r>
            <a:endParaRPr lang="en-GB" sz="1500" dirty="0">
              <a:solidFill>
                <a:srgbClr val="000000"/>
              </a:solidFill>
              <a:latin typeface="Arial - 20"/>
            </a:endParaRPr>
          </a:p>
        </p:txBody>
      </p:sp>
      <p:pic>
        <p:nvPicPr>
          <p:cNvPr id="6" name="Audio 5">
            <a:hlinkClick r:id="" action="ppaction://media"/>
            <a:extLst>
              <a:ext uri="{FF2B5EF4-FFF2-40B4-BE49-F238E27FC236}">
                <a16:creationId xmlns:a16="http://schemas.microsoft.com/office/drawing/2014/main" id="{EF003A92-B30B-4A7F-A337-AF7035CB2D2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522640678"/>
      </p:ext>
    </p:extLst>
  </p:cSld>
  <p:clrMapOvr>
    <a:masterClrMapping/>
  </p:clrMapOvr>
  <mc:AlternateContent xmlns:mc="http://schemas.openxmlformats.org/markup-compatibility/2006" xmlns:p14="http://schemas.microsoft.com/office/powerpoint/2010/main">
    <mc:Choice Requires="p14">
      <p:transition spd="slow" p14:dur="2000" advTm="110121"/>
    </mc:Choice>
    <mc:Fallback xmlns="">
      <p:transition spd="slow" advTm="110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2794B4-EF0F-495C-A50F-E39250A41F22}"/>
              </a:ext>
            </a:extLst>
          </p:cNvPr>
          <p:cNvSpPr txBox="1"/>
          <p:nvPr/>
        </p:nvSpPr>
        <p:spPr>
          <a:xfrm>
            <a:off x="704944" y="1905141"/>
            <a:ext cx="6784428" cy="3416320"/>
          </a:xfrm>
          <a:prstGeom prst="rect">
            <a:avLst/>
          </a:prstGeom>
          <a:noFill/>
        </p:spPr>
        <p:txBody>
          <a:bodyPr vert="horz" wrap="square" rtlCol="0">
            <a:spAutoFit/>
          </a:bodyPr>
          <a:lstStyle/>
          <a:p>
            <a:r>
              <a:rPr lang="en-GB" sz="2400" dirty="0">
                <a:solidFill>
                  <a:srgbClr val="000000"/>
                </a:solidFill>
                <a:latin typeface="XCCW Joined 1a - 16"/>
              </a:rPr>
              <a:t>7 Plot Beats</a:t>
            </a:r>
          </a:p>
          <a:p>
            <a:r>
              <a:rPr lang="en-GB" sz="2400" dirty="0">
                <a:solidFill>
                  <a:srgbClr val="000000"/>
                </a:solidFill>
                <a:latin typeface="XCCW Joined 1a - 16"/>
              </a:rPr>
              <a:t>1. Problem</a:t>
            </a:r>
          </a:p>
          <a:p>
            <a:r>
              <a:rPr lang="en-GB" sz="2400" dirty="0">
                <a:solidFill>
                  <a:srgbClr val="000000"/>
                </a:solidFill>
                <a:latin typeface="XCCW Joined 1a - 16"/>
              </a:rPr>
              <a:t>2. Desire</a:t>
            </a:r>
          </a:p>
          <a:p>
            <a:r>
              <a:rPr lang="en-GB" sz="2400" dirty="0">
                <a:solidFill>
                  <a:srgbClr val="000000"/>
                </a:solidFill>
                <a:latin typeface="XCCW Joined 1a - 16"/>
              </a:rPr>
              <a:t>3. Opponent</a:t>
            </a:r>
          </a:p>
          <a:p>
            <a:r>
              <a:rPr lang="en-GB" sz="2400" dirty="0">
                <a:solidFill>
                  <a:srgbClr val="000000"/>
                </a:solidFill>
                <a:latin typeface="XCCW Joined 1a - 16"/>
              </a:rPr>
              <a:t>4. Plan</a:t>
            </a:r>
          </a:p>
          <a:p>
            <a:r>
              <a:rPr lang="en-GB" sz="2400" dirty="0">
                <a:solidFill>
                  <a:srgbClr val="000000"/>
                </a:solidFill>
                <a:latin typeface="XCCW Joined 1a - 16"/>
              </a:rPr>
              <a:t>5. Battle </a:t>
            </a:r>
          </a:p>
          <a:p>
            <a:r>
              <a:rPr lang="en-GB" sz="2400" dirty="0">
                <a:solidFill>
                  <a:srgbClr val="000000"/>
                </a:solidFill>
                <a:latin typeface="XCCW Joined 1a - 16"/>
              </a:rPr>
              <a:t>6. Knowledge</a:t>
            </a:r>
          </a:p>
          <a:p>
            <a:r>
              <a:rPr lang="en-GB" sz="2400" dirty="0">
                <a:solidFill>
                  <a:srgbClr val="000000"/>
                </a:solidFill>
                <a:latin typeface="XCCW Joined 1a - 16"/>
              </a:rPr>
              <a:t>7. New level</a:t>
            </a:r>
          </a:p>
          <a:p>
            <a:endParaRPr lang="en-GB" sz="2400" dirty="0">
              <a:solidFill>
                <a:srgbClr val="000000"/>
              </a:solidFill>
              <a:latin typeface="XCCW Joined 1a - 16"/>
            </a:endParaRPr>
          </a:p>
        </p:txBody>
      </p:sp>
      <p:sp>
        <p:nvSpPr>
          <p:cNvPr id="3" name="TextBox 2">
            <a:extLst>
              <a:ext uri="{FF2B5EF4-FFF2-40B4-BE49-F238E27FC236}">
                <a16:creationId xmlns:a16="http://schemas.microsoft.com/office/drawing/2014/main" id="{8F5879AF-F7AF-4825-9E28-CA1B0DAAA21B}"/>
              </a:ext>
            </a:extLst>
          </p:cNvPr>
          <p:cNvSpPr txBox="1"/>
          <p:nvPr/>
        </p:nvSpPr>
        <p:spPr>
          <a:xfrm>
            <a:off x="665841" y="1212614"/>
            <a:ext cx="37576267" cy="461665"/>
          </a:xfrm>
          <a:prstGeom prst="rect">
            <a:avLst/>
          </a:prstGeom>
          <a:noFill/>
        </p:spPr>
        <p:txBody>
          <a:bodyPr vert="horz" wrap="square" rtlCol="0">
            <a:spAutoFit/>
          </a:bodyPr>
          <a:lstStyle/>
          <a:p>
            <a:r>
              <a:rPr lang="en-GB" sz="2400">
                <a:solidFill>
                  <a:srgbClr val="000000"/>
                </a:solidFill>
                <a:latin typeface="Arial - 36"/>
              </a:rPr>
              <a:t>Does Ride </a:t>
            </a:r>
            <a:r>
              <a:rPr lang="en-GB" sz="2400" dirty="0">
                <a:solidFill>
                  <a:srgbClr val="000000"/>
                </a:solidFill>
                <a:latin typeface="Arial - 36"/>
              </a:rPr>
              <a:t>of Passage follow the...</a:t>
            </a:r>
            <a:r>
              <a:rPr lang="en-GB" sz="2400" dirty="0">
                <a:solidFill>
                  <a:srgbClr val="000000"/>
                </a:solidFill>
                <a:latin typeface="XCCW Joined 1a - 16"/>
              </a:rPr>
              <a:t>7 Plot Beats?</a:t>
            </a:r>
          </a:p>
        </p:txBody>
      </p:sp>
      <p:sp>
        <p:nvSpPr>
          <p:cNvPr id="5" name="Rectangle 4">
            <a:extLst>
              <a:ext uri="{FF2B5EF4-FFF2-40B4-BE49-F238E27FC236}">
                <a16:creationId xmlns:a16="http://schemas.microsoft.com/office/drawing/2014/main" id="{1B179757-E8F1-4790-A429-AD92A29593D1}"/>
              </a:ext>
            </a:extLst>
          </p:cNvPr>
          <p:cNvSpPr/>
          <p:nvPr/>
        </p:nvSpPr>
        <p:spPr>
          <a:xfrm>
            <a:off x="375558" y="335421"/>
            <a:ext cx="7113814" cy="646331"/>
          </a:xfrm>
          <a:prstGeom prst="rect">
            <a:avLst/>
          </a:prstGeom>
        </p:spPr>
        <p:txBody>
          <a:bodyPr wrap="square">
            <a:spAutoFit/>
          </a:bodyPr>
          <a:lstStyle/>
          <a:p>
            <a:pPr>
              <a:spcAft>
                <a:spcPts val="0"/>
              </a:spcAft>
              <a:tabLst>
                <a:tab pos="2865755" algn="ctr"/>
                <a:tab pos="5731510" algn="r"/>
              </a:tabLst>
            </a:pPr>
            <a:r>
              <a:rPr lang="en-GB" dirty="0">
                <a:latin typeface="Comic Sans MS" panose="030F0702030302020204" pitchFamily="66" charset="0"/>
                <a:ea typeface="Calibri" panose="020F0502020204030204" pitchFamily="34" charset="0"/>
                <a:cs typeface="Times New Roman" panose="02020603050405020304" pitchFamily="18" charset="0"/>
              </a:rPr>
              <a:t>L.O:I can match the 7 Plot Beats to a story from another culture.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Audio 5">
            <a:hlinkClick r:id="" action="ppaction://media"/>
            <a:extLst>
              <a:ext uri="{FF2B5EF4-FFF2-40B4-BE49-F238E27FC236}">
                <a16:creationId xmlns:a16="http://schemas.microsoft.com/office/drawing/2014/main" id="{55E7DA92-32D6-49D2-8AB8-CF458BFE6CA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80221300"/>
      </p:ext>
    </p:extLst>
  </p:cSld>
  <p:clrMapOvr>
    <a:masterClrMapping/>
  </p:clrMapOvr>
  <mc:AlternateContent xmlns:mc="http://schemas.openxmlformats.org/markup-compatibility/2006" xmlns:p14="http://schemas.microsoft.com/office/powerpoint/2010/main">
    <mc:Choice Requires="p14">
      <p:transition spd="slow" p14:dur="2000" advTm="27414"/>
    </mc:Choice>
    <mc:Fallback xmlns="">
      <p:transition spd="slow" advTm="274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2794B4-EF0F-495C-A50F-E39250A41F22}"/>
              </a:ext>
            </a:extLst>
          </p:cNvPr>
          <p:cNvSpPr txBox="1"/>
          <p:nvPr/>
        </p:nvSpPr>
        <p:spPr>
          <a:xfrm>
            <a:off x="704944" y="1905141"/>
            <a:ext cx="6784428" cy="3416320"/>
          </a:xfrm>
          <a:prstGeom prst="rect">
            <a:avLst/>
          </a:prstGeom>
          <a:noFill/>
        </p:spPr>
        <p:txBody>
          <a:bodyPr vert="horz" wrap="square" rtlCol="0">
            <a:spAutoFit/>
          </a:bodyPr>
          <a:lstStyle/>
          <a:p>
            <a:r>
              <a:rPr lang="en-GB" sz="2400" dirty="0">
                <a:solidFill>
                  <a:srgbClr val="000000"/>
                </a:solidFill>
                <a:latin typeface="XCCW Joined 1a - 16"/>
              </a:rPr>
              <a:t>7 Plot Beats</a:t>
            </a:r>
          </a:p>
          <a:p>
            <a:r>
              <a:rPr lang="en-GB" sz="2400" dirty="0">
                <a:solidFill>
                  <a:srgbClr val="000000"/>
                </a:solidFill>
                <a:latin typeface="XCCW Joined 1a - 16"/>
              </a:rPr>
              <a:t>1. Problem</a:t>
            </a:r>
          </a:p>
          <a:p>
            <a:r>
              <a:rPr lang="en-GB" sz="2400" dirty="0">
                <a:solidFill>
                  <a:srgbClr val="000000"/>
                </a:solidFill>
                <a:latin typeface="XCCW Joined 1a - 16"/>
              </a:rPr>
              <a:t>2. Desire</a:t>
            </a:r>
          </a:p>
          <a:p>
            <a:r>
              <a:rPr lang="en-GB" sz="2400" dirty="0">
                <a:solidFill>
                  <a:srgbClr val="000000"/>
                </a:solidFill>
                <a:latin typeface="XCCW Joined 1a - 16"/>
              </a:rPr>
              <a:t>3. Opponent</a:t>
            </a:r>
          </a:p>
          <a:p>
            <a:r>
              <a:rPr lang="en-GB" sz="2400" dirty="0">
                <a:solidFill>
                  <a:srgbClr val="000000"/>
                </a:solidFill>
                <a:latin typeface="XCCW Joined 1a - 16"/>
              </a:rPr>
              <a:t>4. Plan</a:t>
            </a:r>
          </a:p>
          <a:p>
            <a:r>
              <a:rPr lang="en-GB" sz="2400" dirty="0">
                <a:solidFill>
                  <a:srgbClr val="000000"/>
                </a:solidFill>
                <a:latin typeface="XCCW Joined 1a - 16"/>
              </a:rPr>
              <a:t>5. Battle </a:t>
            </a:r>
          </a:p>
          <a:p>
            <a:r>
              <a:rPr lang="en-GB" sz="2400" dirty="0">
                <a:solidFill>
                  <a:srgbClr val="000000"/>
                </a:solidFill>
                <a:latin typeface="XCCW Joined 1a - 16"/>
              </a:rPr>
              <a:t>6. Knowledge</a:t>
            </a:r>
          </a:p>
          <a:p>
            <a:r>
              <a:rPr lang="en-GB" sz="2400" dirty="0">
                <a:solidFill>
                  <a:srgbClr val="000000"/>
                </a:solidFill>
                <a:latin typeface="XCCW Joined 1a - 16"/>
              </a:rPr>
              <a:t>7. New level</a:t>
            </a:r>
          </a:p>
          <a:p>
            <a:endParaRPr lang="en-GB" sz="2400" dirty="0">
              <a:solidFill>
                <a:srgbClr val="000000"/>
              </a:solidFill>
              <a:latin typeface="XCCW Joined 1a - 16"/>
            </a:endParaRPr>
          </a:p>
        </p:txBody>
      </p:sp>
      <p:sp>
        <p:nvSpPr>
          <p:cNvPr id="3" name="TextBox 2">
            <a:extLst>
              <a:ext uri="{FF2B5EF4-FFF2-40B4-BE49-F238E27FC236}">
                <a16:creationId xmlns:a16="http://schemas.microsoft.com/office/drawing/2014/main" id="{8F5879AF-F7AF-4825-9E28-CA1B0DAAA21B}"/>
              </a:ext>
            </a:extLst>
          </p:cNvPr>
          <p:cNvSpPr txBox="1"/>
          <p:nvPr/>
        </p:nvSpPr>
        <p:spPr>
          <a:xfrm>
            <a:off x="665841" y="1212614"/>
            <a:ext cx="37576267" cy="461665"/>
          </a:xfrm>
          <a:prstGeom prst="rect">
            <a:avLst/>
          </a:prstGeom>
          <a:noFill/>
        </p:spPr>
        <p:txBody>
          <a:bodyPr vert="horz" wrap="square" rtlCol="0">
            <a:spAutoFit/>
          </a:bodyPr>
          <a:lstStyle/>
          <a:p>
            <a:r>
              <a:rPr lang="en-GB" sz="2400" dirty="0">
                <a:solidFill>
                  <a:srgbClr val="000000"/>
                </a:solidFill>
                <a:latin typeface="Arial - 36"/>
              </a:rPr>
              <a:t>Choose a story you have read. Does it match the </a:t>
            </a:r>
            <a:r>
              <a:rPr lang="en-GB" sz="2400" dirty="0">
                <a:solidFill>
                  <a:srgbClr val="000000"/>
                </a:solidFill>
                <a:latin typeface="XCCW Joined 1a - 16"/>
              </a:rPr>
              <a:t>7 Plot Beats?</a:t>
            </a:r>
          </a:p>
        </p:txBody>
      </p:sp>
      <p:sp>
        <p:nvSpPr>
          <p:cNvPr id="5" name="Rectangle 4">
            <a:extLst>
              <a:ext uri="{FF2B5EF4-FFF2-40B4-BE49-F238E27FC236}">
                <a16:creationId xmlns:a16="http://schemas.microsoft.com/office/drawing/2014/main" id="{1B179757-E8F1-4790-A429-AD92A29593D1}"/>
              </a:ext>
            </a:extLst>
          </p:cNvPr>
          <p:cNvSpPr/>
          <p:nvPr/>
        </p:nvSpPr>
        <p:spPr>
          <a:xfrm>
            <a:off x="375558" y="335421"/>
            <a:ext cx="7113814" cy="369332"/>
          </a:xfrm>
          <a:prstGeom prst="rect">
            <a:avLst/>
          </a:prstGeom>
        </p:spPr>
        <p:txBody>
          <a:bodyPr wrap="square">
            <a:spAutoFit/>
          </a:bodyPr>
          <a:lstStyle/>
          <a:p>
            <a:pPr>
              <a:spcAft>
                <a:spcPts val="0"/>
              </a:spcAft>
              <a:tabLst>
                <a:tab pos="2865755" algn="ctr"/>
                <a:tab pos="5731510" algn="r"/>
              </a:tabLst>
            </a:pPr>
            <a:r>
              <a:rPr lang="en-GB" dirty="0">
                <a:latin typeface="Comic Sans MS" panose="030F0702030302020204" pitchFamily="66" charset="0"/>
                <a:ea typeface="Calibri" panose="020F0502020204030204" pitchFamily="34" charset="0"/>
                <a:cs typeface="Times New Roman" panose="02020603050405020304" pitchFamily="18" charset="0"/>
              </a:rPr>
              <a:t>If you would like an extra challenge…</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 name="Audio 3">
            <a:hlinkClick r:id="" action="ppaction://media"/>
            <a:extLst>
              <a:ext uri="{FF2B5EF4-FFF2-40B4-BE49-F238E27FC236}">
                <a16:creationId xmlns:a16="http://schemas.microsoft.com/office/drawing/2014/main" id="{C69D9992-5950-46E2-A9A8-3E0F35F02C7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055839159"/>
      </p:ext>
    </p:extLst>
  </p:cSld>
  <p:clrMapOvr>
    <a:masterClrMapping/>
  </p:clrMapOvr>
  <mc:AlternateContent xmlns:mc="http://schemas.openxmlformats.org/markup-compatibility/2006" xmlns:p14="http://schemas.microsoft.com/office/powerpoint/2010/main">
    <mc:Choice Requires="p14">
      <p:transition spd="slow" p14:dur="2000" advTm="17584"/>
    </mc:Choice>
    <mc:Fallback xmlns="">
      <p:transition spd="slow" advTm="175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 name="TIMING" val="|6.2"/>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 name="TIMING" val="|20.5|19.7"/>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 name="TIMING" val="|8.5|28.9"/>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TotalTime>
  <Words>596</Words>
  <Application>Microsoft Office PowerPoint</Application>
  <PresentationFormat>Custom</PresentationFormat>
  <Paragraphs>91</Paragraphs>
  <Slides>11</Slides>
  <Notes>0</Notes>
  <HiddenSlides>0</HiddenSlides>
  <MMClips>11</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11</vt:i4>
      </vt:variant>
    </vt:vector>
  </HeadingPairs>
  <TitlesOfParts>
    <vt:vector size="27" baseType="lpstr">
      <vt:lpstr>Comic Sans MS</vt:lpstr>
      <vt:lpstr>Arial - 28</vt:lpstr>
      <vt:lpstr>XCCW Joined 1a - 12</vt:lpstr>
      <vt:lpstr>Calibri</vt:lpstr>
      <vt:lpstr>XCCW Joined 1a - 18</vt:lpstr>
      <vt:lpstr>Calibri Light</vt:lpstr>
      <vt:lpstr>XCCW Joined 1a - 16</vt:lpstr>
      <vt:lpstr>Arial - 20</vt:lpstr>
      <vt:lpstr>Times New Roman</vt:lpstr>
      <vt:lpstr>Georgia - 17</vt:lpstr>
      <vt:lpstr>Arial</vt:lpstr>
      <vt:lpstr>XCCW Joined 1a - 28</vt:lpstr>
      <vt:lpstr>XCCW Joined 1a - 36</vt:lpstr>
      <vt:lpstr>Arial - 36</vt:lpstr>
      <vt:lpstr>XCCW Joined 1a - 22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Akien, Naomi</dc:creator>
  <cp:lastModifiedBy>Akien, Naomi</cp:lastModifiedBy>
  <cp:revision>19</cp:revision>
  <dcterms:created xsi:type="dcterms:W3CDTF">2021-01-09T17:32:58Z</dcterms:created>
  <dcterms:modified xsi:type="dcterms:W3CDTF">2021-01-12T00:10:39Z</dcterms:modified>
</cp:coreProperties>
</file>