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0160000" cy="7620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omic Sans MS" panose="030F0702030302020204" pitchFamily="66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7777C-1B31-4C5D-B7BD-25F28D169A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EEF405-3480-4750-A0CA-20E786239E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21362-6D22-4F4E-B569-BC639438B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95348-CA40-49B0-BBF1-1A8D524B1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DC94C-83B2-459C-9AF6-2451C93FA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293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FAA15-3483-45F8-900D-7E9AF644E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28198-8B23-4EAC-BFA3-7C4E74E0A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A155C-5185-4386-AF93-5B6897948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AE6E6-8DC6-4266-95BF-8AF5CA1C9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D9F95-7220-4D62-9720-9057B1B3B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343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774D0-7CE9-4E55-B904-6D60C0F5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8E703-9F2D-4CE9-AF74-8DBC66DD3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B4829-377C-4F9E-B966-EED371812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6CE7D-00D0-4F82-AAE4-420D0489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73D04-C137-4B4C-9BEF-4C50E3DA8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870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C2479-6B76-4AAE-99BE-C2940DC33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F2598-5F1C-4FF0-B07D-70350B67CF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0E72F0-0620-4995-BBDE-C8152D711E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B57A5-B5D0-4710-B5F4-28B9B4DD6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B7B1C8-E6BD-43A2-89B6-FCB951A64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D28740-9004-4777-809F-33F3ADFCF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932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3B3BE-958E-4832-A453-9E7FF0DBC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0BD2D-7095-4A55-BDE1-24EE4B0EA3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452EC1-16F8-4F9C-A42C-162199BA6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FA453D-48E9-4D74-9C98-B46DF682B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175E3D-65D1-4EB4-BA1C-2B616782AF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C93518-2D3C-43E4-9650-120182897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45F30E-951A-459F-BCC7-E036A674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17E936-22A3-4E6D-B122-B3B184B70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45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79FD5-8021-4CE5-9ADF-C2FEEFBA0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24D7DA-E5A7-4DB9-8C32-D32F320AB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A8CCBA-12E4-4285-909F-031E0B3B5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56E429-F226-411F-A0F9-C9C747EBE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024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4F048F-841B-4A79-9C54-CE39C1D68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6E72EF-9403-41AB-BCB7-D5F5C37AE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CF5CEF-BFAE-4A6F-B34E-3CE238EDD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213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76C99-F56A-4EBB-A64B-3D7DB2C31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A76AD-6A19-40B9-8316-5456879FF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BAB0E9-EF5A-4FBF-AF1F-59B60780E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F20274-BCA4-43B3-93B3-949B71D23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237745-750C-43A4-A1CB-9CBE05750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176A81-D244-453D-9396-8E8FD8D1E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93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1366F-7952-4F48-808C-A611D5589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A7EF92-2112-4E11-88F0-61CEBE788B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15E98D-A6CB-4B4F-82B4-11E4687A13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7FEB87-AACA-4BF3-8FE7-64F3F4C3B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D4735C-552F-49EC-AC45-F9D0A9AF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E2CA5F-9B05-49C1-B947-52BB41D05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853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D0BDBE-9106-4BD2-97F1-F4C8EA2B2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4360D2-9E5B-43B4-ABF5-E489D32CFE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5C3E94-5574-42A7-958E-8C9377EE9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378F6B-6DDA-47E7-AAA6-25C3934A1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48BEF-7724-4DC8-877B-00A64CF63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80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278B7F-1F79-46A9-986A-835332295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7BE055-7D10-4B53-9946-8E20CDC0F2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553F68-16B2-4B93-BB27-A7A131B8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18316-D1B2-432E-A3EF-AF437EBEC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55EA88-CE77-4536-8181-16AF58039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696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7BC045-E157-43FC-8745-E82074CFD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284930-38B9-4D5A-8B93-6D9ED38A0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03B8-7B81-4C88-A87A-942F0AA3B0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9B11E-ADCB-4E6E-9AEC-E1C101D48CA2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EFD8D-FC2A-4A2D-A757-2BCEF44C9B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4F457-543A-4F1D-AC53-1CC6DC6E7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F4CED-3C77-4789-B686-7B22500C0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048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47DD6D-3D18-42B0-A1BB-66A4BC72AA03}"/>
              </a:ext>
            </a:extLst>
          </p:cNvPr>
          <p:cNvSpPr txBox="1"/>
          <p:nvPr/>
        </p:nvSpPr>
        <p:spPr>
          <a:xfrm>
            <a:off x="190500" y="381000"/>
            <a:ext cx="96774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r>
              <a:rPr lang="en-US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To understand what a contraction is.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37036F-AD2E-4DFE-894F-728654177F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235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18"/>
    </mc:Choice>
    <mc:Fallback>
      <p:transition spd="slow" advTm="9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3B997B-D7E0-4C22-8816-3BD18DA02BE4}"/>
              </a:ext>
            </a:extLst>
          </p:cNvPr>
          <p:cNvSpPr txBox="1"/>
          <p:nvPr/>
        </p:nvSpPr>
        <p:spPr>
          <a:xfrm>
            <a:off x="393700" y="0"/>
            <a:ext cx="9345386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 contraction?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44C2AE-FBDC-421A-BD58-1C76EA28A167}"/>
              </a:ext>
            </a:extLst>
          </p:cNvPr>
          <p:cNvSpPr txBox="1"/>
          <p:nvPr/>
        </p:nvSpPr>
        <p:spPr>
          <a:xfrm>
            <a:off x="127000" y="1231900"/>
            <a:ext cx="9893300" cy="526297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A contraction is a grown up word for ​two words that are joined together, and made shorter. </a:t>
            </a:r>
          </a:p>
          <a:p>
            <a:endParaRPr lang="en-US" sz="4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did not</a:t>
            </a:r>
            <a:r>
              <a:rPr lang="en-US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 = </a:t>
            </a:r>
            <a:r>
              <a:rPr lang="en-US" sz="4800" dirty="0">
                <a:solidFill>
                  <a:srgbClr val="009300"/>
                </a:solidFill>
                <a:latin typeface="Comic Sans MS" panose="030F0702030302020204" pitchFamily="66" charset="0"/>
              </a:rPr>
              <a:t>didn</a:t>
            </a:r>
            <a:r>
              <a:rPr lang="en-US" sz="4800" dirty="0">
                <a:solidFill>
                  <a:srgbClr val="0000FF"/>
                </a:solidFill>
                <a:latin typeface="Comic Sans MS" panose="030F0702030302020204" pitchFamily="66" charset="0"/>
              </a:rPr>
              <a:t>’</a:t>
            </a:r>
            <a:r>
              <a:rPr lang="en-US" sz="4800" dirty="0">
                <a:solidFill>
                  <a:srgbClr val="009300"/>
                </a:solidFill>
                <a:latin typeface="Comic Sans MS" panose="030F0702030302020204" pitchFamily="66" charset="0"/>
              </a:rPr>
              <a:t>t</a:t>
            </a:r>
          </a:p>
          <a:p>
            <a:endParaRPr lang="en-US" sz="4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have not </a:t>
            </a:r>
            <a:r>
              <a:rPr lang="en-US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= </a:t>
            </a:r>
            <a:r>
              <a:rPr lang="en-US" sz="4800" dirty="0">
                <a:solidFill>
                  <a:srgbClr val="009300"/>
                </a:solidFill>
                <a:latin typeface="Comic Sans MS" panose="030F0702030302020204" pitchFamily="66" charset="0"/>
              </a:rPr>
              <a:t>haven</a:t>
            </a:r>
            <a:r>
              <a:rPr lang="en-US" sz="4800" dirty="0">
                <a:solidFill>
                  <a:srgbClr val="0000FF"/>
                </a:solidFill>
                <a:latin typeface="Comic Sans MS" panose="030F0702030302020204" pitchFamily="66" charset="0"/>
              </a:rPr>
              <a:t>'</a:t>
            </a:r>
            <a:r>
              <a:rPr lang="en-US" sz="4800" dirty="0">
                <a:solidFill>
                  <a:srgbClr val="009300"/>
                </a:solidFill>
                <a:latin typeface="Comic Sans MS" panose="030F0702030302020204" pitchFamily="66" charset="0"/>
              </a:rPr>
              <a:t>t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E6B4A33-3C86-49E1-9F6A-6C6F1062C9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8377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54"/>
    </mc:Choice>
    <mc:Fallback>
      <p:transition spd="slow" advTm="59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A60B88-67DD-4910-AE25-7F121AD9CB0F}"/>
              </a:ext>
            </a:extLst>
          </p:cNvPr>
          <p:cNvSpPr txBox="1"/>
          <p:nvPr/>
        </p:nvSpPr>
        <p:spPr>
          <a:xfrm>
            <a:off x="177800" y="419100"/>
            <a:ext cx="9893300" cy="67403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A word that has a contraction has ​an </a:t>
            </a:r>
            <a:r>
              <a:rPr lang="en-GB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apostrophe</a:t>
            </a:r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in it. The apostrophe ​is in the place of a missing letter.  </a:t>
            </a:r>
          </a:p>
          <a:p>
            <a:endParaRPr lang="en-US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did not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= </a:t>
            </a:r>
            <a:r>
              <a:rPr lang="en-US" sz="5400" dirty="0">
                <a:solidFill>
                  <a:srgbClr val="009300"/>
                </a:solidFill>
                <a:latin typeface="Comic Sans MS" panose="030F0702030302020204" pitchFamily="66" charset="0"/>
              </a:rPr>
              <a:t>didn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’</a:t>
            </a:r>
            <a:r>
              <a:rPr lang="en-US" sz="5400" dirty="0">
                <a:solidFill>
                  <a:srgbClr val="009300"/>
                </a:solidFill>
                <a:latin typeface="Comic Sans MS" panose="030F0702030302020204" pitchFamily="66" charset="0"/>
              </a:rPr>
              <a:t>t</a:t>
            </a:r>
          </a:p>
          <a:p>
            <a:endParaRPr lang="en-US" sz="5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have not 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= </a:t>
            </a:r>
            <a:r>
              <a:rPr lang="en-US" sz="5400" dirty="0">
                <a:solidFill>
                  <a:srgbClr val="009300"/>
                </a:solidFill>
                <a:latin typeface="Comic Sans MS" panose="030F0702030302020204" pitchFamily="66" charset="0"/>
              </a:rPr>
              <a:t>haven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'</a:t>
            </a:r>
            <a:r>
              <a:rPr lang="en-US" sz="5400" dirty="0">
                <a:solidFill>
                  <a:srgbClr val="009300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E1AFC588-A6BA-4FF7-84DA-B3A51F597323}"/>
              </a:ext>
            </a:extLst>
          </p:cNvPr>
          <p:cNvSpPr/>
          <p:nvPr/>
        </p:nvSpPr>
        <p:spPr>
          <a:xfrm>
            <a:off x="5852003" y="3454651"/>
            <a:ext cx="4259894" cy="2378700"/>
          </a:xfrm>
          <a:custGeom>
            <a:avLst/>
            <a:gdLst/>
            <a:ahLst/>
            <a:cxnLst/>
            <a:rect l="0" t="0" r="0" b="0"/>
            <a:pathLst>
              <a:path w="4259894" h="2378700">
                <a:moveTo>
                  <a:pt x="709982" y="0"/>
                </a:moveTo>
                <a:lnTo>
                  <a:pt x="3620607" y="0"/>
                </a:lnTo>
                <a:lnTo>
                  <a:pt x="3691908" y="8097"/>
                </a:lnTo>
                <a:lnTo>
                  <a:pt x="3819401" y="27667"/>
                </a:lnTo>
                <a:lnTo>
                  <a:pt x="3940250" y="67481"/>
                </a:lnTo>
                <a:lnTo>
                  <a:pt x="3997048" y="87051"/>
                </a:lnTo>
                <a:lnTo>
                  <a:pt x="4096746" y="142722"/>
                </a:lnTo>
                <a:lnTo>
                  <a:pt x="4167445" y="206154"/>
                </a:lnTo>
                <a:lnTo>
                  <a:pt x="4203094" y="241918"/>
                </a:lnTo>
                <a:lnTo>
                  <a:pt x="4238746" y="313110"/>
                </a:lnTo>
                <a:lnTo>
                  <a:pt x="4252643" y="352925"/>
                </a:lnTo>
                <a:lnTo>
                  <a:pt x="4252643" y="372494"/>
                </a:lnTo>
                <a:lnTo>
                  <a:pt x="4259893" y="396449"/>
                </a:lnTo>
                <a:lnTo>
                  <a:pt x="4259893" y="1982249"/>
                </a:lnTo>
                <a:lnTo>
                  <a:pt x="4252643" y="2002156"/>
                </a:lnTo>
                <a:lnTo>
                  <a:pt x="4252643" y="2022063"/>
                </a:lnTo>
                <a:lnTo>
                  <a:pt x="4238746" y="2061540"/>
                </a:lnTo>
                <a:lnTo>
                  <a:pt x="4203094" y="2132731"/>
                </a:lnTo>
                <a:lnTo>
                  <a:pt x="4132399" y="2200213"/>
                </a:lnTo>
                <a:lnTo>
                  <a:pt x="4096746" y="2231928"/>
                </a:lnTo>
                <a:lnTo>
                  <a:pt x="3997048" y="2287600"/>
                </a:lnTo>
                <a:lnTo>
                  <a:pt x="3883452" y="2327077"/>
                </a:lnTo>
                <a:lnTo>
                  <a:pt x="3819401" y="2346984"/>
                </a:lnTo>
                <a:lnTo>
                  <a:pt x="3691908" y="2366890"/>
                </a:lnTo>
                <a:lnTo>
                  <a:pt x="3620607" y="2374651"/>
                </a:lnTo>
                <a:lnTo>
                  <a:pt x="3585561" y="2374651"/>
                </a:lnTo>
                <a:lnTo>
                  <a:pt x="3549912" y="2378699"/>
                </a:lnTo>
                <a:lnTo>
                  <a:pt x="709982" y="2378699"/>
                </a:lnTo>
                <a:lnTo>
                  <a:pt x="667081" y="2374651"/>
                </a:lnTo>
                <a:lnTo>
                  <a:pt x="632035" y="2374651"/>
                </a:lnTo>
                <a:lnTo>
                  <a:pt x="560735" y="2366890"/>
                </a:lnTo>
                <a:lnTo>
                  <a:pt x="433240" y="2346984"/>
                </a:lnTo>
                <a:lnTo>
                  <a:pt x="312392" y="2307169"/>
                </a:lnTo>
                <a:lnTo>
                  <a:pt x="255593" y="2287600"/>
                </a:lnTo>
                <a:lnTo>
                  <a:pt x="156498" y="2231928"/>
                </a:lnTo>
                <a:lnTo>
                  <a:pt x="85198" y="2168497"/>
                </a:lnTo>
                <a:lnTo>
                  <a:pt x="49549" y="2132731"/>
                </a:lnTo>
                <a:lnTo>
                  <a:pt x="14502" y="2061540"/>
                </a:lnTo>
                <a:lnTo>
                  <a:pt x="0" y="2022063"/>
                </a:lnTo>
                <a:lnTo>
                  <a:pt x="0" y="352925"/>
                </a:lnTo>
                <a:lnTo>
                  <a:pt x="14502" y="313110"/>
                </a:lnTo>
                <a:lnTo>
                  <a:pt x="49549" y="241918"/>
                </a:lnTo>
                <a:lnTo>
                  <a:pt x="120848" y="174438"/>
                </a:lnTo>
                <a:lnTo>
                  <a:pt x="156498" y="142722"/>
                </a:lnTo>
                <a:lnTo>
                  <a:pt x="255593" y="87051"/>
                </a:lnTo>
                <a:lnTo>
                  <a:pt x="369191" y="47574"/>
                </a:lnTo>
                <a:lnTo>
                  <a:pt x="433240" y="27667"/>
                </a:lnTo>
                <a:lnTo>
                  <a:pt x="560735" y="8097"/>
                </a:lnTo>
                <a:lnTo>
                  <a:pt x="632035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A5718A-D631-4A9A-9870-C852A98DD606}"/>
              </a:ext>
            </a:extLst>
          </p:cNvPr>
          <p:cNvSpPr txBox="1"/>
          <p:nvPr/>
        </p:nvSpPr>
        <p:spPr>
          <a:xfrm>
            <a:off x="5981700" y="4136169"/>
            <a:ext cx="4178300" cy="10156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What letter is ​missing in </a:t>
            </a:r>
            <a:r>
              <a:rPr lang="en-US" sz="2000" dirty="0">
                <a:solidFill>
                  <a:srgbClr val="005500"/>
                </a:solidFill>
                <a:latin typeface="Comic Sans MS" panose="030F0702030302020204" pitchFamily="66" charset="0"/>
              </a:rPr>
              <a:t>didn't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  <a:p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What letter is ​missing in </a:t>
            </a:r>
            <a:r>
              <a:rPr lang="en-US" sz="2000" dirty="0">
                <a:solidFill>
                  <a:srgbClr val="005500"/>
                </a:solidFill>
                <a:latin typeface="Comic Sans MS" panose="030F0702030302020204" pitchFamily="66" charset="0"/>
              </a:rPr>
              <a:t>haven't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11618AE-BB92-447E-89D1-F596FFEEED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447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386"/>
    </mc:Choice>
    <mc:Fallback>
      <p:transition spd="slow" advTm="67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A18E97-497B-42B8-91E9-B46BD4E88522}"/>
              </a:ext>
            </a:extLst>
          </p:cNvPr>
          <p:cNvSpPr txBox="1"/>
          <p:nvPr/>
        </p:nvSpPr>
        <p:spPr>
          <a:xfrm>
            <a:off x="1612900" y="406400"/>
            <a:ext cx="7607300" cy="59093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he is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he’s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she is 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she’s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5400" dirty="0">
                <a:solidFill>
                  <a:srgbClr val="0070C0"/>
                </a:solidFill>
                <a:latin typeface="Comic Sans MS" panose="030F0702030302020204" pitchFamily="66" charset="0"/>
              </a:rPr>
              <a:t>h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ave not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haven’t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5400" dirty="0">
                <a:solidFill>
                  <a:srgbClr val="0070C0"/>
                </a:solidFill>
                <a:latin typeface="Comic Sans MS" panose="030F0702030302020204" pitchFamily="66" charset="0"/>
              </a:rPr>
              <a:t>s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hould not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shouldn’t</a:t>
            </a:r>
          </a:p>
          <a:p>
            <a:pPr algn="ctr"/>
            <a:r>
              <a:rPr lang="en-US" sz="5400" dirty="0">
                <a:solidFill>
                  <a:srgbClr val="0070C0"/>
                </a:solidFill>
                <a:latin typeface="Comic Sans MS" panose="030F0702030302020204" pitchFamily="66" charset="0"/>
              </a:rPr>
              <a:t>w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ould not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wouldn’t</a:t>
            </a:r>
          </a:p>
          <a:p>
            <a:pPr algn="ctr"/>
            <a:r>
              <a:rPr lang="en-US" sz="5400" dirty="0">
                <a:solidFill>
                  <a:srgbClr val="0070C0"/>
                </a:solidFill>
                <a:latin typeface="Comic Sans MS" panose="030F0702030302020204" pitchFamily="66" charset="0"/>
              </a:rPr>
              <a:t>t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hey are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they’re</a:t>
            </a:r>
          </a:p>
          <a:p>
            <a:pPr algn="ctr"/>
            <a:r>
              <a:rPr lang="en-US" sz="5400" dirty="0">
                <a:solidFill>
                  <a:srgbClr val="0070C0"/>
                </a:solidFill>
                <a:latin typeface="Comic Sans MS" panose="030F0702030302020204" pitchFamily="66" charset="0"/>
              </a:rPr>
              <a:t>t</a:t>
            </a:r>
            <a:r>
              <a:rPr lang="en-US" sz="5400" dirty="0">
                <a:solidFill>
                  <a:srgbClr val="0000FF"/>
                </a:solidFill>
                <a:latin typeface="Comic Sans MS" panose="030F0702030302020204" pitchFamily="66" charset="0"/>
              </a:rPr>
              <a:t>hey have 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= </a:t>
            </a:r>
            <a:r>
              <a:rPr lang="en-US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they’ve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1F446A-E7EF-4C26-A350-2F1CFF6E90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282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991"/>
    </mc:Choice>
    <mc:Fallback>
      <p:transition spd="slow" advTm="53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837BDF-E260-40E5-B18B-93908EEB6195}"/>
              </a:ext>
            </a:extLst>
          </p:cNvPr>
          <p:cNvSpPr txBox="1"/>
          <p:nvPr/>
        </p:nvSpPr>
        <p:spPr>
          <a:xfrm>
            <a:off x="0" y="0"/>
            <a:ext cx="10083800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guess what the ​contraction is?</a:t>
            </a:r>
            <a:endParaRPr lang="en-US" sz="48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4A6D4-57F9-4FD3-ADBC-52461483A60F}"/>
              </a:ext>
            </a:extLst>
          </p:cNvPr>
          <p:cNvSpPr txBox="1"/>
          <p:nvPr/>
        </p:nvSpPr>
        <p:spPr>
          <a:xfrm>
            <a:off x="145144" y="2336800"/>
            <a:ext cx="8095074" cy="144655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800" dirty="0">
                <a:solidFill>
                  <a:srgbClr val="000000"/>
                </a:solidFill>
                <a:latin typeface="Comic Sans MS" panose="030F0702030302020204" pitchFamily="66" charset="0"/>
              </a:rPr>
              <a:t>she is =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2C7841-0A09-4734-ADBF-7859C8E1B5DC}"/>
              </a:ext>
            </a:extLst>
          </p:cNvPr>
          <p:cNvSpPr txBox="1"/>
          <p:nvPr/>
        </p:nvSpPr>
        <p:spPr>
          <a:xfrm>
            <a:off x="4688114" y="2336800"/>
            <a:ext cx="39333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702030302020204" pitchFamily="66" charset="0"/>
              </a:rPr>
              <a:t>she’s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7B98E44-24F6-4D37-9388-2344AB2041B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792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45"/>
    </mc:Choice>
    <mc:Fallback>
      <p:transition spd="slow" advTm="10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837BDF-E260-40E5-B18B-93908EEB6195}"/>
              </a:ext>
            </a:extLst>
          </p:cNvPr>
          <p:cNvSpPr txBox="1"/>
          <p:nvPr/>
        </p:nvSpPr>
        <p:spPr>
          <a:xfrm>
            <a:off x="0" y="0"/>
            <a:ext cx="10083800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guess what the ​contraction is?</a:t>
            </a:r>
            <a:endParaRPr lang="en-US" sz="48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4A6D4-57F9-4FD3-ADBC-52461483A60F}"/>
              </a:ext>
            </a:extLst>
          </p:cNvPr>
          <p:cNvSpPr txBox="1"/>
          <p:nvPr/>
        </p:nvSpPr>
        <p:spPr>
          <a:xfrm>
            <a:off x="145144" y="2336800"/>
            <a:ext cx="8095074" cy="144655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800" dirty="0">
                <a:solidFill>
                  <a:srgbClr val="000000"/>
                </a:solidFill>
                <a:latin typeface="Comic Sans MS" panose="030F0702030302020204" pitchFamily="66" charset="0"/>
              </a:rPr>
              <a:t>he is =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2C7841-0A09-4734-ADBF-7859C8E1B5DC}"/>
              </a:ext>
            </a:extLst>
          </p:cNvPr>
          <p:cNvSpPr txBox="1"/>
          <p:nvPr/>
        </p:nvSpPr>
        <p:spPr>
          <a:xfrm>
            <a:off x="4688114" y="2336800"/>
            <a:ext cx="39333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702030302020204" pitchFamily="66" charset="0"/>
              </a:rPr>
              <a:t>he’s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D3521B0-BE63-4C1D-9F8F-61383D23E9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60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64"/>
    </mc:Choice>
    <mc:Fallback>
      <p:transition spd="slow" advTm="6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837BDF-E260-40E5-B18B-93908EEB6195}"/>
              </a:ext>
            </a:extLst>
          </p:cNvPr>
          <p:cNvSpPr txBox="1"/>
          <p:nvPr/>
        </p:nvSpPr>
        <p:spPr>
          <a:xfrm>
            <a:off x="0" y="0"/>
            <a:ext cx="10083800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guess what the ​contraction is?</a:t>
            </a:r>
            <a:endParaRPr lang="en-US" sz="48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4A6D4-57F9-4FD3-ADBC-52461483A60F}"/>
              </a:ext>
            </a:extLst>
          </p:cNvPr>
          <p:cNvSpPr txBox="1"/>
          <p:nvPr/>
        </p:nvSpPr>
        <p:spPr>
          <a:xfrm>
            <a:off x="174172" y="2249714"/>
            <a:ext cx="4905828" cy="144655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800" dirty="0">
                <a:solidFill>
                  <a:srgbClr val="000000"/>
                </a:solidFill>
                <a:latin typeface="Comic Sans MS" panose="030F0702030302020204" pitchFamily="66" charset="0"/>
              </a:rPr>
              <a:t>did not =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1B1E55-189B-4C32-9DE4-E26C3DE757EC}"/>
              </a:ext>
            </a:extLst>
          </p:cNvPr>
          <p:cNvSpPr txBox="1"/>
          <p:nvPr/>
        </p:nvSpPr>
        <p:spPr>
          <a:xfrm>
            <a:off x="4905828" y="2162628"/>
            <a:ext cx="39333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702030302020204" pitchFamily="66" charset="0"/>
              </a:rPr>
              <a:t>didn’t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495EB9F-B225-49FF-8606-C8CEC2E55B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11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39"/>
    </mc:Choice>
    <mc:Fallback>
      <p:transition spd="slow" advTm="8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837BDF-E260-40E5-B18B-93908EEB6195}"/>
              </a:ext>
            </a:extLst>
          </p:cNvPr>
          <p:cNvSpPr txBox="1"/>
          <p:nvPr/>
        </p:nvSpPr>
        <p:spPr>
          <a:xfrm>
            <a:off x="0" y="0"/>
            <a:ext cx="10083800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guess what the ​contraction is?</a:t>
            </a:r>
            <a:endParaRPr lang="en-US" sz="48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4A6D4-57F9-4FD3-ADBC-52461483A60F}"/>
              </a:ext>
            </a:extLst>
          </p:cNvPr>
          <p:cNvSpPr txBox="1"/>
          <p:nvPr/>
        </p:nvSpPr>
        <p:spPr>
          <a:xfrm>
            <a:off x="174172" y="2249714"/>
            <a:ext cx="5500914" cy="144655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8800" dirty="0">
                <a:solidFill>
                  <a:srgbClr val="000000"/>
                </a:solidFill>
                <a:latin typeface="Comic Sans MS" panose="030F0702030302020204" pitchFamily="66" charset="0"/>
              </a:rPr>
              <a:t>have not =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1B1E55-189B-4C32-9DE4-E26C3DE757EC}"/>
              </a:ext>
            </a:extLst>
          </p:cNvPr>
          <p:cNvSpPr txBox="1"/>
          <p:nvPr/>
        </p:nvSpPr>
        <p:spPr>
          <a:xfrm>
            <a:off x="5675086" y="2235199"/>
            <a:ext cx="39333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latin typeface="Comic Sans MS" panose="030F0702030302020204" pitchFamily="66" charset="0"/>
              </a:rPr>
              <a:t>haven’t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B85CFA6-C903-4666-9204-5E412FA6D4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697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79"/>
    </mc:Choice>
    <mc:Fallback>
      <p:transition spd="slow" advTm="7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C4A6D4-57F9-4FD3-ADBC-52461483A60F}"/>
              </a:ext>
            </a:extLst>
          </p:cNvPr>
          <p:cNvSpPr txBox="1"/>
          <p:nvPr/>
        </p:nvSpPr>
        <p:spPr>
          <a:xfrm>
            <a:off x="174172" y="0"/>
            <a:ext cx="9833428" cy="449353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For today’s activity I would like you to match the contractions to the correct words. </a:t>
            </a:r>
            <a:r>
              <a:rPr lang="en-US" sz="8800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173623-49FA-4978-B253-C075B496FF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143" t="29546" r="35714" b="4391"/>
          <a:stretch/>
        </p:blipFill>
        <p:spPr>
          <a:xfrm>
            <a:off x="6125029" y="3084286"/>
            <a:ext cx="3272971" cy="431965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04F350F-9CF4-4575-AAFA-39F21E8D5A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371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24"/>
    </mc:Choice>
    <mc:Fallback>
      <p:transition spd="slow" advTm="18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189</Words>
  <Application>Microsoft Office PowerPoint</Application>
  <PresentationFormat>Custom</PresentationFormat>
  <Paragraphs>35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5</cp:revision>
  <dcterms:created xsi:type="dcterms:W3CDTF">2021-02-20T09:40:24Z</dcterms:created>
  <dcterms:modified xsi:type="dcterms:W3CDTF">2021-02-20T10:17:44Z</dcterms:modified>
</cp:coreProperties>
</file>