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8" r:id="rId2"/>
    <p:sldId id="264" r:id="rId3"/>
    <p:sldId id="271" r:id="rId4"/>
    <p:sldId id="272" r:id="rId5"/>
    <p:sldId id="273" r:id="rId6"/>
    <p:sldId id="274" r:id="rId7"/>
    <p:sldId id="275" r:id="rId8"/>
    <p:sldId id="267" r:id="rId9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Sassoon Infant Rg" panose="02000503030000020003" charset="0"/>
      <p:regular r:id="rId16"/>
      <p:bold r:id="rId17"/>
    </p:embeddedFont>
    <p:embeddedFont>
      <p:font typeface="Twinkl" panose="020B0604020202020204" charset="0"/>
      <p:regular r:id="rId18"/>
      <p:bold r:id="rId19"/>
    </p:embeddedFont>
    <p:embeddedFont>
      <p:font typeface="Twinkl SemiBold" charset="0"/>
      <p:bold r:id="rId20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340">
          <p15:clr>
            <a:srgbClr val="A4A3A4"/>
          </p15:clr>
        </p15:guide>
        <p15:guide id="4" orient="horz" pos="3974">
          <p15:clr>
            <a:srgbClr val="A4A3A4"/>
          </p15:clr>
        </p15:guide>
        <p15:guide id="5" pos="5420">
          <p15:clr>
            <a:srgbClr val="A4A3A4"/>
          </p15:clr>
        </p15:guide>
        <p15:guide id="6" orient="horz" pos="346">
          <p15:clr>
            <a:srgbClr val="A4A3A4"/>
          </p15:clr>
        </p15:guide>
        <p15:guide id="7" pos="476">
          <p15:clr>
            <a:srgbClr val="A4A3A4"/>
          </p15:clr>
        </p15:guide>
        <p15:guide id="8" orient="horz" pos="482">
          <p15:clr>
            <a:srgbClr val="A4A3A4"/>
          </p15:clr>
        </p15:guide>
        <p15:guide id="9" orient="horz" pos="3838">
          <p15:clr>
            <a:srgbClr val="A4A3A4"/>
          </p15:clr>
        </p15:guide>
        <p15:guide id="10" pos="528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B6BC"/>
    <a:srgbClr val="7768AD"/>
    <a:srgbClr val="2BB7BC"/>
    <a:srgbClr val="2CB7BC"/>
    <a:srgbClr val="A673AF"/>
    <a:srgbClr val="A872AE"/>
    <a:srgbClr val="9C9BCD"/>
    <a:srgbClr val="7767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948" y="84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E2AA840-C1FB-4D05-8921-0110DB0FBA95}" type="datetimeFigureOut">
              <a:rPr lang="en-GB"/>
              <a:pPr>
                <a:defRPr/>
              </a:pPr>
              <a:t>27/05/2020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926F223-6B46-4AF0-8F1F-4B827FB3273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D38ECAF-D269-4384-AD68-9FD256C36170}" type="datetimeFigureOut">
              <a:rPr lang="en-GB"/>
              <a:pPr>
                <a:defRPr/>
              </a:pPr>
              <a:t>27/05/2020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0CCCE7C-E3D2-4826-B7A4-89298C88DF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6717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>
            <a:extLst/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5734050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0099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/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3850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6">
            <a:extLst/>
          </p:cNvPr>
          <p:cNvSpPr/>
          <p:nvPr userDrawn="1"/>
        </p:nvSpPr>
        <p:spPr bwMode="auto">
          <a:xfrm>
            <a:off x="503238" y="2930525"/>
            <a:ext cx="8137525" cy="341471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4" name="Rounded Rectangle 7">
            <a:extLst/>
          </p:cNvPr>
          <p:cNvSpPr/>
          <p:nvPr userDrawn="1"/>
        </p:nvSpPr>
        <p:spPr bwMode="auto">
          <a:xfrm>
            <a:off x="503238" y="512763"/>
            <a:ext cx="8137525" cy="2192337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5" name="Title 1">
            <a:extLst/>
          </p:cNvPr>
          <p:cNvSpPr txBox="1">
            <a:spLocks/>
          </p:cNvSpPr>
          <p:nvPr userDrawn="1"/>
        </p:nvSpPr>
        <p:spPr>
          <a:xfrm>
            <a:off x="628650" y="3071813"/>
            <a:ext cx="78867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6" name="Title 1">
            <a:extLst/>
          </p:cNvPr>
          <p:cNvSpPr txBox="1">
            <a:spLocks/>
          </p:cNvSpPr>
          <p:nvPr userDrawn="1"/>
        </p:nvSpPr>
        <p:spPr>
          <a:xfrm>
            <a:off x="628650" y="735013"/>
            <a:ext cx="78867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7" name="Content Placeholder 15">
            <a:extLst/>
          </p:cNvPr>
          <p:cNvSpPr txBox="1">
            <a:spLocks/>
          </p:cNvSpPr>
          <p:nvPr userDrawn="1"/>
        </p:nvSpPr>
        <p:spPr>
          <a:xfrm>
            <a:off x="628650" y="3467100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lIns="180000" tIns="252000" rIns="252000" bIns="18000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Statement 2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Sub statement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6777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3471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490538" y="695325"/>
            <a:ext cx="8162925" cy="1150938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0538" y="1957388"/>
            <a:ext cx="8162925" cy="4387850"/>
          </a:xfrm>
          <a:prstGeom prst="roundRect">
            <a:avLst>
              <a:gd name="adj" fmla="val 258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20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/>
              <a:t>Who’s going to the party?</a:t>
            </a:r>
          </a:p>
        </p:txBody>
      </p:sp>
      <p:sp>
        <p:nvSpPr>
          <p:cNvPr id="9219" name="Rectangle 4"/>
          <p:cNvSpPr>
            <a:spLocks noChangeArrowheads="1"/>
          </p:cNvSpPr>
          <p:nvPr/>
        </p:nvSpPr>
        <p:spPr bwMode="auto">
          <a:xfrm>
            <a:off x="755650" y="1477963"/>
            <a:ext cx="76327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en-US">
                <a:solidFill>
                  <a:schemeClr val="tx1"/>
                </a:solidFill>
              </a:rPr>
              <a:t>Some children have already arrived at the party.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en-US">
                <a:solidFill>
                  <a:schemeClr val="tx1"/>
                </a:solidFill>
              </a:rPr>
              <a:t>More children are just arriving.</a:t>
            </a:r>
          </a:p>
        </p:txBody>
      </p:sp>
      <p:sp>
        <p:nvSpPr>
          <p:cNvPr id="14" name="Rectangle: Rounded Corners 13"/>
          <p:cNvSpPr>
            <a:spLocks noChangeArrowheads="1"/>
          </p:cNvSpPr>
          <p:nvPr/>
        </p:nvSpPr>
        <p:spPr bwMode="auto">
          <a:xfrm>
            <a:off x="755650" y="2227263"/>
            <a:ext cx="7632700" cy="547687"/>
          </a:xfrm>
          <a:prstGeom prst="roundRect">
            <a:avLst>
              <a:gd name="adj" fmla="val 16667"/>
            </a:avLst>
          </a:prstGeom>
          <a:solidFill>
            <a:srgbClr val="776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bg1"/>
                </a:solidFill>
              </a:rPr>
              <a:t>Can you count how many children will be at the party altogether?</a:t>
            </a:r>
          </a:p>
        </p:txBody>
      </p:sp>
      <p:pic>
        <p:nvPicPr>
          <p:cNvPr id="9221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25" y="3155950"/>
            <a:ext cx="1125538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188" y="3209925"/>
            <a:ext cx="9398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138" y="3209925"/>
            <a:ext cx="801687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763" y="3097213"/>
            <a:ext cx="1249362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63" y="3097213"/>
            <a:ext cx="1411287" cy="220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: Rounded Corners 25"/>
          <p:cNvSpPr>
            <a:spLocks noChangeArrowheads="1"/>
          </p:cNvSpPr>
          <p:nvPr/>
        </p:nvSpPr>
        <p:spPr bwMode="auto">
          <a:xfrm>
            <a:off x="750888" y="5605463"/>
            <a:ext cx="7632700" cy="547687"/>
          </a:xfrm>
          <a:prstGeom prst="roundRect">
            <a:avLst>
              <a:gd name="adj" fmla="val 16667"/>
            </a:avLst>
          </a:prstGeom>
          <a:solidFill>
            <a:srgbClr val="2DB6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bg1"/>
                </a:solidFill>
              </a:rPr>
              <a:t>Click the question mark to check your answer.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here are children"/>
          <p:cNvSpPr>
            <a:spLocks noChangeArrowheads="1"/>
          </p:cNvSpPr>
          <p:nvPr/>
        </p:nvSpPr>
        <p:spPr bwMode="auto">
          <a:xfrm>
            <a:off x="617538" y="595313"/>
            <a:ext cx="7883525" cy="508000"/>
          </a:xfrm>
          <a:prstGeom prst="roundRect">
            <a:avLst>
              <a:gd name="adj" fmla="val 16667"/>
            </a:avLst>
          </a:prstGeom>
          <a:solidFill>
            <a:srgbClr val="A872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bg1"/>
                </a:solidFill>
              </a:rPr>
              <a:t>There are </a:t>
            </a:r>
            <a:r>
              <a:rPr lang="en-GB" altLang="en-US" b="1">
                <a:solidFill>
                  <a:schemeClr val="bg1"/>
                </a:solidFill>
              </a:rPr>
              <a:t>6</a:t>
            </a:r>
            <a:r>
              <a:rPr lang="en-GB" altLang="en-US">
                <a:solidFill>
                  <a:schemeClr val="bg1"/>
                </a:solidFill>
              </a:rPr>
              <a:t> children at the party already.</a:t>
            </a:r>
          </a:p>
        </p:txBody>
      </p:sp>
      <p:grpSp>
        <p:nvGrpSpPr>
          <p:cNvPr id="10243" name="Timeline"/>
          <p:cNvGrpSpPr>
            <a:grpSpLocks/>
          </p:cNvGrpSpPr>
          <p:nvPr/>
        </p:nvGrpSpPr>
        <p:grpSpPr bwMode="auto">
          <a:xfrm>
            <a:off x="581025" y="5413375"/>
            <a:ext cx="8175625" cy="679450"/>
            <a:chOff x="581612" y="5413375"/>
            <a:chExt cx="8175038" cy="67945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523DAF3-4B40-4F71-B2F5-585C186EABEB}"/>
                </a:ext>
              </a:extLst>
            </p:cNvPr>
            <p:cNvCxnSpPr/>
            <p:nvPr/>
          </p:nvCxnSpPr>
          <p:spPr>
            <a:xfrm>
              <a:off x="756224" y="6075363"/>
              <a:ext cx="7632152" cy="0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4727960-4679-4343-A41A-5EF954935810}"/>
                </a:ext>
              </a:extLst>
            </p:cNvPr>
            <p:cNvCxnSpPr/>
            <p:nvPr/>
          </p:nvCxnSpPr>
          <p:spPr bwMode="auto">
            <a:xfrm>
              <a:off x="764162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7F74274-2EAB-401A-9698-E435E8B0C1BF}"/>
                </a:ext>
              </a:extLst>
            </p:cNvPr>
            <p:cNvCxnSpPr/>
            <p:nvPr/>
          </p:nvCxnSpPr>
          <p:spPr bwMode="auto">
            <a:xfrm>
              <a:off x="8378852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86523F-C1F5-4A42-B945-3FD70691D6BF}"/>
                </a:ext>
              </a:extLst>
            </p:cNvPr>
            <p:cNvCxnSpPr/>
            <p:nvPr/>
          </p:nvCxnSpPr>
          <p:spPr bwMode="auto">
            <a:xfrm>
              <a:off x="1145135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60F21FC-A5A9-4BCC-825C-F0B94908B40F}"/>
                </a:ext>
              </a:extLst>
            </p:cNvPr>
            <p:cNvCxnSpPr/>
            <p:nvPr/>
          </p:nvCxnSpPr>
          <p:spPr bwMode="auto">
            <a:xfrm>
              <a:off x="152610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21BEA52-AAC1-47DE-965A-B405C31445E2}"/>
                </a:ext>
              </a:extLst>
            </p:cNvPr>
            <p:cNvCxnSpPr/>
            <p:nvPr/>
          </p:nvCxnSpPr>
          <p:spPr bwMode="auto">
            <a:xfrm>
              <a:off x="2286465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10ABE6C-A550-44B1-A2FF-5523AF6B3935}"/>
                </a:ext>
              </a:extLst>
            </p:cNvPr>
            <p:cNvCxnSpPr/>
            <p:nvPr/>
          </p:nvCxnSpPr>
          <p:spPr bwMode="auto">
            <a:xfrm>
              <a:off x="3048410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A6F2154-588A-4CAF-A287-FDA0E4265544}"/>
                </a:ext>
              </a:extLst>
            </p:cNvPr>
            <p:cNvCxnSpPr/>
            <p:nvPr/>
          </p:nvCxnSpPr>
          <p:spPr bwMode="auto">
            <a:xfrm>
              <a:off x="3810355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D04031C-5163-4A6E-B014-50A5DC5CB51C}"/>
                </a:ext>
              </a:extLst>
            </p:cNvPr>
            <p:cNvCxnSpPr/>
            <p:nvPr/>
          </p:nvCxnSpPr>
          <p:spPr bwMode="auto">
            <a:xfrm>
              <a:off x="4572300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67E71B7-0266-4F2D-B67B-DEB16E4DA502}"/>
                </a:ext>
              </a:extLst>
            </p:cNvPr>
            <p:cNvCxnSpPr/>
            <p:nvPr/>
          </p:nvCxnSpPr>
          <p:spPr bwMode="auto">
            <a:xfrm>
              <a:off x="5332659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72F0EEE-367A-4673-8318-37342FD86F90}"/>
                </a:ext>
              </a:extLst>
            </p:cNvPr>
            <p:cNvCxnSpPr/>
            <p:nvPr/>
          </p:nvCxnSpPr>
          <p:spPr bwMode="auto">
            <a:xfrm>
              <a:off x="6094604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97C8F25-E4B7-4964-A65A-929547F46F37}"/>
                </a:ext>
              </a:extLst>
            </p:cNvPr>
            <p:cNvCxnSpPr/>
            <p:nvPr/>
          </p:nvCxnSpPr>
          <p:spPr bwMode="auto">
            <a:xfrm>
              <a:off x="6856549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2D4E19A-17FF-4218-87BC-E53451AB54A3}"/>
                </a:ext>
              </a:extLst>
            </p:cNvPr>
            <p:cNvCxnSpPr/>
            <p:nvPr/>
          </p:nvCxnSpPr>
          <p:spPr bwMode="auto">
            <a:xfrm>
              <a:off x="7235934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0CE0161-7601-4A26-87AC-E96828AA7DF8}"/>
                </a:ext>
              </a:extLst>
            </p:cNvPr>
            <p:cNvCxnSpPr/>
            <p:nvPr/>
          </p:nvCxnSpPr>
          <p:spPr bwMode="auto">
            <a:xfrm>
              <a:off x="647557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371675E-A1CE-41DB-9D58-49D488F348A4}"/>
                </a:ext>
              </a:extLst>
            </p:cNvPr>
            <p:cNvCxnSpPr/>
            <p:nvPr/>
          </p:nvCxnSpPr>
          <p:spPr bwMode="auto">
            <a:xfrm>
              <a:off x="5713632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F7CEE8A-BB8E-4064-8101-9DA7B933546A}"/>
                </a:ext>
              </a:extLst>
            </p:cNvPr>
            <p:cNvCxnSpPr/>
            <p:nvPr/>
          </p:nvCxnSpPr>
          <p:spPr bwMode="auto">
            <a:xfrm>
              <a:off x="4951686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F144329-1AD6-4368-AB17-86141F985DBD}"/>
                </a:ext>
              </a:extLst>
            </p:cNvPr>
            <p:cNvCxnSpPr/>
            <p:nvPr/>
          </p:nvCxnSpPr>
          <p:spPr bwMode="auto">
            <a:xfrm>
              <a:off x="4191328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A924793-66C5-4E96-BD80-159DBE360773}"/>
                </a:ext>
              </a:extLst>
            </p:cNvPr>
            <p:cNvCxnSpPr/>
            <p:nvPr/>
          </p:nvCxnSpPr>
          <p:spPr bwMode="auto">
            <a:xfrm>
              <a:off x="3429383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4B197B8-6550-47E6-864C-C2E65AA25AA1}"/>
                </a:ext>
              </a:extLst>
            </p:cNvPr>
            <p:cNvCxnSpPr/>
            <p:nvPr/>
          </p:nvCxnSpPr>
          <p:spPr bwMode="auto">
            <a:xfrm>
              <a:off x="266743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71AABD1-B289-4505-9C50-B495197B9C1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07080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74" name="TextBox 28"/>
            <p:cNvSpPr txBox="1">
              <a:spLocks noChangeArrowheads="1"/>
            </p:cNvSpPr>
            <p:nvPr/>
          </p:nvSpPr>
          <p:spPr bwMode="auto">
            <a:xfrm>
              <a:off x="5816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0</a:t>
              </a:r>
            </a:p>
          </p:txBody>
        </p:sp>
        <p:sp>
          <p:nvSpPr>
            <p:cNvPr id="10275" name="TextBox 30"/>
            <p:cNvSpPr txBox="1">
              <a:spLocks noChangeArrowheads="1"/>
            </p:cNvSpPr>
            <p:nvPr/>
          </p:nvSpPr>
          <p:spPr bwMode="auto">
            <a:xfrm>
              <a:off x="997537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</a:t>
              </a:r>
            </a:p>
          </p:txBody>
        </p:sp>
        <p:sp>
          <p:nvSpPr>
            <p:cNvPr id="10276" name="TextBox 31"/>
            <p:cNvSpPr txBox="1">
              <a:spLocks noChangeArrowheads="1"/>
            </p:cNvSpPr>
            <p:nvPr/>
          </p:nvSpPr>
          <p:spPr bwMode="auto">
            <a:xfrm>
              <a:off x="13690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2</a:t>
              </a:r>
            </a:p>
          </p:txBody>
        </p:sp>
        <p:sp>
          <p:nvSpPr>
            <p:cNvPr id="10277" name="TextBox 32"/>
            <p:cNvSpPr txBox="1">
              <a:spLocks noChangeArrowheads="1"/>
            </p:cNvSpPr>
            <p:nvPr/>
          </p:nvSpPr>
          <p:spPr bwMode="auto">
            <a:xfrm>
              <a:off x="17627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3</a:t>
              </a:r>
            </a:p>
          </p:txBody>
        </p:sp>
        <p:sp>
          <p:nvSpPr>
            <p:cNvPr id="10278" name="TextBox 33"/>
            <p:cNvSpPr txBox="1">
              <a:spLocks noChangeArrowheads="1"/>
            </p:cNvSpPr>
            <p:nvPr/>
          </p:nvSpPr>
          <p:spPr bwMode="auto">
            <a:xfrm>
              <a:off x="2116725" y="5424073"/>
              <a:ext cx="3190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4</a:t>
              </a:r>
            </a:p>
          </p:txBody>
        </p:sp>
        <p:sp>
          <p:nvSpPr>
            <p:cNvPr id="10279" name="TextBox 34"/>
            <p:cNvSpPr txBox="1">
              <a:spLocks noChangeArrowheads="1"/>
            </p:cNvSpPr>
            <p:nvPr/>
          </p:nvSpPr>
          <p:spPr bwMode="auto">
            <a:xfrm>
              <a:off x="250566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5</a:t>
              </a:r>
            </a:p>
          </p:txBody>
        </p:sp>
        <p:sp>
          <p:nvSpPr>
            <p:cNvPr id="10280" name="TextBox 35"/>
            <p:cNvSpPr txBox="1">
              <a:spLocks noChangeArrowheads="1"/>
            </p:cNvSpPr>
            <p:nvPr/>
          </p:nvSpPr>
          <p:spPr bwMode="auto">
            <a:xfrm>
              <a:off x="28803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6</a:t>
              </a:r>
            </a:p>
          </p:txBody>
        </p:sp>
        <p:sp>
          <p:nvSpPr>
            <p:cNvPr id="10281" name="TextBox 36"/>
            <p:cNvSpPr txBox="1">
              <a:spLocks noChangeArrowheads="1"/>
            </p:cNvSpPr>
            <p:nvPr/>
          </p:nvSpPr>
          <p:spPr bwMode="auto">
            <a:xfrm>
              <a:off x="3283537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7</a:t>
              </a:r>
            </a:p>
          </p:txBody>
        </p:sp>
        <p:sp>
          <p:nvSpPr>
            <p:cNvPr id="10282" name="TextBox 37"/>
            <p:cNvSpPr txBox="1">
              <a:spLocks noChangeArrowheads="1"/>
            </p:cNvSpPr>
            <p:nvPr/>
          </p:nvSpPr>
          <p:spPr bwMode="auto">
            <a:xfrm>
              <a:off x="3639137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8</a:t>
              </a:r>
            </a:p>
          </p:txBody>
        </p:sp>
        <p:sp>
          <p:nvSpPr>
            <p:cNvPr id="10283" name="TextBox 38"/>
            <p:cNvSpPr txBox="1">
              <a:spLocks noChangeArrowheads="1"/>
            </p:cNvSpPr>
            <p:nvPr/>
          </p:nvSpPr>
          <p:spPr bwMode="auto">
            <a:xfrm>
              <a:off x="4021725" y="5424073"/>
              <a:ext cx="3190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9</a:t>
              </a:r>
            </a:p>
          </p:txBody>
        </p:sp>
        <p:sp>
          <p:nvSpPr>
            <p:cNvPr id="10284" name="TextBox 39"/>
            <p:cNvSpPr txBox="1">
              <a:spLocks noChangeArrowheads="1"/>
            </p:cNvSpPr>
            <p:nvPr/>
          </p:nvSpPr>
          <p:spPr bwMode="auto">
            <a:xfrm>
              <a:off x="43243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10</a:t>
              </a:r>
            </a:p>
          </p:txBody>
        </p:sp>
        <p:sp>
          <p:nvSpPr>
            <p:cNvPr id="10285" name="TextBox 40"/>
            <p:cNvSpPr txBox="1">
              <a:spLocks noChangeArrowheads="1"/>
            </p:cNvSpPr>
            <p:nvPr/>
          </p:nvSpPr>
          <p:spPr bwMode="auto">
            <a:xfrm>
              <a:off x="4732338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11</a:t>
              </a:r>
            </a:p>
          </p:txBody>
        </p:sp>
        <p:sp>
          <p:nvSpPr>
            <p:cNvPr id="10286" name="TextBox 41"/>
            <p:cNvSpPr txBox="1">
              <a:spLocks noChangeArrowheads="1"/>
            </p:cNvSpPr>
            <p:nvPr/>
          </p:nvSpPr>
          <p:spPr bwMode="auto">
            <a:xfrm>
              <a:off x="51117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12</a:t>
              </a:r>
            </a:p>
          </p:txBody>
        </p:sp>
        <p:sp>
          <p:nvSpPr>
            <p:cNvPr id="10287" name="TextBox 42"/>
            <p:cNvSpPr txBox="1">
              <a:spLocks noChangeArrowheads="1"/>
            </p:cNvSpPr>
            <p:nvPr/>
          </p:nvSpPr>
          <p:spPr bwMode="auto">
            <a:xfrm>
              <a:off x="54927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13</a:t>
              </a:r>
            </a:p>
          </p:txBody>
        </p:sp>
        <p:sp>
          <p:nvSpPr>
            <p:cNvPr id="10288" name="TextBox 43"/>
            <p:cNvSpPr txBox="1">
              <a:spLocks noChangeArrowheads="1"/>
            </p:cNvSpPr>
            <p:nvPr/>
          </p:nvSpPr>
          <p:spPr bwMode="auto">
            <a:xfrm>
              <a:off x="58610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14</a:t>
              </a:r>
            </a:p>
          </p:txBody>
        </p:sp>
        <p:sp>
          <p:nvSpPr>
            <p:cNvPr id="10289" name="TextBox 44"/>
            <p:cNvSpPr txBox="1">
              <a:spLocks noChangeArrowheads="1"/>
            </p:cNvSpPr>
            <p:nvPr/>
          </p:nvSpPr>
          <p:spPr bwMode="auto">
            <a:xfrm>
              <a:off x="6246813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15</a:t>
              </a:r>
            </a:p>
          </p:txBody>
        </p:sp>
        <p:sp>
          <p:nvSpPr>
            <p:cNvPr id="10290" name="TextBox 45"/>
            <p:cNvSpPr txBox="1">
              <a:spLocks noChangeArrowheads="1"/>
            </p:cNvSpPr>
            <p:nvPr/>
          </p:nvSpPr>
          <p:spPr bwMode="auto">
            <a:xfrm>
              <a:off x="6624638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16</a:t>
              </a: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D6DA120-BC2C-415A-9C51-3FEE2B64778F}"/>
                </a:ext>
              </a:extLst>
            </p:cNvPr>
            <p:cNvCxnSpPr/>
            <p:nvPr/>
          </p:nvCxnSpPr>
          <p:spPr bwMode="auto">
            <a:xfrm>
              <a:off x="761690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92" name="TextBox 47"/>
            <p:cNvSpPr txBox="1">
              <a:spLocks noChangeArrowheads="1"/>
            </p:cNvSpPr>
            <p:nvPr/>
          </p:nvSpPr>
          <p:spPr bwMode="auto">
            <a:xfrm>
              <a:off x="7011988" y="5413375"/>
              <a:ext cx="6334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17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C1935E9F-A599-43A1-BB9B-F3D7CC9BD1AD}"/>
                </a:ext>
              </a:extLst>
            </p:cNvPr>
            <p:cNvCxnSpPr/>
            <p:nvPr/>
          </p:nvCxnSpPr>
          <p:spPr bwMode="auto">
            <a:xfrm>
              <a:off x="7997879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94" name="TextBox 49"/>
            <p:cNvSpPr txBox="1">
              <a:spLocks noChangeArrowheads="1"/>
            </p:cNvSpPr>
            <p:nvPr/>
          </p:nvSpPr>
          <p:spPr bwMode="auto">
            <a:xfrm>
              <a:off x="7389813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18</a:t>
              </a:r>
            </a:p>
          </p:txBody>
        </p:sp>
        <p:sp>
          <p:nvSpPr>
            <p:cNvPr id="10295" name="TextBox 50"/>
            <p:cNvSpPr txBox="1">
              <a:spLocks noChangeArrowheads="1"/>
            </p:cNvSpPr>
            <p:nvPr/>
          </p:nvSpPr>
          <p:spPr bwMode="auto">
            <a:xfrm>
              <a:off x="7773988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19</a:t>
              </a:r>
            </a:p>
          </p:txBody>
        </p:sp>
        <p:sp>
          <p:nvSpPr>
            <p:cNvPr id="10296" name="TextBox 51"/>
            <p:cNvSpPr txBox="1">
              <a:spLocks noChangeArrowheads="1"/>
            </p:cNvSpPr>
            <p:nvPr/>
          </p:nvSpPr>
          <p:spPr bwMode="auto">
            <a:xfrm>
              <a:off x="8124825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20</a:t>
              </a:r>
            </a:p>
          </p:txBody>
        </p:sp>
      </p:grpSp>
      <p:sp>
        <p:nvSpPr>
          <p:cNvPr id="61" name="Teal Circle">
            <a:extLst>
              <a:ext uri="{FF2B5EF4-FFF2-40B4-BE49-F238E27FC236}">
                <a16:creationId xmlns:a16="http://schemas.microsoft.com/office/drawing/2014/main" id="{6FD108EC-1A8A-490B-9AB9-879E579ED490}"/>
              </a:ext>
            </a:extLst>
          </p:cNvPr>
          <p:cNvSpPr/>
          <p:nvPr/>
        </p:nvSpPr>
        <p:spPr>
          <a:xfrm>
            <a:off x="2832100" y="5445125"/>
            <a:ext cx="431800" cy="430213"/>
          </a:xfrm>
          <a:prstGeom prst="ellipse">
            <a:avLst/>
          </a:prstGeom>
          <a:noFill/>
          <a:ln w="38100">
            <a:solidFill>
              <a:srgbClr val="009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7" name="Can you count how"/>
          <p:cNvSpPr>
            <a:spLocks noChangeArrowheads="1"/>
          </p:cNvSpPr>
          <p:nvPr/>
        </p:nvSpPr>
        <p:spPr bwMode="auto">
          <a:xfrm>
            <a:off x="706438" y="1087438"/>
            <a:ext cx="7859712" cy="51276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Can you count how many children will be at the party altogether?</a:t>
            </a:r>
          </a:p>
        </p:txBody>
      </p:sp>
      <p:pic>
        <p:nvPicPr>
          <p:cNvPr id="10246" name="Doo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" y="1595438"/>
            <a:ext cx="1582738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Number Circle">
            <a:extLst/>
          </p:cNvPr>
          <p:cNvSpPr/>
          <p:nvPr/>
        </p:nvSpPr>
        <p:spPr bwMode="auto">
          <a:xfrm>
            <a:off x="1101725" y="2851150"/>
            <a:ext cx="815975" cy="808038"/>
          </a:xfrm>
          <a:prstGeom prst="ellipse">
            <a:avLst/>
          </a:prstGeom>
          <a:solidFill>
            <a:srgbClr val="2C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/>
              <a:t>6</a:t>
            </a:r>
            <a:endParaRPr lang="en-GB" sz="3200" b="1" dirty="0"/>
          </a:p>
        </p:txBody>
      </p:sp>
      <p:sp>
        <p:nvSpPr>
          <p:cNvPr id="10248" name="+"/>
          <p:cNvSpPr txBox="1">
            <a:spLocks noChangeArrowheads="1"/>
          </p:cNvSpPr>
          <p:nvPr/>
        </p:nvSpPr>
        <p:spPr bwMode="auto">
          <a:xfrm>
            <a:off x="2235200" y="2462213"/>
            <a:ext cx="5302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9600">
                <a:solidFill>
                  <a:srgbClr val="7768AD"/>
                </a:solidFill>
                <a:latin typeface="Twinkl SemiBold" pitchFamily="2" charset="0"/>
              </a:rPr>
              <a:t>+</a:t>
            </a:r>
          </a:p>
        </p:txBody>
      </p:sp>
      <p:sp>
        <p:nvSpPr>
          <p:cNvPr id="10249" name="="/>
          <p:cNvSpPr txBox="1">
            <a:spLocks noChangeArrowheads="1"/>
          </p:cNvSpPr>
          <p:nvPr/>
        </p:nvSpPr>
        <p:spPr bwMode="auto">
          <a:xfrm>
            <a:off x="6326188" y="2439988"/>
            <a:ext cx="5302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9600">
                <a:solidFill>
                  <a:srgbClr val="7768AD"/>
                </a:solidFill>
                <a:latin typeface="Twinkl SemiBold" pitchFamily="2" charset="0"/>
              </a:rPr>
              <a:t>=</a:t>
            </a:r>
          </a:p>
        </p:txBody>
      </p:sp>
      <p:sp>
        <p:nvSpPr>
          <p:cNvPr id="63" name="Answer">
            <a:extLst/>
          </p:cNvPr>
          <p:cNvSpPr/>
          <p:nvPr/>
        </p:nvSpPr>
        <p:spPr bwMode="auto">
          <a:xfrm>
            <a:off x="7196138" y="2563813"/>
            <a:ext cx="1298575" cy="1285875"/>
          </a:xfrm>
          <a:prstGeom prst="ellipse">
            <a:avLst/>
          </a:prstGeom>
          <a:solidFill>
            <a:srgbClr val="2C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/>
              <a:t>10</a:t>
            </a:r>
            <a:endParaRPr lang="en-GB" sz="3200" b="1" dirty="0"/>
          </a:p>
        </p:txBody>
      </p:sp>
      <p:sp>
        <p:nvSpPr>
          <p:cNvPr id="72" name="?">
            <a:extLst/>
          </p:cNvPr>
          <p:cNvSpPr/>
          <p:nvPr/>
        </p:nvSpPr>
        <p:spPr bwMode="auto">
          <a:xfrm>
            <a:off x="7196138" y="2563813"/>
            <a:ext cx="1298575" cy="1285875"/>
          </a:xfrm>
          <a:prstGeom prst="ellipse">
            <a:avLst/>
          </a:prstGeom>
          <a:solidFill>
            <a:srgbClr val="2C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/>
              <a:t>?</a:t>
            </a:r>
            <a:endParaRPr lang="en-GB" sz="3200" b="1" dirty="0"/>
          </a:p>
        </p:txBody>
      </p:sp>
      <p:pic>
        <p:nvPicPr>
          <p:cNvPr id="10245" name="Picture 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213" y="2735263"/>
            <a:ext cx="2190750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95"/>
          <a:stretch>
            <a:fillRect/>
          </a:stretch>
        </p:blipFill>
        <p:spPr bwMode="auto">
          <a:xfrm>
            <a:off x="3194050" y="2757488"/>
            <a:ext cx="569913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58" grpId="0" animBg="1"/>
      <p:bldP spid="61" grpId="0" animBg="1"/>
      <p:bldP spid="57" grpId="0"/>
      <p:bldP spid="60" grpId="0" animBg="1"/>
      <p:bldP spid="7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here are children"/>
          <p:cNvSpPr>
            <a:spLocks noChangeArrowheads="1"/>
          </p:cNvSpPr>
          <p:nvPr/>
        </p:nvSpPr>
        <p:spPr bwMode="auto">
          <a:xfrm>
            <a:off x="617538" y="595313"/>
            <a:ext cx="7883525" cy="508000"/>
          </a:xfrm>
          <a:prstGeom prst="roundRect">
            <a:avLst>
              <a:gd name="adj" fmla="val 16667"/>
            </a:avLst>
          </a:prstGeom>
          <a:solidFill>
            <a:srgbClr val="A872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bg1"/>
                </a:solidFill>
              </a:rPr>
              <a:t>There are </a:t>
            </a:r>
            <a:r>
              <a:rPr lang="en-GB" altLang="en-US" b="1">
                <a:solidFill>
                  <a:schemeClr val="bg1"/>
                </a:solidFill>
              </a:rPr>
              <a:t>7</a:t>
            </a:r>
            <a:r>
              <a:rPr lang="en-GB" altLang="en-US">
                <a:solidFill>
                  <a:schemeClr val="bg1"/>
                </a:solidFill>
              </a:rPr>
              <a:t> children at the party already.</a:t>
            </a:r>
          </a:p>
        </p:txBody>
      </p:sp>
      <p:grpSp>
        <p:nvGrpSpPr>
          <p:cNvPr id="11267" name="Timeline"/>
          <p:cNvGrpSpPr>
            <a:grpSpLocks/>
          </p:cNvGrpSpPr>
          <p:nvPr/>
        </p:nvGrpSpPr>
        <p:grpSpPr bwMode="auto">
          <a:xfrm>
            <a:off x="581025" y="5413375"/>
            <a:ext cx="8175625" cy="679450"/>
            <a:chOff x="581612" y="5413375"/>
            <a:chExt cx="8175038" cy="67945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523DAF3-4B40-4F71-B2F5-585C186EABEB}"/>
                </a:ext>
              </a:extLst>
            </p:cNvPr>
            <p:cNvCxnSpPr/>
            <p:nvPr/>
          </p:nvCxnSpPr>
          <p:spPr>
            <a:xfrm>
              <a:off x="756224" y="6075363"/>
              <a:ext cx="7632152" cy="0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4727960-4679-4343-A41A-5EF954935810}"/>
                </a:ext>
              </a:extLst>
            </p:cNvPr>
            <p:cNvCxnSpPr/>
            <p:nvPr/>
          </p:nvCxnSpPr>
          <p:spPr bwMode="auto">
            <a:xfrm>
              <a:off x="764162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7F74274-2EAB-401A-9698-E435E8B0C1BF}"/>
                </a:ext>
              </a:extLst>
            </p:cNvPr>
            <p:cNvCxnSpPr/>
            <p:nvPr/>
          </p:nvCxnSpPr>
          <p:spPr bwMode="auto">
            <a:xfrm>
              <a:off x="8378852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86523F-C1F5-4A42-B945-3FD70691D6BF}"/>
                </a:ext>
              </a:extLst>
            </p:cNvPr>
            <p:cNvCxnSpPr/>
            <p:nvPr/>
          </p:nvCxnSpPr>
          <p:spPr bwMode="auto">
            <a:xfrm>
              <a:off x="1145135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60F21FC-A5A9-4BCC-825C-F0B94908B40F}"/>
                </a:ext>
              </a:extLst>
            </p:cNvPr>
            <p:cNvCxnSpPr/>
            <p:nvPr/>
          </p:nvCxnSpPr>
          <p:spPr bwMode="auto">
            <a:xfrm>
              <a:off x="152610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21BEA52-AAC1-47DE-965A-B405C31445E2}"/>
                </a:ext>
              </a:extLst>
            </p:cNvPr>
            <p:cNvCxnSpPr/>
            <p:nvPr/>
          </p:nvCxnSpPr>
          <p:spPr bwMode="auto">
            <a:xfrm>
              <a:off x="2286465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10ABE6C-A550-44B1-A2FF-5523AF6B3935}"/>
                </a:ext>
              </a:extLst>
            </p:cNvPr>
            <p:cNvCxnSpPr/>
            <p:nvPr/>
          </p:nvCxnSpPr>
          <p:spPr bwMode="auto">
            <a:xfrm>
              <a:off x="3048410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A6F2154-588A-4CAF-A287-FDA0E4265544}"/>
                </a:ext>
              </a:extLst>
            </p:cNvPr>
            <p:cNvCxnSpPr/>
            <p:nvPr/>
          </p:nvCxnSpPr>
          <p:spPr bwMode="auto">
            <a:xfrm>
              <a:off x="3810355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D04031C-5163-4A6E-B014-50A5DC5CB51C}"/>
                </a:ext>
              </a:extLst>
            </p:cNvPr>
            <p:cNvCxnSpPr/>
            <p:nvPr/>
          </p:nvCxnSpPr>
          <p:spPr bwMode="auto">
            <a:xfrm>
              <a:off x="4572300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67E71B7-0266-4F2D-B67B-DEB16E4DA502}"/>
                </a:ext>
              </a:extLst>
            </p:cNvPr>
            <p:cNvCxnSpPr/>
            <p:nvPr/>
          </p:nvCxnSpPr>
          <p:spPr bwMode="auto">
            <a:xfrm>
              <a:off x="5332659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72F0EEE-367A-4673-8318-37342FD86F90}"/>
                </a:ext>
              </a:extLst>
            </p:cNvPr>
            <p:cNvCxnSpPr/>
            <p:nvPr/>
          </p:nvCxnSpPr>
          <p:spPr bwMode="auto">
            <a:xfrm>
              <a:off x="6094604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97C8F25-E4B7-4964-A65A-929547F46F37}"/>
                </a:ext>
              </a:extLst>
            </p:cNvPr>
            <p:cNvCxnSpPr/>
            <p:nvPr/>
          </p:nvCxnSpPr>
          <p:spPr bwMode="auto">
            <a:xfrm>
              <a:off x="6856549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2D4E19A-17FF-4218-87BC-E53451AB54A3}"/>
                </a:ext>
              </a:extLst>
            </p:cNvPr>
            <p:cNvCxnSpPr/>
            <p:nvPr/>
          </p:nvCxnSpPr>
          <p:spPr bwMode="auto">
            <a:xfrm>
              <a:off x="7235934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0CE0161-7601-4A26-87AC-E96828AA7DF8}"/>
                </a:ext>
              </a:extLst>
            </p:cNvPr>
            <p:cNvCxnSpPr/>
            <p:nvPr/>
          </p:nvCxnSpPr>
          <p:spPr bwMode="auto">
            <a:xfrm>
              <a:off x="647557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371675E-A1CE-41DB-9D58-49D488F348A4}"/>
                </a:ext>
              </a:extLst>
            </p:cNvPr>
            <p:cNvCxnSpPr/>
            <p:nvPr/>
          </p:nvCxnSpPr>
          <p:spPr bwMode="auto">
            <a:xfrm>
              <a:off x="5713632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F7CEE8A-BB8E-4064-8101-9DA7B933546A}"/>
                </a:ext>
              </a:extLst>
            </p:cNvPr>
            <p:cNvCxnSpPr/>
            <p:nvPr/>
          </p:nvCxnSpPr>
          <p:spPr bwMode="auto">
            <a:xfrm>
              <a:off x="4951686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F144329-1AD6-4368-AB17-86141F985DBD}"/>
                </a:ext>
              </a:extLst>
            </p:cNvPr>
            <p:cNvCxnSpPr/>
            <p:nvPr/>
          </p:nvCxnSpPr>
          <p:spPr bwMode="auto">
            <a:xfrm>
              <a:off x="4191328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A924793-66C5-4E96-BD80-159DBE360773}"/>
                </a:ext>
              </a:extLst>
            </p:cNvPr>
            <p:cNvCxnSpPr/>
            <p:nvPr/>
          </p:nvCxnSpPr>
          <p:spPr bwMode="auto">
            <a:xfrm>
              <a:off x="3429383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4B197B8-6550-47E6-864C-C2E65AA25AA1}"/>
                </a:ext>
              </a:extLst>
            </p:cNvPr>
            <p:cNvCxnSpPr/>
            <p:nvPr/>
          </p:nvCxnSpPr>
          <p:spPr bwMode="auto">
            <a:xfrm>
              <a:off x="266743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71AABD1-B289-4505-9C50-B495197B9C1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07080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03" name="TextBox 28"/>
            <p:cNvSpPr txBox="1">
              <a:spLocks noChangeArrowheads="1"/>
            </p:cNvSpPr>
            <p:nvPr/>
          </p:nvSpPr>
          <p:spPr bwMode="auto">
            <a:xfrm>
              <a:off x="5816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0</a:t>
              </a:r>
            </a:p>
          </p:txBody>
        </p:sp>
        <p:sp>
          <p:nvSpPr>
            <p:cNvPr id="11304" name="TextBox 30"/>
            <p:cNvSpPr txBox="1">
              <a:spLocks noChangeArrowheads="1"/>
            </p:cNvSpPr>
            <p:nvPr/>
          </p:nvSpPr>
          <p:spPr bwMode="auto">
            <a:xfrm>
              <a:off x="997537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</a:t>
              </a:r>
            </a:p>
          </p:txBody>
        </p:sp>
        <p:sp>
          <p:nvSpPr>
            <p:cNvPr id="11305" name="TextBox 31"/>
            <p:cNvSpPr txBox="1">
              <a:spLocks noChangeArrowheads="1"/>
            </p:cNvSpPr>
            <p:nvPr/>
          </p:nvSpPr>
          <p:spPr bwMode="auto">
            <a:xfrm>
              <a:off x="13690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2</a:t>
              </a:r>
            </a:p>
          </p:txBody>
        </p:sp>
        <p:sp>
          <p:nvSpPr>
            <p:cNvPr id="11306" name="TextBox 32"/>
            <p:cNvSpPr txBox="1">
              <a:spLocks noChangeArrowheads="1"/>
            </p:cNvSpPr>
            <p:nvPr/>
          </p:nvSpPr>
          <p:spPr bwMode="auto">
            <a:xfrm>
              <a:off x="17627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3</a:t>
              </a:r>
            </a:p>
          </p:txBody>
        </p:sp>
        <p:sp>
          <p:nvSpPr>
            <p:cNvPr id="11307" name="TextBox 33"/>
            <p:cNvSpPr txBox="1">
              <a:spLocks noChangeArrowheads="1"/>
            </p:cNvSpPr>
            <p:nvPr/>
          </p:nvSpPr>
          <p:spPr bwMode="auto">
            <a:xfrm>
              <a:off x="2116725" y="5424073"/>
              <a:ext cx="3190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4</a:t>
              </a:r>
            </a:p>
          </p:txBody>
        </p:sp>
        <p:sp>
          <p:nvSpPr>
            <p:cNvPr id="11308" name="TextBox 34"/>
            <p:cNvSpPr txBox="1">
              <a:spLocks noChangeArrowheads="1"/>
            </p:cNvSpPr>
            <p:nvPr/>
          </p:nvSpPr>
          <p:spPr bwMode="auto">
            <a:xfrm>
              <a:off x="250566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5</a:t>
              </a:r>
            </a:p>
          </p:txBody>
        </p:sp>
        <p:sp>
          <p:nvSpPr>
            <p:cNvPr id="11309" name="TextBox 35"/>
            <p:cNvSpPr txBox="1">
              <a:spLocks noChangeArrowheads="1"/>
            </p:cNvSpPr>
            <p:nvPr/>
          </p:nvSpPr>
          <p:spPr bwMode="auto">
            <a:xfrm>
              <a:off x="28803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6</a:t>
              </a:r>
            </a:p>
          </p:txBody>
        </p:sp>
        <p:sp>
          <p:nvSpPr>
            <p:cNvPr id="11310" name="TextBox 36"/>
            <p:cNvSpPr txBox="1">
              <a:spLocks noChangeArrowheads="1"/>
            </p:cNvSpPr>
            <p:nvPr/>
          </p:nvSpPr>
          <p:spPr bwMode="auto">
            <a:xfrm>
              <a:off x="3283537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7</a:t>
              </a:r>
            </a:p>
          </p:txBody>
        </p:sp>
        <p:sp>
          <p:nvSpPr>
            <p:cNvPr id="11311" name="TextBox 37"/>
            <p:cNvSpPr txBox="1">
              <a:spLocks noChangeArrowheads="1"/>
            </p:cNvSpPr>
            <p:nvPr/>
          </p:nvSpPr>
          <p:spPr bwMode="auto">
            <a:xfrm>
              <a:off x="3639137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8</a:t>
              </a:r>
            </a:p>
          </p:txBody>
        </p:sp>
        <p:sp>
          <p:nvSpPr>
            <p:cNvPr id="11312" name="TextBox 38"/>
            <p:cNvSpPr txBox="1">
              <a:spLocks noChangeArrowheads="1"/>
            </p:cNvSpPr>
            <p:nvPr/>
          </p:nvSpPr>
          <p:spPr bwMode="auto">
            <a:xfrm>
              <a:off x="4021725" y="5424073"/>
              <a:ext cx="3190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9</a:t>
              </a:r>
            </a:p>
          </p:txBody>
        </p:sp>
        <p:sp>
          <p:nvSpPr>
            <p:cNvPr id="11313" name="TextBox 39"/>
            <p:cNvSpPr txBox="1">
              <a:spLocks noChangeArrowheads="1"/>
            </p:cNvSpPr>
            <p:nvPr/>
          </p:nvSpPr>
          <p:spPr bwMode="auto">
            <a:xfrm>
              <a:off x="43243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10</a:t>
              </a:r>
            </a:p>
          </p:txBody>
        </p:sp>
        <p:sp>
          <p:nvSpPr>
            <p:cNvPr id="11314" name="TextBox 40"/>
            <p:cNvSpPr txBox="1">
              <a:spLocks noChangeArrowheads="1"/>
            </p:cNvSpPr>
            <p:nvPr/>
          </p:nvSpPr>
          <p:spPr bwMode="auto">
            <a:xfrm>
              <a:off x="4732338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11</a:t>
              </a:r>
            </a:p>
          </p:txBody>
        </p:sp>
        <p:sp>
          <p:nvSpPr>
            <p:cNvPr id="11315" name="TextBox 41"/>
            <p:cNvSpPr txBox="1">
              <a:spLocks noChangeArrowheads="1"/>
            </p:cNvSpPr>
            <p:nvPr/>
          </p:nvSpPr>
          <p:spPr bwMode="auto">
            <a:xfrm>
              <a:off x="51117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12</a:t>
              </a:r>
            </a:p>
          </p:txBody>
        </p:sp>
        <p:sp>
          <p:nvSpPr>
            <p:cNvPr id="11316" name="TextBox 42"/>
            <p:cNvSpPr txBox="1">
              <a:spLocks noChangeArrowheads="1"/>
            </p:cNvSpPr>
            <p:nvPr/>
          </p:nvSpPr>
          <p:spPr bwMode="auto">
            <a:xfrm>
              <a:off x="54927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13</a:t>
              </a:r>
            </a:p>
          </p:txBody>
        </p:sp>
        <p:sp>
          <p:nvSpPr>
            <p:cNvPr id="11317" name="TextBox 43"/>
            <p:cNvSpPr txBox="1">
              <a:spLocks noChangeArrowheads="1"/>
            </p:cNvSpPr>
            <p:nvPr/>
          </p:nvSpPr>
          <p:spPr bwMode="auto">
            <a:xfrm>
              <a:off x="58610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14</a:t>
              </a:r>
            </a:p>
          </p:txBody>
        </p:sp>
        <p:sp>
          <p:nvSpPr>
            <p:cNvPr id="11318" name="TextBox 44"/>
            <p:cNvSpPr txBox="1">
              <a:spLocks noChangeArrowheads="1"/>
            </p:cNvSpPr>
            <p:nvPr/>
          </p:nvSpPr>
          <p:spPr bwMode="auto">
            <a:xfrm>
              <a:off x="6246813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15</a:t>
              </a:r>
            </a:p>
          </p:txBody>
        </p:sp>
        <p:sp>
          <p:nvSpPr>
            <p:cNvPr id="11319" name="TextBox 45"/>
            <p:cNvSpPr txBox="1">
              <a:spLocks noChangeArrowheads="1"/>
            </p:cNvSpPr>
            <p:nvPr/>
          </p:nvSpPr>
          <p:spPr bwMode="auto">
            <a:xfrm>
              <a:off x="6624638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16</a:t>
              </a: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D6DA120-BC2C-415A-9C51-3FEE2B64778F}"/>
                </a:ext>
              </a:extLst>
            </p:cNvPr>
            <p:cNvCxnSpPr/>
            <p:nvPr/>
          </p:nvCxnSpPr>
          <p:spPr bwMode="auto">
            <a:xfrm>
              <a:off x="761690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21" name="TextBox 47"/>
            <p:cNvSpPr txBox="1">
              <a:spLocks noChangeArrowheads="1"/>
            </p:cNvSpPr>
            <p:nvPr/>
          </p:nvSpPr>
          <p:spPr bwMode="auto">
            <a:xfrm>
              <a:off x="7011988" y="5413375"/>
              <a:ext cx="6334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17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C1935E9F-A599-43A1-BB9B-F3D7CC9BD1AD}"/>
                </a:ext>
              </a:extLst>
            </p:cNvPr>
            <p:cNvCxnSpPr/>
            <p:nvPr/>
          </p:nvCxnSpPr>
          <p:spPr bwMode="auto">
            <a:xfrm>
              <a:off x="7997879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23" name="TextBox 49"/>
            <p:cNvSpPr txBox="1">
              <a:spLocks noChangeArrowheads="1"/>
            </p:cNvSpPr>
            <p:nvPr/>
          </p:nvSpPr>
          <p:spPr bwMode="auto">
            <a:xfrm>
              <a:off x="7389813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18</a:t>
              </a:r>
            </a:p>
          </p:txBody>
        </p:sp>
        <p:sp>
          <p:nvSpPr>
            <p:cNvPr id="11324" name="TextBox 50"/>
            <p:cNvSpPr txBox="1">
              <a:spLocks noChangeArrowheads="1"/>
            </p:cNvSpPr>
            <p:nvPr/>
          </p:nvSpPr>
          <p:spPr bwMode="auto">
            <a:xfrm>
              <a:off x="7773988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19</a:t>
              </a:r>
            </a:p>
          </p:txBody>
        </p:sp>
        <p:sp>
          <p:nvSpPr>
            <p:cNvPr id="11325" name="TextBox 51"/>
            <p:cNvSpPr txBox="1">
              <a:spLocks noChangeArrowheads="1"/>
            </p:cNvSpPr>
            <p:nvPr/>
          </p:nvSpPr>
          <p:spPr bwMode="auto">
            <a:xfrm>
              <a:off x="8124825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20</a:t>
              </a:r>
            </a:p>
          </p:txBody>
        </p:sp>
      </p:grpSp>
      <p:sp>
        <p:nvSpPr>
          <p:cNvPr id="61" name="Teal Circle">
            <a:extLst>
              <a:ext uri="{FF2B5EF4-FFF2-40B4-BE49-F238E27FC236}">
                <a16:creationId xmlns:a16="http://schemas.microsoft.com/office/drawing/2014/main" id="{6FD108EC-1A8A-490B-9AB9-879E579ED490}"/>
              </a:ext>
            </a:extLst>
          </p:cNvPr>
          <p:cNvSpPr/>
          <p:nvPr/>
        </p:nvSpPr>
        <p:spPr>
          <a:xfrm>
            <a:off x="3238500" y="5445125"/>
            <a:ext cx="431800" cy="430213"/>
          </a:xfrm>
          <a:prstGeom prst="ellipse">
            <a:avLst/>
          </a:prstGeom>
          <a:noFill/>
          <a:ln w="38100">
            <a:solidFill>
              <a:srgbClr val="009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7" name="Can you count how"/>
          <p:cNvSpPr>
            <a:spLocks noChangeArrowheads="1"/>
          </p:cNvSpPr>
          <p:nvPr/>
        </p:nvSpPr>
        <p:spPr bwMode="auto">
          <a:xfrm>
            <a:off x="706438" y="1087438"/>
            <a:ext cx="7859712" cy="51276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Can you count how many children will be at the party altogether?</a:t>
            </a:r>
          </a:p>
        </p:txBody>
      </p:sp>
      <p:pic>
        <p:nvPicPr>
          <p:cNvPr id="11270" name="Doo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" y="1595438"/>
            <a:ext cx="1582738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Number Circle">
            <a:extLst/>
          </p:cNvPr>
          <p:cNvSpPr/>
          <p:nvPr/>
        </p:nvSpPr>
        <p:spPr bwMode="auto">
          <a:xfrm>
            <a:off x="1101725" y="2851150"/>
            <a:ext cx="815975" cy="808038"/>
          </a:xfrm>
          <a:prstGeom prst="ellipse">
            <a:avLst/>
          </a:prstGeom>
          <a:solidFill>
            <a:srgbClr val="2C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/>
              <a:t>7</a:t>
            </a:r>
            <a:endParaRPr lang="en-GB" sz="3200" b="1" dirty="0"/>
          </a:p>
        </p:txBody>
      </p:sp>
      <p:sp>
        <p:nvSpPr>
          <p:cNvPr id="11272" name="+"/>
          <p:cNvSpPr txBox="1">
            <a:spLocks noChangeArrowheads="1"/>
          </p:cNvSpPr>
          <p:nvPr/>
        </p:nvSpPr>
        <p:spPr bwMode="auto">
          <a:xfrm>
            <a:off x="2146300" y="2462213"/>
            <a:ext cx="5302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9600">
                <a:solidFill>
                  <a:srgbClr val="7768AD"/>
                </a:solidFill>
                <a:latin typeface="Twinkl SemiBold" pitchFamily="2" charset="0"/>
              </a:rPr>
              <a:t>+</a:t>
            </a:r>
          </a:p>
        </p:txBody>
      </p:sp>
      <p:sp>
        <p:nvSpPr>
          <p:cNvPr id="11273" name="="/>
          <p:cNvSpPr txBox="1">
            <a:spLocks noChangeArrowheads="1"/>
          </p:cNvSpPr>
          <p:nvPr/>
        </p:nvSpPr>
        <p:spPr bwMode="auto">
          <a:xfrm>
            <a:off x="6326188" y="2439988"/>
            <a:ext cx="5302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9600">
                <a:solidFill>
                  <a:srgbClr val="7768AD"/>
                </a:solidFill>
                <a:latin typeface="Twinkl SemiBold" pitchFamily="2" charset="0"/>
              </a:rPr>
              <a:t>=</a:t>
            </a:r>
          </a:p>
        </p:txBody>
      </p:sp>
      <p:sp>
        <p:nvSpPr>
          <p:cNvPr id="63" name="Answer">
            <a:extLst/>
          </p:cNvPr>
          <p:cNvSpPr/>
          <p:nvPr/>
        </p:nvSpPr>
        <p:spPr bwMode="auto">
          <a:xfrm>
            <a:off x="7189788" y="2563813"/>
            <a:ext cx="1298575" cy="1285875"/>
          </a:xfrm>
          <a:prstGeom prst="ellipse">
            <a:avLst/>
          </a:prstGeom>
          <a:solidFill>
            <a:srgbClr val="2C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/>
              <a:t>14</a:t>
            </a:r>
            <a:endParaRPr lang="en-GB" sz="3200" b="1" dirty="0"/>
          </a:p>
        </p:txBody>
      </p:sp>
      <p:sp>
        <p:nvSpPr>
          <p:cNvPr id="72" name="?">
            <a:extLst/>
          </p:cNvPr>
          <p:cNvSpPr/>
          <p:nvPr/>
        </p:nvSpPr>
        <p:spPr bwMode="auto">
          <a:xfrm>
            <a:off x="7189788" y="2578100"/>
            <a:ext cx="1298575" cy="1285875"/>
          </a:xfrm>
          <a:prstGeom prst="ellipse">
            <a:avLst/>
          </a:prstGeom>
          <a:solidFill>
            <a:srgbClr val="2C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/>
              <a:t>?</a:t>
            </a:r>
            <a:endParaRPr lang="en-GB" sz="3200" b="1" dirty="0"/>
          </a:p>
        </p:txBody>
      </p:sp>
      <p:pic>
        <p:nvPicPr>
          <p:cNvPr id="62" name="Picture 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" t="-316" r="75992" b="316"/>
          <a:stretch>
            <a:fillRect/>
          </a:stretch>
        </p:blipFill>
        <p:spPr bwMode="auto">
          <a:xfrm>
            <a:off x="2841625" y="2805113"/>
            <a:ext cx="500063" cy="171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5"/>
          <a:stretch>
            <a:fillRect/>
          </a:stretch>
        </p:blipFill>
        <p:spPr bwMode="auto">
          <a:xfrm>
            <a:off x="4891088" y="2876550"/>
            <a:ext cx="54292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6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0" t="-1253" r="50066" b="1253"/>
          <a:stretch>
            <a:fillRect/>
          </a:stretch>
        </p:blipFill>
        <p:spPr bwMode="auto">
          <a:xfrm>
            <a:off x="3784600" y="2881313"/>
            <a:ext cx="561975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0" t="-1617" r="36053" b="1617"/>
          <a:stretch>
            <a:fillRect/>
          </a:stretch>
        </p:blipFill>
        <p:spPr bwMode="auto">
          <a:xfrm>
            <a:off x="4213225" y="2765425"/>
            <a:ext cx="73660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7" t="-3976" r="-2908" b="1128"/>
          <a:stretch>
            <a:fillRect/>
          </a:stretch>
        </p:blipFill>
        <p:spPr bwMode="auto">
          <a:xfrm>
            <a:off x="5414963" y="2813050"/>
            <a:ext cx="581025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6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9" t="-336" r="48033" b="336"/>
          <a:stretch>
            <a:fillRect/>
          </a:stretch>
        </p:blipFill>
        <p:spPr bwMode="auto">
          <a:xfrm>
            <a:off x="5827713" y="2935288"/>
            <a:ext cx="668337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5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85"/>
          <a:stretch>
            <a:fillRect/>
          </a:stretch>
        </p:blipFill>
        <p:spPr bwMode="auto">
          <a:xfrm>
            <a:off x="3303588" y="2854325"/>
            <a:ext cx="560387" cy="16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58" grpId="0" animBg="1"/>
      <p:bldP spid="61" grpId="0" animBg="1"/>
      <p:bldP spid="57" grpId="0"/>
      <p:bldP spid="60" grpId="0" animBg="1"/>
      <p:bldP spid="7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here are children"/>
          <p:cNvSpPr>
            <a:spLocks noChangeArrowheads="1"/>
          </p:cNvSpPr>
          <p:nvPr/>
        </p:nvSpPr>
        <p:spPr bwMode="auto">
          <a:xfrm>
            <a:off x="617538" y="595313"/>
            <a:ext cx="7883525" cy="508000"/>
          </a:xfrm>
          <a:prstGeom prst="roundRect">
            <a:avLst>
              <a:gd name="adj" fmla="val 16667"/>
            </a:avLst>
          </a:prstGeom>
          <a:solidFill>
            <a:srgbClr val="A872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bg1"/>
                </a:solidFill>
              </a:rPr>
              <a:t>There are </a:t>
            </a:r>
            <a:r>
              <a:rPr lang="en-GB" altLang="en-US" b="1">
                <a:solidFill>
                  <a:schemeClr val="bg1"/>
                </a:solidFill>
              </a:rPr>
              <a:t>9 </a:t>
            </a:r>
            <a:r>
              <a:rPr lang="en-GB" altLang="en-US">
                <a:solidFill>
                  <a:schemeClr val="bg1"/>
                </a:solidFill>
              </a:rPr>
              <a:t>children at the party already.</a:t>
            </a:r>
          </a:p>
        </p:txBody>
      </p:sp>
      <p:grpSp>
        <p:nvGrpSpPr>
          <p:cNvPr id="12291" name="Timeline"/>
          <p:cNvGrpSpPr>
            <a:grpSpLocks/>
          </p:cNvGrpSpPr>
          <p:nvPr/>
        </p:nvGrpSpPr>
        <p:grpSpPr bwMode="auto">
          <a:xfrm>
            <a:off x="581025" y="5413375"/>
            <a:ext cx="8175625" cy="679450"/>
            <a:chOff x="581612" y="5413375"/>
            <a:chExt cx="8175038" cy="67945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523DAF3-4B40-4F71-B2F5-585C186EABEB}"/>
                </a:ext>
              </a:extLst>
            </p:cNvPr>
            <p:cNvCxnSpPr/>
            <p:nvPr/>
          </p:nvCxnSpPr>
          <p:spPr>
            <a:xfrm>
              <a:off x="756224" y="6075363"/>
              <a:ext cx="7632152" cy="0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4727960-4679-4343-A41A-5EF954935810}"/>
                </a:ext>
              </a:extLst>
            </p:cNvPr>
            <p:cNvCxnSpPr/>
            <p:nvPr/>
          </p:nvCxnSpPr>
          <p:spPr bwMode="auto">
            <a:xfrm>
              <a:off x="764162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7F74274-2EAB-401A-9698-E435E8B0C1BF}"/>
                </a:ext>
              </a:extLst>
            </p:cNvPr>
            <p:cNvCxnSpPr/>
            <p:nvPr/>
          </p:nvCxnSpPr>
          <p:spPr bwMode="auto">
            <a:xfrm>
              <a:off x="8378852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86523F-C1F5-4A42-B945-3FD70691D6BF}"/>
                </a:ext>
              </a:extLst>
            </p:cNvPr>
            <p:cNvCxnSpPr/>
            <p:nvPr/>
          </p:nvCxnSpPr>
          <p:spPr bwMode="auto">
            <a:xfrm>
              <a:off x="1145135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60F21FC-A5A9-4BCC-825C-F0B94908B40F}"/>
                </a:ext>
              </a:extLst>
            </p:cNvPr>
            <p:cNvCxnSpPr/>
            <p:nvPr/>
          </p:nvCxnSpPr>
          <p:spPr bwMode="auto">
            <a:xfrm>
              <a:off x="152610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21BEA52-AAC1-47DE-965A-B405C31445E2}"/>
                </a:ext>
              </a:extLst>
            </p:cNvPr>
            <p:cNvCxnSpPr/>
            <p:nvPr/>
          </p:nvCxnSpPr>
          <p:spPr bwMode="auto">
            <a:xfrm>
              <a:off x="2286465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10ABE6C-A550-44B1-A2FF-5523AF6B3935}"/>
                </a:ext>
              </a:extLst>
            </p:cNvPr>
            <p:cNvCxnSpPr/>
            <p:nvPr/>
          </p:nvCxnSpPr>
          <p:spPr bwMode="auto">
            <a:xfrm>
              <a:off x="3048410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A6F2154-588A-4CAF-A287-FDA0E4265544}"/>
                </a:ext>
              </a:extLst>
            </p:cNvPr>
            <p:cNvCxnSpPr/>
            <p:nvPr/>
          </p:nvCxnSpPr>
          <p:spPr bwMode="auto">
            <a:xfrm>
              <a:off x="3810355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D04031C-5163-4A6E-B014-50A5DC5CB51C}"/>
                </a:ext>
              </a:extLst>
            </p:cNvPr>
            <p:cNvCxnSpPr/>
            <p:nvPr/>
          </p:nvCxnSpPr>
          <p:spPr bwMode="auto">
            <a:xfrm>
              <a:off x="4572300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67E71B7-0266-4F2D-B67B-DEB16E4DA502}"/>
                </a:ext>
              </a:extLst>
            </p:cNvPr>
            <p:cNvCxnSpPr/>
            <p:nvPr/>
          </p:nvCxnSpPr>
          <p:spPr bwMode="auto">
            <a:xfrm>
              <a:off x="5332659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72F0EEE-367A-4673-8318-37342FD86F90}"/>
                </a:ext>
              </a:extLst>
            </p:cNvPr>
            <p:cNvCxnSpPr/>
            <p:nvPr/>
          </p:nvCxnSpPr>
          <p:spPr bwMode="auto">
            <a:xfrm>
              <a:off x="6094604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97C8F25-E4B7-4964-A65A-929547F46F37}"/>
                </a:ext>
              </a:extLst>
            </p:cNvPr>
            <p:cNvCxnSpPr/>
            <p:nvPr/>
          </p:nvCxnSpPr>
          <p:spPr bwMode="auto">
            <a:xfrm>
              <a:off x="6856549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2D4E19A-17FF-4218-87BC-E53451AB54A3}"/>
                </a:ext>
              </a:extLst>
            </p:cNvPr>
            <p:cNvCxnSpPr/>
            <p:nvPr/>
          </p:nvCxnSpPr>
          <p:spPr bwMode="auto">
            <a:xfrm>
              <a:off x="7235934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0CE0161-7601-4A26-87AC-E96828AA7DF8}"/>
                </a:ext>
              </a:extLst>
            </p:cNvPr>
            <p:cNvCxnSpPr/>
            <p:nvPr/>
          </p:nvCxnSpPr>
          <p:spPr bwMode="auto">
            <a:xfrm>
              <a:off x="647557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371675E-A1CE-41DB-9D58-49D488F348A4}"/>
                </a:ext>
              </a:extLst>
            </p:cNvPr>
            <p:cNvCxnSpPr/>
            <p:nvPr/>
          </p:nvCxnSpPr>
          <p:spPr bwMode="auto">
            <a:xfrm>
              <a:off x="5713632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F7CEE8A-BB8E-4064-8101-9DA7B933546A}"/>
                </a:ext>
              </a:extLst>
            </p:cNvPr>
            <p:cNvCxnSpPr/>
            <p:nvPr/>
          </p:nvCxnSpPr>
          <p:spPr bwMode="auto">
            <a:xfrm>
              <a:off x="4951686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F144329-1AD6-4368-AB17-86141F985DBD}"/>
                </a:ext>
              </a:extLst>
            </p:cNvPr>
            <p:cNvCxnSpPr/>
            <p:nvPr/>
          </p:nvCxnSpPr>
          <p:spPr bwMode="auto">
            <a:xfrm>
              <a:off x="4191328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A924793-66C5-4E96-BD80-159DBE360773}"/>
                </a:ext>
              </a:extLst>
            </p:cNvPr>
            <p:cNvCxnSpPr/>
            <p:nvPr/>
          </p:nvCxnSpPr>
          <p:spPr bwMode="auto">
            <a:xfrm>
              <a:off x="3429383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4B197B8-6550-47E6-864C-C2E65AA25AA1}"/>
                </a:ext>
              </a:extLst>
            </p:cNvPr>
            <p:cNvCxnSpPr/>
            <p:nvPr/>
          </p:nvCxnSpPr>
          <p:spPr bwMode="auto">
            <a:xfrm>
              <a:off x="266743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71AABD1-B289-4505-9C50-B495197B9C1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07080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26" name="TextBox 28"/>
            <p:cNvSpPr txBox="1">
              <a:spLocks noChangeArrowheads="1"/>
            </p:cNvSpPr>
            <p:nvPr/>
          </p:nvSpPr>
          <p:spPr bwMode="auto">
            <a:xfrm>
              <a:off x="5816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0</a:t>
              </a:r>
            </a:p>
          </p:txBody>
        </p:sp>
        <p:sp>
          <p:nvSpPr>
            <p:cNvPr id="12327" name="TextBox 30"/>
            <p:cNvSpPr txBox="1">
              <a:spLocks noChangeArrowheads="1"/>
            </p:cNvSpPr>
            <p:nvPr/>
          </p:nvSpPr>
          <p:spPr bwMode="auto">
            <a:xfrm>
              <a:off x="997537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</a:t>
              </a:r>
            </a:p>
          </p:txBody>
        </p:sp>
        <p:sp>
          <p:nvSpPr>
            <p:cNvPr id="12328" name="TextBox 31"/>
            <p:cNvSpPr txBox="1">
              <a:spLocks noChangeArrowheads="1"/>
            </p:cNvSpPr>
            <p:nvPr/>
          </p:nvSpPr>
          <p:spPr bwMode="auto">
            <a:xfrm>
              <a:off x="13690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2</a:t>
              </a:r>
            </a:p>
          </p:txBody>
        </p:sp>
        <p:sp>
          <p:nvSpPr>
            <p:cNvPr id="12329" name="TextBox 32"/>
            <p:cNvSpPr txBox="1">
              <a:spLocks noChangeArrowheads="1"/>
            </p:cNvSpPr>
            <p:nvPr/>
          </p:nvSpPr>
          <p:spPr bwMode="auto">
            <a:xfrm>
              <a:off x="17627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3</a:t>
              </a:r>
            </a:p>
          </p:txBody>
        </p:sp>
        <p:sp>
          <p:nvSpPr>
            <p:cNvPr id="12330" name="TextBox 33"/>
            <p:cNvSpPr txBox="1">
              <a:spLocks noChangeArrowheads="1"/>
            </p:cNvSpPr>
            <p:nvPr/>
          </p:nvSpPr>
          <p:spPr bwMode="auto">
            <a:xfrm>
              <a:off x="2116725" y="5424073"/>
              <a:ext cx="3190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4</a:t>
              </a:r>
            </a:p>
          </p:txBody>
        </p:sp>
        <p:sp>
          <p:nvSpPr>
            <p:cNvPr id="12331" name="TextBox 34"/>
            <p:cNvSpPr txBox="1">
              <a:spLocks noChangeArrowheads="1"/>
            </p:cNvSpPr>
            <p:nvPr/>
          </p:nvSpPr>
          <p:spPr bwMode="auto">
            <a:xfrm>
              <a:off x="250566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5</a:t>
              </a:r>
            </a:p>
          </p:txBody>
        </p:sp>
        <p:sp>
          <p:nvSpPr>
            <p:cNvPr id="12332" name="TextBox 35"/>
            <p:cNvSpPr txBox="1">
              <a:spLocks noChangeArrowheads="1"/>
            </p:cNvSpPr>
            <p:nvPr/>
          </p:nvSpPr>
          <p:spPr bwMode="auto">
            <a:xfrm>
              <a:off x="28803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6</a:t>
              </a:r>
            </a:p>
          </p:txBody>
        </p:sp>
        <p:sp>
          <p:nvSpPr>
            <p:cNvPr id="12333" name="TextBox 36"/>
            <p:cNvSpPr txBox="1">
              <a:spLocks noChangeArrowheads="1"/>
            </p:cNvSpPr>
            <p:nvPr/>
          </p:nvSpPr>
          <p:spPr bwMode="auto">
            <a:xfrm>
              <a:off x="3283537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7</a:t>
              </a:r>
            </a:p>
          </p:txBody>
        </p:sp>
        <p:sp>
          <p:nvSpPr>
            <p:cNvPr id="12334" name="TextBox 37"/>
            <p:cNvSpPr txBox="1">
              <a:spLocks noChangeArrowheads="1"/>
            </p:cNvSpPr>
            <p:nvPr/>
          </p:nvSpPr>
          <p:spPr bwMode="auto">
            <a:xfrm>
              <a:off x="3639137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8</a:t>
              </a:r>
            </a:p>
          </p:txBody>
        </p:sp>
        <p:sp>
          <p:nvSpPr>
            <p:cNvPr id="12335" name="TextBox 38"/>
            <p:cNvSpPr txBox="1">
              <a:spLocks noChangeArrowheads="1"/>
            </p:cNvSpPr>
            <p:nvPr/>
          </p:nvSpPr>
          <p:spPr bwMode="auto">
            <a:xfrm>
              <a:off x="4021725" y="5424073"/>
              <a:ext cx="3190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9</a:t>
              </a:r>
            </a:p>
          </p:txBody>
        </p:sp>
        <p:sp>
          <p:nvSpPr>
            <p:cNvPr id="12336" name="TextBox 39"/>
            <p:cNvSpPr txBox="1">
              <a:spLocks noChangeArrowheads="1"/>
            </p:cNvSpPr>
            <p:nvPr/>
          </p:nvSpPr>
          <p:spPr bwMode="auto">
            <a:xfrm>
              <a:off x="43243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10</a:t>
              </a:r>
            </a:p>
          </p:txBody>
        </p:sp>
        <p:sp>
          <p:nvSpPr>
            <p:cNvPr id="12337" name="TextBox 40"/>
            <p:cNvSpPr txBox="1">
              <a:spLocks noChangeArrowheads="1"/>
            </p:cNvSpPr>
            <p:nvPr/>
          </p:nvSpPr>
          <p:spPr bwMode="auto">
            <a:xfrm>
              <a:off x="4732338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11</a:t>
              </a:r>
            </a:p>
          </p:txBody>
        </p:sp>
        <p:sp>
          <p:nvSpPr>
            <p:cNvPr id="12338" name="TextBox 41"/>
            <p:cNvSpPr txBox="1">
              <a:spLocks noChangeArrowheads="1"/>
            </p:cNvSpPr>
            <p:nvPr/>
          </p:nvSpPr>
          <p:spPr bwMode="auto">
            <a:xfrm>
              <a:off x="51117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12</a:t>
              </a:r>
            </a:p>
          </p:txBody>
        </p:sp>
        <p:sp>
          <p:nvSpPr>
            <p:cNvPr id="12339" name="TextBox 42"/>
            <p:cNvSpPr txBox="1">
              <a:spLocks noChangeArrowheads="1"/>
            </p:cNvSpPr>
            <p:nvPr/>
          </p:nvSpPr>
          <p:spPr bwMode="auto">
            <a:xfrm>
              <a:off x="54927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13</a:t>
              </a:r>
            </a:p>
          </p:txBody>
        </p:sp>
        <p:sp>
          <p:nvSpPr>
            <p:cNvPr id="12340" name="TextBox 43"/>
            <p:cNvSpPr txBox="1">
              <a:spLocks noChangeArrowheads="1"/>
            </p:cNvSpPr>
            <p:nvPr/>
          </p:nvSpPr>
          <p:spPr bwMode="auto">
            <a:xfrm>
              <a:off x="58610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14</a:t>
              </a:r>
            </a:p>
          </p:txBody>
        </p:sp>
        <p:sp>
          <p:nvSpPr>
            <p:cNvPr id="12341" name="TextBox 44"/>
            <p:cNvSpPr txBox="1">
              <a:spLocks noChangeArrowheads="1"/>
            </p:cNvSpPr>
            <p:nvPr/>
          </p:nvSpPr>
          <p:spPr bwMode="auto">
            <a:xfrm>
              <a:off x="6246813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15</a:t>
              </a:r>
            </a:p>
          </p:txBody>
        </p:sp>
        <p:sp>
          <p:nvSpPr>
            <p:cNvPr id="12342" name="TextBox 45"/>
            <p:cNvSpPr txBox="1">
              <a:spLocks noChangeArrowheads="1"/>
            </p:cNvSpPr>
            <p:nvPr/>
          </p:nvSpPr>
          <p:spPr bwMode="auto">
            <a:xfrm>
              <a:off x="6624638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16</a:t>
              </a: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D6DA120-BC2C-415A-9C51-3FEE2B64778F}"/>
                </a:ext>
              </a:extLst>
            </p:cNvPr>
            <p:cNvCxnSpPr/>
            <p:nvPr/>
          </p:nvCxnSpPr>
          <p:spPr bwMode="auto">
            <a:xfrm>
              <a:off x="761690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44" name="TextBox 47"/>
            <p:cNvSpPr txBox="1">
              <a:spLocks noChangeArrowheads="1"/>
            </p:cNvSpPr>
            <p:nvPr/>
          </p:nvSpPr>
          <p:spPr bwMode="auto">
            <a:xfrm>
              <a:off x="7011988" y="5413375"/>
              <a:ext cx="6334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17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C1935E9F-A599-43A1-BB9B-F3D7CC9BD1AD}"/>
                </a:ext>
              </a:extLst>
            </p:cNvPr>
            <p:cNvCxnSpPr/>
            <p:nvPr/>
          </p:nvCxnSpPr>
          <p:spPr bwMode="auto">
            <a:xfrm>
              <a:off x="7997879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46" name="TextBox 49"/>
            <p:cNvSpPr txBox="1">
              <a:spLocks noChangeArrowheads="1"/>
            </p:cNvSpPr>
            <p:nvPr/>
          </p:nvSpPr>
          <p:spPr bwMode="auto">
            <a:xfrm>
              <a:off x="7389813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18</a:t>
              </a:r>
            </a:p>
          </p:txBody>
        </p:sp>
        <p:sp>
          <p:nvSpPr>
            <p:cNvPr id="12347" name="TextBox 50"/>
            <p:cNvSpPr txBox="1">
              <a:spLocks noChangeArrowheads="1"/>
            </p:cNvSpPr>
            <p:nvPr/>
          </p:nvSpPr>
          <p:spPr bwMode="auto">
            <a:xfrm>
              <a:off x="7773988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19</a:t>
              </a:r>
            </a:p>
          </p:txBody>
        </p:sp>
        <p:sp>
          <p:nvSpPr>
            <p:cNvPr id="12348" name="TextBox 51"/>
            <p:cNvSpPr txBox="1">
              <a:spLocks noChangeArrowheads="1"/>
            </p:cNvSpPr>
            <p:nvPr/>
          </p:nvSpPr>
          <p:spPr bwMode="auto">
            <a:xfrm>
              <a:off x="8124825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20</a:t>
              </a:r>
            </a:p>
          </p:txBody>
        </p:sp>
      </p:grpSp>
      <p:sp>
        <p:nvSpPr>
          <p:cNvPr id="61" name="Teal Circle">
            <a:extLst>
              <a:ext uri="{FF2B5EF4-FFF2-40B4-BE49-F238E27FC236}">
                <a16:creationId xmlns:a16="http://schemas.microsoft.com/office/drawing/2014/main" id="{6FD108EC-1A8A-490B-9AB9-879E579ED490}"/>
              </a:ext>
            </a:extLst>
          </p:cNvPr>
          <p:cNvSpPr/>
          <p:nvPr/>
        </p:nvSpPr>
        <p:spPr>
          <a:xfrm>
            <a:off x="3965575" y="5445125"/>
            <a:ext cx="431800" cy="430213"/>
          </a:xfrm>
          <a:prstGeom prst="ellipse">
            <a:avLst/>
          </a:prstGeom>
          <a:noFill/>
          <a:ln w="38100">
            <a:solidFill>
              <a:srgbClr val="009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7" name="Can you count how"/>
          <p:cNvSpPr>
            <a:spLocks noChangeArrowheads="1"/>
          </p:cNvSpPr>
          <p:nvPr/>
        </p:nvSpPr>
        <p:spPr bwMode="auto">
          <a:xfrm>
            <a:off x="706438" y="1087438"/>
            <a:ext cx="7859712" cy="51276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Can you count how many children will be at the party altogether?</a:t>
            </a:r>
          </a:p>
        </p:txBody>
      </p:sp>
      <p:pic>
        <p:nvPicPr>
          <p:cNvPr id="12294" name="Doo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" y="1595438"/>
            <a:ext cx="1582738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Number Circle">
            <a:extLst/>
          </p:cNvPr>
          <p:cNvSpPr/>
          <p:nvPr/>
        </p:nvSpPr>
        <p:spPr bwMode="auto">
          <a:xfrm>
            <a:off x="1101725" y="2851150"/>
            <a:ext cx="815975" cy="808038"/>
          </a:xfrm>
          <a:prstGeom prst="ellipse">
            <a:avLst/>
          </a:prstGeom>
          <a:solidFill>
            <a:srgbClr val="2C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/>
              <a:t>9</a:t>
            </a:r>
            <a:endParaRPr lang="en-GB" sz="3200" b="1" dirty="0"/>
          </a:p>
        </p:txBody>
      </p:sp>
      <p:sp>
        <p:nvSpPr>
          <p:cNvPr id="12296" name="+"/>
          <p:cNvSpPr txBox="1">
            <a:spLocks noChangeArrowheads="1"/>
          </p:cNvSpPr>
          <p:nvPr/>
        </p:nvSpPr>
        <p:spPr bwMode="auto">
          <a:xfrm>
            <a:off x="2146300" y="2462213"/>
            <a:ext cx="5302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9600">
                <a:solidFill>
                  <a:srgbClr val="7768AD"/>
                </a:solidFill>
                <a:latin typeface="Twinkl SemiBold" pitchFamily="2" charset="0"/>
              </a:rPr>
              <a:t>+</a:t>
            </a:r>
          </a:p>
        </p:txBody>
      </p:sp>
      <p:sp>
        <p:nvSpPr>
          <p:cNvPr id="12297" name="="/>
          <p:cNvSpPr txBox="1">
            <a:spLocks noChangeArrowheads="1"/>
          </p:cNvSpPr>
          <p:nvPr/>
        </p:nvSpPr>
        <p:spPr bwMode="auto">
          <a:xfrm>
            <a:off x="6326188" y="2439988"/>
            <a:ext cx="5302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9600">
                <a:solidFill>
                  <a:srgbClr val="7768AD"/>
                </a:solidFill>
                <a:latin typeface="Twinkl SemiBold" pitchFamily="2" charset="0"/>
              </a:rPr>
              <a:t>=</a:t>
            </a:r>
          </a:p>
        </p:txBody>
      </p:sp>
      <p:sp>
        <p:nvSpPr>
          <p:cNvPr id="63" name="Answer">
            <a:extLst/>
          </p:cNvPr>
          <p:cNvSpPr/>
          <p:nvPr/>
        </p:nvSpPr>
        <p:spPr bwMode="auto">
          <a:xfrm>
            <a:off x="7189788" y="2563813"/>
            <a:ext cx="1298575" cy="1285875"/>
          </a:xfrm>
          <a:prstGeom prst="ellipse">
            <a:avLst/>
          </a:prstGeom>
          <a:solidFill>
            <a:srgbClr val="2C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/>
              <a:t>15</a:t>
            </a:r>
            <a:endParaRPr lang="en-GB" sz="3200" b="1" dirty="0"/>
          </a:p>
        </p:txBody>
      </p:sp>
      <p:sp>
        <p:nvSpPr>
          <p:cNvPr id="72" name="?">
            <a:extLst/>
          </p:cNvPr>
          <p:cNvSpPr/>
          <p:nvPr/>
        </p:nvSpPr>
        <p:spPr bwMode="auto">
          <a:xfrm>
            <a:off x="7189788" y="2578100"/>
            <a:ext cx="1298575" cy="1285875"/>
          </a:xfrm>
          <a:prstGeom prst="ellipse">
            <a:avLst/>
          </a:prstGeom>
          <a:solidFill>
            <a:srgbClr val="2C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/>
              <a:t>?</a:t>
            </a:r>
            <a:endParaRPr lang="en-GB" sz="3200" b="1" dirty="0"/>
          </a:p>
        </p:txBody>
      </p:sp>
      <p:pic>
        <p:nvPicPr>
          <p:cNvPr id="62" name="Picture 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" t="-316" r="75992" b="316"/>
          <a:stretch>
            <a:fillRect/>
          </a:stretch>
        </p:blipFill>
        <p:spPr bwMode="auto">
          <a:xfrm>
            <a:off x="3140075" y="2805113"/>
            <a:ext cx="500063" cy="171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5"/>
          <a:stretch>
            <a:fillRect/>
          </a:stretch>
        </p:blipFill>
        <p:spPr bwMode="auto">
          <a:xfrm>
            <a:off x="5189538" y="2876550"/>
            <a:ext cx="54292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6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0" t="-1253" r="50066" b="1253"/>
          <a:stretch>
            <a:fillRect/>
          </a:stretch>
        </p:blipFill>
        <p:spPr bwMode="auto">
          <a:xfrm>
            <a:off x="4083050" y="2881313"/>
            <a:ext cx="560388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0" t="-1617" r="36053" b="1617"/>
          <a:stretch>
            <a:fillRect/>
          </a:stretch>
        </p:blipFill>
        <p:spPr bwMode="auto">
          <a:xfrm>
            <a:off x="4510088" y="2765425"/>
            <a:ext cx="738187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7" t="-3976" r="-2908" b="1128"/>
          <a:stretch>
            <a:fillRect/>
          </a:stretch>
        </p:blipFill>
        <p:spPr bwMode="auto">
          <a:xfrm>
            <a:off x="5713413" y="2813050"/>
            <a:ext cx="581025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5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85"/>
          <a:stretch>
            <a:fillRect/>
          </a:stretch>
        </p:blipFill>
        <p:spPr bwMode="auto">
          <a:xfrm>
            <a:off x="3602038" y="2854325"/>
            <a:ext cx="560387" cy="16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58" grpId="0" animBg="1"/>
      <p:bldP spid="61" grpId="0" animBg="1"/>
      <p:bldP spid="57" grpId="0"/>
      <p:bldP spid="60" grpId="0" animBg="1"/>
      <p:bldP spid="7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here are children"/>
          <p:cNvSpPr>
            <a:spLocks noChangeArrowheads="1"/>
          </p:cNvSpPr>
          <p:nvPr/>
        </p:nvSpPr>
        <p:spPr bwMode="auto">
          <a:xfrm>
            <a:off x="617538" y="595313"/>
            <a:ext cx="7883525" cy="508000"/>
          </a:xfrm>
          <a:prstGeom prst="roundRect">
            <a:avLst>
              <a:gd name="adj" fmla="val 16667"/>
            </a:avLst>
          </a:prstGeom>
          <a:solidFill>
            <a:srgbClr val="A872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bg1"/>
                </a:solidFill>
              </a:rPr>
              <a:t>There are </a:t>
            </a:r>
            <a:r>
              <a:rPr lang="en-GB" altLang="en-US" b="1">
                <a:solidFill>
                  <a:schemeClr val="bg1"/>
                </a:solidFill>
              </a:rPr>
              <a:t>8 </a:t>
            </a:r>
            <a:r>
              <a:rPr lang="en-GB" altLang="en-US">
                <a:solidFill>
                  <a:schemeClr val="bg1"/>
                </a:solidFill>
              </a:rPr>
              <a:t>children at the party already.</a:t>
            </a:r>
          </a:p>
        </p:txBody>
      </p:sp>
      <p:grpSp>
        <p:nvGrpSpPr>
          <p:cNvPr id="13315" name="Timeline"/>
          <p:cNvGrpSpPr>
            <a:grpSpLocks/>
          </p:cNvGrpSpPr>
          <p:nvPr/>
        </p:nvGrpSpPr>
        <p:grpSpPr bwMode="auto">
          <a:xfrm>
            <a:off x="581025" y="5413375"/>
            <a:ext cx="8175625" cy="679450"/>
            <a:chOff x="581612" y="5413375"/>
            <a:chExt cx="8175038" cy="67945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523DAF3-4B40-4F71-B2F5-585C186EABEB}"/>
                </a:ext>
              </a:extLst>
            </p:cNvPr>
            <p:cNvCxnSpPr/>
            <p:nvPr/>
          </p:nvCxnSpPr>
          <p:spPr>
            <a:xfrm>
              <a:off x="756224" y="6075363"/>
              <a:ext cx="7632152" cy="0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4727960-4679-4343-A41A-5EF954935810}"/>
                </a:ext>
              </a:extLst>
            </p:cNvPr>
            <p:cNvCxnSpPr/>
            <p:nvPr/>
          </p:nvCxnSpPr>
          <p:spPr bwMode="auto">
            <a:xfrm>
              <a:off x="764162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7F74274-2EAB-401A-9698-E435E8B0C1BF}"/>
                </a:ext>
              </a:extLst>
            </p:cNvPr>
            <p:cNvCxnSpPr/>
            <p:nvPr/>
          </p:nvCxnSpPr>
          <p:spPr bwMode="auto">
            <a:xfrm>
              <a:off x="8378852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86523F-C1F5-4A42-B945-3FD70691D6BF}"/>
                </a:ext>
              </a:extLst>
            </p:cNvPr>
            <p:cNvCxnSpPr/>
            <p:nvPr/>
          </p:nvCxnSpPr>
          <p:spPr bwMode="auto">
            <a:xfrm>
              <a:off x="1145135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60F21FC-A5A9-4BCC-825C-F0B94908B40F}"/>
                </a:ext>
              </a:extLst>
            </p:cNvPr>
            <p:cNvCxnSpPr/>
            <p:nvPr/>
          </p:nvCxnSpPr>
          <p:spPr bwMode="auto">
            <a:xfrm>
              <a:off x="152610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21BEA52-AAC1-47DE-965A-B405C31445E2}"/>
                </a:ext>
              </a:extLst>
            </p:cNvPr>
            <p:cNvCxnSpPr/>
            <p:nvPr/>
          </p:nvCxnSpPr>
          <p:spPr bwMode="auto">
            <a:xfrm>
              <a:off x="2286465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10ABE6C-A550-44B1-A2FF-5523AF6B3935}"/>
                </a:ext>
              </a:extLst>
            </p:cNvPr>
            <p:cNvCxnSpPr/>
            <p:nvPr/>
          </p:nvCxnSpPr>
          <p:spPr bwMode="auto">
            <a:xfrm>
              <a:off x="3048410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A6F2154-588A-4CAF-A287-FDA0E4265544}"/>
                </a:ext>
              </a:extLst>
            </p:cNvPr>
            <p:cNvCxnSpPr/>
            <p:nvPr/>
          </p:nvCxnSpPr>
          <p:spPr bwMode="auto">
            <a:xfrm>
              <a:off x="3810355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D04031C-5163-4A6E-B014-50A5DC5CB51C}"/>
                </a:ext>
              </a:extLst>
            </p:cNvPr>
            <p:cNvCxnSpPr/>
            <p:nvPr/>
          </p:nvCxnSpPr>
          <p:spPr bwMode="auto">
            <a:xfrm>
              <a:off x="4572300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67E71B7-0266-4F2D-B67B-DEB16E4DA502}"/>
                </a:ext>
              </a:extLst>
            </p:cNvPr>
            <p:cNvCxnSpPr/>
            <p:nvPr/>
          </p:nvCxnSpPr>
          <p:spPr bwMode="auto">
            <a:xfrm>
              <a:off x="5332659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72F0EEE-367A-4673-8318-37342FD86F90}"/>
                </a:ext>
              </a:extLst>
            </p:cNvPr>
            <p:cNvCxnSpPr/>
            <p:nvPr/>
          </p:nvCxnSpPr>
          <p:spPr bwMode="auto">
            <a:xfrm>
              <a:off x="6094604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97C8F25-E4B7-4964-A65A-929547F46F37}"/>
                </a:ext>
              </a:extLst>
            </p:cNvPr>
            <p:cNvCxnSpPr/>
            <p:nvPr/>
          </p:nvCxnSpPr>
          <p:spPr bwMode="auto">
            <a:xfrm>
              <a:off x="6856549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2D4E19A-17FF-4218-87BC-E53451AB54A3}"/>
                </a:ext>
              </a:extLst>
            </p:cNvPr>
            <p:cNvCxnSpPr/>
            <p:nvPr/>
          </p:nvCxnSpPr>
          <p:spPr bwMode="auto">
            <a:xfrm>
              <a:off x="7235934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0CE0161-7601-4A26-87AC-E96828AA7DF8}"/>
                </a:ext>
              </a:extLst>
            </p:cNvPr>
            <p:cNvCxnSpPr/>
            <p:nvPr/>
          </p:nvCxnSpPr>
          <p:spPr bwMode="auto">
            <a:xfrm>
              <a:off x="647557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371675E-A1CE-41DB-9D58-49D488F348A4}"/>
                </a:ext>
              </a:extLst>
            </p:cNvPr>
            <p:cNvCxnSpPr/>
            <p:nvPr/>
          </p:nvCxnSpPr>
          <p:spPr bwMode="auto">
            <a:xfrm>
              <a:off x="5713632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F7CEE8A-BB8E-4064-8101-9DA7B933546A}"/>
                </a:ext>
              </a:extLst>
            </p:cNvPr>
            <p:cNvCxnSpPr/>
            <p:nvPr/>
          </p:nvCxnSpPr>
          <p:spPr bwMode="auto">
            <a:xfrm>
              <a:off x="4951686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F144329-1AD6-4368-AB17-86141F985DBD}"/>
                </a:ext>
              </a:extLst>
            </p:cNvPr>
            <p:cNvCxnSpPr/>
            <p:nvPr/>
          </p:nvCxnSpPr>
          <p:spPr bwMode="auto">
            <a:xfrm>
              <a:off x="4191328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A924793-66C5-4E96-BD80-159DBE360773}"/>
                </a:ext>
              </a:extLst>
            </p:cNvPr>
            <p:cNvCxnSpPr/>
            <p:nvPr/>
          </p:nvCxnSpPr>
          <p:spPr bwMode="auto">
            <a:xfrm>
              <a:off x="3429383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4B197B8-6550-47E6-864C-C2E65AA25AA1}"/>
                </a:ext>
              </a:extLst>
            </p:cNvPr>
            <p:cNvCxnSpPr/>
            <p:nvPr/>
          </p:nvCxnSpPr>
          <p:spPr bwMode="auto">
            <a:xfrm>
              <a:off x="266743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71AABD1-B289-4505-9C50-B495197B9C1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07080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49" name="TextBox 28"/>
            <p:cNvSpPr txBox="1">
              <a:spLocks noChangeArrowheads="1"/>
            </p:cNvSpPr>
            <p:nvPr/>
          </p:nvSpPr>
          <p:spPr bwMode="auto">
            <a:xfrm>
              <a:off x="5816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0</a:t>
              </a:r>
            </a:p>
          </p:txBody>
        </p:sp>
        <p:sp>
          <p:nvSpPr>
            <p:cNvPr id="13350" name="TextBox 30"/>
            <p:cNvSpPr txBox="1">
              <a:spLocks noChangeArrowheads="1"/>
            </p:cNvSpPr>
            <p:nvPr/>
          </p:nvSpPr>
          <p:spPr bwMode="auto">
            <a:xfrm>
              <a:off x="997537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</a:t>
              </a:r>
            </a:p>
          </p:txBody>
        </p:sp>
        <p:sp>
          <p:nvSpPr>
            <p:cNvPr id="13351" name="TextBox 31"/>
            <p:cNvSpPr txBox="1">
              <a:spLocks noChangeArrowheads="1"/>
            </p:cNvSpPr>
            <p:nvPr/>
          </p:nvSpPr>
          <p:spPr bwMode="auto">
            <a:xfrm>
              <a:off x="13690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2</a:t>
              </a:r>
            </a:p>
          </p:txBody>
        </p:sp>
        <p:sp>
          <p:nvSpPr>
            <p:cNvPr id="13352" name="TextBox 32"/>
            <p:cNvSpPr txBox="1">
              <a:spLocks noChangeArrowheads="1"/>
            </p:cNvSpPr>
            <p:nvPr/>
          </p:nvSpPr>
          <p:spPr bwMode="auto">
            <a:xfrm>
              <a:off x="17627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3</a:t>
              </a:r>
            </a:p>
          </p:txBody>
        </p:sp>
        <p:sp>
          <p:nvSpPr>
            <p:cNvPr id="13353" name="TextBox 33"/>
            <p:cNvSpPr txBox="1">
              <a:spLocks noChangeArrowheads="1"/>
            </p:cNvSpPr>
            <p:nvPr/>
          </p:nvSpPr>
          <p:spPr bwMode="auto">
            <a:xfrm>
              <a:off x="2116725" y="5424073"/>
              <a:ext cx="3190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4</a:t>
              </a:r>
            </a:p>
          </p:txBody>
        </p:sp>
        <p:sp>
          <p:nvSpPr>
            <p:cNvPr id="13354" name="TextBox 34"/>
            <p:cNvSpPr txBox="1">
              <a:spLocks noChangeArrowheads="1"/>
            </p:cNvSpPr>
            <p:nvPr/>
          </p:nvSpPr>
          <p:spPr bwMode="auto">
            <a:xfrm>
              <a:off x="250566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5</a:t>
              </a:r>
            </a:p>
          </p:txBody>
        </p:sp>
        <p:sp>
          <p:nvSpPr>
            <p:cNvPr id="13355" name="TextBox 35"/>
            <p:cNvSpPr txBox="1">
              <a:spLocks noChangeArrowheads="1"/>
            </p:cNvSpPr>
            <p:nvPr/>
          </p:nvSpPr>
          <p:spPr bwMode="auto">
            <a:xfrm>
              <a:off x="28803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6</a:t>
              </a:r>
            </a:p>
          </p:txBody>
        </p:sp>
        <p:sp>
          <p:nvSpPr>
            <p:cNvPr id="13356" name="TextBox 36"/>
            <p:cNvSpPr txBox="1">
              <a:spLocks noChangeArrowheads="1"/>
            </p:cNvSpPr>
            <p:nvPr/>
          </p:nvSpPr>
          <p:spPr bwMode="auto">
            <a:xfrm>
              <a:off x="3283537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7</a:t>
              </a:r>
            </a:p>
          </p:txBody>
        </p:sp>
        <p:sp>
          <p:nvSpPr>
            <p:cNvPr id="13357" name="TextBox 37"/>
            <p:cNvSpPr txBox="1">
              <a:spLocks noChangeArrowheads="1"/>
            </p:cNvSpPr>
            <p:nvPr/>
          </p:nvSpPr>
          <p:spPr bwMode="auto">
            <a:xfrm>
              <a:off x="3639137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8</a:t>
              </a:r>
            </a:p>
          </p:txBody>
        </p:sp>
        <p:sp>
          <p:nvSpPr>
            <p:cNvPr id="13358" name="TextBox 38"/>
            <p:cNvSpPr txBox="1">
              <a:spLocks noChangeArrowheads="1"/>
            </p:cNvSpPr>
            <p:nvPr/>
          </p:nvSpPr>
          <p:spPr bwMode="auto">
            <a:xfrm>
              <a:off x="4021725" y="5424073"/>
              <a:ext cx="3190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9</a:t>
              </a:r>
            </a:p>
          </p:txBody>
        </p:sp>
        <p:sp>
          <p:nvSpPr>
            <p:cNvPr id="13359" name="TextBox 39"/>
            <p:cNvSpPr txBox="1">
              <a:spLocks noChangeArrowheads="1"/>
            </p:cNvSpPr>
            <p:nvPr/>
          </p:nvSpPr>
          <p:spPr bwMode="auto">
            <a:xfrm>
              <a:off x="43243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10</a:t>
              </a:r>
            </a:p>
          </p:txBody>
        </p:sp>
        <p:sp>
          <p:nvSpPr>
            <p:cNvPr id="13360" name="TextBox 40"/>
            <p:cNvSpPr txBox="1">
              <a:spLocks noChangeArrowheads="1"/>
            </p:cNvSpPr>
            <p:nvPr/>
          </p:nvSpPr>
          <p:spPr bwMode="auto">
            <a:xfrm>
              <a:off x="4732338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11</a:t>
              </a:r>
            </a:p>
          </p:txBody>
        </p:sp>
        <p:sp>
          <p:nvSpPr>
            <p:cNvPr id="13361" name="TextBox 41"/>
            <p:cNvSpPr txBox="1">
              <a:spLocks noChangeArrowheads="1"/>
            </p:cNvSpPr>
            <p:nvPr/>
          </p:nvSpPr>
          <p:spPr bwMode="auto">
            <a:xfrm>
              <a:off x="51117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12</a:t>
              </a:r>
            </a:p>
          </p:txBody>
        </p:sp>
        <p:sp>
          <p:nvSpPr>
            <p:cNvPr id="13362" name="TextBox 42"/>
            <p:cNvSpPr txBox="1">
              <a:spLocks noChangeArrowheads="1"/>
            </p:cNvSpPr>
            <p:nvPr/>
          </p:nvSpPr>
          <p:spPr bwMode="auto">
            <a:xfrm>
              <a:off x="54927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13</a:t>
              </a:r>
            </a:p>
          </p:txBody>
        </p:sp>
        <p:sp>
          <p:nvSpPr>
            <p:cNvPr id="13363" name="TextBox 43"/>
            <p:cNvSpPr txBox="1">
              <a:spLocks noChangeArrowheads="1"/>
            </p:cNvSpPr>
            <p:nvPr/>
          </p:nvSpPr>
          <p:spPr bwMode="auto">
            <a:xfrm>
              <a:off x="58610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14</a:t>
              </a:r>
            </a:p>
          </p:txBody>
        </p:sp>
        <p:sp>
          <p:nvSpPr>
            <p:cNvPr id="13364" name="TextBox 44"/>
            <p:cNvSpPr txBox="1">
              <a:spLocks noChangeArrowheads="1"/>
            </p:cNvSpPr>
            <p:nvPr/>
          </p:nvSpPr>
          <p:spPr bwMode="auto">
            <a:xfrm>
              <a:off x="6246813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15</a:t>
              </a:r>
            </a:p>
          </p:txBody>
        </p:sp>
        <p:sp>
          <p:nvSpPr>
            <p:cNvPr id="13365" name="TextBox 45"/>
            <p:cNvSpPr txBox="1">
              <a:spLocks noChangeArrowheads="1"/>
            </p:cNvSpPr>
            <p:nvPr/>
          </p:nvSpPr>
          <p:spPr bwMode="auto">
            <a:xfrm>
              <a:off x="6624638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16</a:t>
              </a: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D6DA120-BC2C-415A-9C51-3FEE2B64778F}"/>
                </a:ext>
              </a:extLst>
            </p:cNvPr>
            <p:cNvCxnSpPr/>
            <p:nvPr/>
          </p:nvCxnSpPr>
          <p:spPr bwMode="auto">
            <a:xfrm>
              <a:off x="761690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67" name="TextBox 47"/>
            <p:cNvSpPr txBox="1">
              <a:spLocks noChangeArrowheads="1"/>
            </p:cNvSpPr>
            <p:nvPr/>
          </p:nvSpPr>
          <p:spPr bwMode="auto">
            <a:xfrm>
              <a:off x="7011988" y="5413375"/>
              <a:ext cx="6334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17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C1935E9F-A599-43A1-BB9B-F3D7CC9BD1AD}"/>
                </a:ext>
              </a:extLst>
            </p:cNvPr>
            <p:cNvCxnSpPr/>
            <p:nvPr/>
          </p:nvCxnSpPr>
          <p:spPr bwMode="auto">
            <a:xfrm>
              <a:off x="7997879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69" name="TextBox 49"/>
            <p:cNvSpPr txBox="1">
              <a:spLocks noChangeArrowheads="1"/>
            </p:cNvSpPr>
            <p:nvPr/>
          </p:nvSpPr>
          <p:spPr bwMode="auto">
            <a:xfrm>
              <a:off x="7389813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18</a:t>
              </a:r>
            </a:p>
          </p:txBody>
        </p:sp>
        <p:sp>
          <p:nvSpPr>
            <p:cNvPr id="13370" name="TextBox 50"/>
            <p:cNvSpPr txBox="1">
              <a:spLocks noChangeArrowheads="1"/>
            </p:cNvSpPr>
            <p:nvPr/>
          </p:nvSpPr>
          <p:spPr bwMode="auto">
            <a:xfrm>
              <a:off x="7773988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19</a:t>
              </a:r>
            </a:p>
          </p:txBody>
        </p:sp>
        <p:sp>
          <p:nvSpPr>
            <p:cNvPr id="13371" name="TextBox 51"/>
            <p:cNvSpPr txBox="1">
              <a:spLocks noChangeArrowheads="1"/>
            </p:cNvSpPr>
            <p:nvPr/>
          </p:nvSpPr>
          <p:spPr bwMode="auto">
            <a:xfrm>
              <a:off x="8124825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20</a:t>
              </a:r>
            </a:p>
          </p:txBody>
        </p:sp>
      </p:grpSp>
      <p:sp>
        <p:nvSpPr>
          <p:cNvPr id="61" name="Teal Circle">
            <a:extLst>
              <a:ext uri="{FF2B5EF4-FFF2-40B4-BE49-F238E27FC236}">
                <a16:creationId xmlns:a16="http://schemas.microsoft.com/office/drawing/2014/main" id="{6FD108EC-1A8A-490B-9AB9-879E579ED490}"/>
              </a:ext>
            </a:extLst>
          </p:cNvPr>
          <p:cNvSpPr/>
          <p:nvPr/>
        </p:nvSpPr>
        <p:spPr>
          <a:xfrm>
            <a:off x="3609975" y="5445125"/>
            <a:ext cx="431800" cy="430213"/>
          </a:xfrm>
          <a:prstGeom prst="ellipse">
            <a:avLst/>
          </a:prstGeom>
          <a:noFill/>
          <a:ln w="38100">
            <a:solidFill>
              <a:srgbClr val="009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7" name="Can you count how"/>
          <p:cNvSpPr>
            <a:spLocks noChangeArrowheads="1"/>
          </p:cNvSpPr>
          <p:nvPr/>
        </p:nvSpPr>
        <p:spPr bwMode="auto">
          <a:xfrm>
            <a:off x="706438" y="1087438"/>
            <a:ext cx="7859712" cy="51276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Can you count how many children will be at the party altogether?</a:t>
            </a:r>
          </a:p>
        </p:txBody>
      </p:sp>
      <p:pic>
        <p:nvPicPr>
          <p:cNvPr id="13318" name="Doo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" y="1595438"/>
            <a:ext cx="1582738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Number Circle">
            <a:extLst/>
          </p:cNvPr>
          <p:cNvSpPr/>
          <p:nvPr/>
        </p:nvSpPr>
        <p:spPr bwMode="auto">
          <a:xfrm>
            <a:off x="1101725" y="2851150"/>
            <a:ext cx="815975" cy="808038"/>
          </a:xfrm>
          <a:prstGeom prst="ellipse">
            <a:avLst/>
          </a:prstGeom>
          <a:solidFill>
            <a:srgbClr val="2C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/>
              <a:t>8</a:t>
            </a:r>
            <a:endParaRPr lang="en-GB" sz="3200" b="1" dirty="0"/>
          </a:p>
        </p:txBody>
      </p:sp>
      <p:sp>
        <p:nvSpPr>
          <p:cNvPr id="13320" name="+"/>
          <p:cNvSpPr txBox="1">
            <a:spLocks noChangeArrowheads="1"/>
          </p:cNvSpPr>
          <p:nvPr/>
        </p:nvSpPr>
        <p:spPr bwMode="auto">
          <a:xfrm>
            <a:off x="2146300" y="2462213"/>
            <a:ext cx="5302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9600">
                <a:solidFill>
                  <a:srgbClr val="7768AD"/>
                </a:solidFill>
                <a:latin typeface="Twinkl SemiBold" pitchFamily="2" charset="0"/>
              </a:rPr>
              <a:t>+</a:t>
            </a:r>
          </a:p>
        </p:txBody>
      </p:sp>
      <p:sp>
        <p:nvSpPr>
          <p:cNvPr id="13321" name="="/>
          <p:cNvSpPr txBox="1">
            <a:spLocks noChangeArrowheads="1"/>
          </p:cNvSpPr>
          <p:nvPr/>
        </p:nvSpPr>
        <p:spPr bwMode="auto">
          <a:xfrm>
            <a:off x="6326188" y="2439988"/>
            <a:ext cx="5302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9600">
                <a:solidFill>
                  <a:srgbClr val="7768AD"/>
                </a:solidFill>
                <a:latin typeface="Twinkl SemiBold" pitchFamily="2" charset="0"/>
              </a:rPr>
              <a:t>=</a:t>
            </a:r>
          </a:p>
        </p:txBody>
      </p:sp>
      <p:sp>
        <p:nvSpPr>
          <p:cNvPr id="63" name="Answer">
            <a:extLst/>
          </p:cNvPr>
          <p:cNvSpPr/>
          <p:nvPr/>
        </p:nvSpPr>
        <p:spPr bwMode="auto">
          <a:xfrm>
            <a:off x="7189788" y="2563813"/>
            <a:ext cx="1298575" cy="1285875"/>
          </a:xfrm>
          <a:prstGeom prst="ellipse">
            <a:avLst/>
          </a:prstGeom>
          <a:solidFill>
            <a:srgbClr val="2C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/>
              <a:t>13</a:t>
            </a:r>
            <a:endParaRPr lang="en-GB" sz="3200" b="1" dirty="0"/>
          </a:p>
        </p:txBody>
      </p:sp>
      <p:sp>
        <p:nvSpPr>
          <p:cNvPr id="72" name="?">
            <a:extLst/>
          </p:cNvPr>
          <p:cNvSpPr/>
          <p:nvPr/>
        </p:nvSpPr>
        <p:spPr bwMode="auto">
          <a:xfrm>
            <a:off x="7189788" y="2578100"/>
            <a:ext cx="1298575" cy="1285875"/>
          </a:xfrm>
          <a:prstGeom prst="ellipse">
            <a:avLst/>
          </a:prstGeom>
          <a:solidFill>
            <a:srgbClr val="2C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/>
              <a:t>?</a:t>
            </a:r>
            <a:endParaRPr lang="en-GB" sz="3200" b="1" dirty="0"/>
          </a:p>
        </p:txBody>
      </p:sp>
      <p:pic>
        <p:nvPicPr>
          <p:cNvPr id="62" name="Picture 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" t="-316" r="75992" b="316"/>
          <a:stretch>
            <a:fillRect/>
          </a:stretch>
        </p:blipFill>
        <p:spPr bwMode="auto">
          <a:xfrm>
            <a:off x="3116263" y="2805113"/>
            <a:ext cx="500062" cy="171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5"/>
          <a:stretch>
            <a:fillRect/>
          </a:stretch>
        </p:blipFill>
        <p:spPr bwMode="auto">
          <a:xfrm>
            <a:off x="4981575" y="2876550"/>
            <a:ext cx="544513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6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0" t="-1253" r="50066" b="1253"/>
          <a:stretch>
            <a:fillRect/>
          </a:stretch>
        </p:blipFill>
        <p:spPr bwMode="auto">
          <a:xfrm>
            <a:off x="4360863" y="2881313"/>
            <a:ext cx="560387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7" t="-3976" r="-2908" b="1128"/>
          <a:stretch>
            <a:fillRect/>
          </a:stretch>
        </p:blipFill>
        <p:spPr bwMode="auto">
          <a:xfrm>
            <a:off x="5741988" y="2813050"/>
            <a:ext cx="579437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5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85"/>
          <a:stretch>
            <a:fillRect/>
          </a:stretch>
        </p:blipFill>
        <p:spPr bwMode="auto">
          <a:xfrm>
            <a:off x="3708400" y="2854325"/>
            <a:ext cx="560388" cy="16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58" grpId="0" animBg="1"/>
      <p:bldP spid="61" grpId="0" animBg="1"/>
      <p:bldP spid="57" grpId="0"/>
      <p:bldP spid="60" grpId="0" animBg="1"/>
      <p:bldP spid="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here are children"/>
          <p:cNvSpPr>
            <a:spLocks noChangeArrowheads="1"/>
          </p:cNvSpPr>
          <p:nvPr/>
        </p:nvSpPr>
        <p:spPr bwMode="auto">
          <a:xfrm>
            <a:off x="617538" y="595313"/>
            <a:ext cx="7883525" cy="508000"/>
          </a:xfrm>
          <a:prstGeom prst="roundRect">
            <a:avLst>
              <a:gd name="adj" fmla="val 16667"/>
            </a:avLst>
          </a:prstGeom>
          <a:solidFill>
            <a:srgbClr val="A872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72000" rIns="72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bg1"/>
                </a:solidFill>
              </a:rPr>
              <a:t>There are </a:t>
            </a:r>
            <a:r>
              <a:rPr lang="en-GB" altLang="en-US" b="1" dirty="0">
                <a:solidFill>
                  <a:schemeClr val="bg1"/>
                </a:solidFill>
              </a:rPr>
              <a:t>10 </a:t>
            </a:r>
            <a:r>
              <a:rPr lang="en-GB" altLang="en-US" dirty="0">
                <a:solidFill>
                  <a:schemeClr val="bg1"/>
                </a:solidFill>
              </a:rPr>
              <a:t>children at the party already.</a:t>
            </a:r>
          </a:p>
        </p:txBody>
      </p:sp>
      <p:grpSp>
        <p:nvGrpSpPr>
          <p:cNvPr id="14339" name="Timeline"/>
          <p:cNvGrpSpPr>
            <a:grpSpLocks/>
          </p:cNvGrpSpPr>
          <p:nvPr/>
        </p:nvGrpSpPr>
        <p:grpSpPr bwMode="auto">
          <a:xfrm>
            <a:off x="581025" y="5413375"/>
            <a:ext cx="8175625" cy="679450"/>
            <a:chOff x="581612" y="5413375"/>
            <a:chExt cx="8175038" cy="67945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523DAF3-4B40-4F71-B2F5-585C186EABEB}"/>
                </a:ext>
              </a:extLst>
            </p:cNvPr>
            <p:cNvCxnSpPr/>
            <p:nvPr/>
          </p:nvCxnSpPr>
          <p:spPr>
            <a:xfrm>
              <a:off x="756224" y="6075363"/>
              <a:ext cx="7632152" cy="0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4727960-4679-4343-A41A-5EF954935810}"/>
                </a:ext>
              </a:extLst>
            </p:cNvPr>
            <p:cNvCxnSpPr/>
            <p:nvPr/>
          </p:nvCxnSpPr>
          <p:spPr bwMode="auto">
            <a:xfrm>
              <a:off x="764162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7F74274-2EAB-401A-9698-E435E8B0C1BF}"/>
                </a:ext>
              </a:extLst>
            </p:cNvPr>
            <p:cNvCxnSpPr/>
            <p:nvPr/>
          </p:nvCxnSpPr>
          <p:spPr bwMode="auto">
            <a:xfrm>
              <a:off x="8378852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86523F-C1F5-4A42-B945-3FD70691D6BF}"/>
                </a:ext>
              </a:extLst>
            </p:cNvPr>
            <p:cNvCxnSpPr/>
            <p:nvPr/>
          </p:nvCxnSpPr>
          <p:spPr bwMode="auto">
            <a:xfrm>
              <a:off x="1145135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60F21FC-A5A9-4BCC-825C-F0B94908B40F}"/>
                </a:ext>
              </a:extLst>
            </p:cNvPr>
            <p:cNvCxnSpPr/>
            <p:nvPr/>
          </p:nvCxnSpPr>
          <p:spPr bwMode="auto">
            <a:xfrm>
              <a:off x="152610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21BEA52-AAC1-47DE-965A-B405C31445E2}"/>
                </a:ext>
              </a:extLst>
            </p:cNvPr>
            <p:cNvCxnSpPr/>
            <p:nvPr/>
          </p:nvCxnSpPr>
          <p:spPr bwMode="auto">
            <a:xfrm>
              <a:off x="2286465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10ABE6C-A550-44B1-A2FF-5523AF6B3935}"/>
                </a:ext>
              </a:extLst>
            </p:cNvPr>
            <p:cNvCxnSpPr/>
            <p:nvPr/>
          </p:nvCxnSpPr>
          <p:spPr bwMode="auto">
            <a:xfrm>
              <a:off x="3048410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A6F2154-588A-4CAF-A287-FDA0E4265544}"/>
                </a:ext>
              </a:extLst>
            </p:cNvPr>
            <p:cNvCxnSpPr/>
            <p:nvPr/>
          </p:nvCxnSpPr>
          <p:spPr bwMode="auto">
            <a:xfrm>
              <a:off x="3810355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D04031C-5163-4A6E-B014-50A5DC5CB51C}"/>
                </a:ext>
              </a:extLst>
            </p:cNvPr>
            <p:cNvCxnSpPr/>
            <p:nvPr/>
          </p:nvCxnSpPr>
          <p:spPr bwMode="auto">
            <a:xfrm>
              <a:off x="4572300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67E71B7-0266-4F2D-B67B-DEB16E4DA502}"/>
                </a:ext>
              </a:extLst>
            </p:cNvPr>
            <p:cNvCxnSpPr/>
            <p:nvPr/>
          </p:nvCxnSpPr>
          <p:spPr bwMode="auto">
            <a:xfrm>
              <a:off x="5332659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72F0EEE-367A-4673-8318-37342FD86F90}"/>
                </a:ext>
              </a:extLst>
            </p:cNvPr>
            <p:cNvCxnSpPr/>
            <p:nvPr/>
          </p:nvCxnSpPr>
          <p:spPr bwMode="auto">
            <a:xfrm>
              <a:off x="6094604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97C8F25-E4B7-4964-A65A-929547F46F37}"/>
                </a:ext>
              </a:extLst>
            </p:cNvPr>
            <p:cNvCxnSpPr/>
            <p:nvPr/>
          </p:nvCxnSpPr>
          <p:spPr bwMode="auto">
            <a:xfrm>
              <a:off x="6856549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2D4E19A-17FF-4218-87BC-E53451AB54A3}"/>
                </a:ext>
              </a:extLst>
            </p:cNvPr>
            <p:cNvCxnSpPr/>
            <p:nvPr/>
          </p:nvCxnSpPr>
          <p:spPr bwMode="auto">
            <a:xfrm>
              <a:off x="7235934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0CE0161-7601-4A26-87AC-E96828AA7DF8}"/>
                </a:ext>
              </a:extLst>
            </p:cNvPr>
            <p:cNvCxnSpPr/>
            <p:nvPr/>
          </p:nvCxnSpPr>
          <p:spPr bwMode="auto">
            <a:xfrm>
              <a:off x="647557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371675E-A1CE-41DB-9D58-49D488F348A4}"/>
                </a:ext>
              </a:extLst>
            </p:cNvPr>
            <p:cNvCxnSpPr/>
            <p:nvPr/>
          </p:nvCxnSpPr>
          <p:spPr bwMode="auto">
            <a:xfrm>
              <a:off x="5713632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F7CEE8A-BB8E-4064-8101-9DA7B933546A}"/>
                </a:ext>
              </a:extLst>
            </p:cNvPr>
            <p:cNvCxnSpPr/>
            <p:nvPr/>
          </p:nvCxnSpPr>
          <p:spPr bwMode="auto">
            <a:xfrm>
              <a:off x="4951686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F144329-1AD6-4368-AB17-86141F985DBD}"/>
                </a:ext>
              </a:extLst>
            </p:cNvPr>
            <p:cNvCxnSpPr/>
            <p:nvPr/>
          </p:nvCxnSpPr>
          <p:spPr bwMode="auto">
            <a:xfrm>
              <a:off x="4191328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A924793-66C5-4E96-BD80-159DBE360773}"/>
                </a:ext>
              </a:extLst>
            </p:cNvPr>
            <p:cNvCxnSpPr/>
            <p:nvPr/>
          </p:nvCxnSpPr>
          <p:spPr bwMode="auto">
            <a:xfrm>
              <a:off x="3429383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4B197B8-6550-47E6-864C-C2E65AA25AA1}"/>
                </a:ext>
              </a:extLst>
            </p:cNvPr>
            <p:cNvCxnSpPr/>
            <p:nvPr/>
          </p:nvCxnSpPr>
          <p:spPr bwMode="auto">
            <a:xfrm>
              <a:off x="266743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71AABD1-B289-4505-9C50-B495197B9C1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07080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74" name="TextBox 28"/>
            <p:cNvSpPr txBox="1">
              <a:spLocks noChangeArrowheads="1"/>
            </p:cNvSpPr>
            <p:nvPr/>
          </p:nvSpPr>
          <p:spPr bwMode="auto">
            <a:xfrm>
              <a:off x="5816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0</a:t>
              </a:r>
            </a:p>
          </p:txBody>
        </p:sp>
        <p:sp>
          <p:nvSpPr>
            <p:cNvPr id="14375" name="TextBox 30"/>
            <p:cNvSpPr txBox="1">
              <a:spLocks noChangeArrowheads="1"/>
            </p:cNvSpPr>
            <p:nvPr/>
          </p:nvSpPr>
          <p:spPr bwMode="auto">
            <a:xfrm>
              <a:off x="997537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</a:t>
              </a:r>
            </a:p>
          </p:txBody>
        </p:sp>
        <p:sp>
          <p:nvSpPr>
            <p:cNvPr id="14376" name="TextBox 31"/>
            <p:cNvSpPr txBox="1">
              <a:spLocks noChangeArrowheads="1"/>
            </p:cNvSpPr>
            <p:nvPr/>
          </p:nvSpPr>
          <p:spPr bwMode="auto">
            <a:xfrm>
              <a:off x="13690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2</a:t>
              </a:r>
            </a:p>
          </p:txBody>
        </p:sp>
        <p:sp>
          <p:nvSpPr>
            <p:cNvPr id="14377" name="TextBox 32"/>
            <p:cNvSpPr txBox="1">
              <a:spLocks noChangeArrowheads="1"/>
            </p:cNvSpPr>
            <p:nvPr/>
          </p:nvSpPr>
          <p:spPr bwMode="auto">
            <a:xfrm>
              <a:off x="17627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3</a:t>
              </a:r>
            </a:p>
          </p:txBody>
        </p:sp>
        <p:sp>
          <p:nvSpPr>
            <p:cNvPr id="14378" name="TextBox 33"/>
            <p:cNvSpPr txBox="1">
              <a:spLocks noChangeArrowheads="1"/>
            </p:cNvSpPr>
            <p:nvPr/>
          </p:nvSpPr>
          <p:spPr bwMode="auto">
            <a:xfrm>
              <a:off x="2116725" y="5424073"/>
              <a:ext cx="3190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4</a:t>
              </a:r>
            </a:p>
          </p:txBody>
        </p:sp>
        <p:sp>
          <p:nvSpPr>
            <p:cNvPr id="14379" name="TextBox 34"/>
            <p:cNvSpPr txBox="1">
              <a:spLocks noChangeArrowheads="1"/>
            </p:cNvSpPr>
            <p:nvPr/>
          </p:nvSpPr>
          <p:spPr bwMode="auto">
            <a:xfrm>
              <a:off x="250566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5</a:t>
              </a:r>
            </a:p>
          </p:txBody>
        </p:sp>
        <p:sp>
          <p:nvSpPr>
            <p:cNvPr id="14380" name="TextBox 35"/>
            <p:cNvSpPr txBox="1">
              <a:spLocks noChangeArrowheads="1"/>
            </p:cNvSpPr>
            <p:nvPr/>
          </p:nvSpPr>
          <p:spPr bwMode="auto">
            <a:xfrm>
              <a:off x="2880312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6</a:t>
              </a:r>
            </a:p>
          </p:txBody>
        </p:sp>
        <p:sp>
          <p:nvSpPr>
            <p:cNvPr id="14381" name="TextBox 36"/>
            <p:cNvSpPr txBox="1">
              <a:spLocks noChangeArrowheads="1"/>
            </p:cNvSpPr>
            <p:nvPr/>
          </p:nvSpPr>
          <p:spPr bwMode="auto">
            <a:xfrm>
              <a:off x="3283537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7</a:t>
              </a:r>
            </a:p>
          </p:txBody>
        </p:sp>
        <p:sp>
          <p:nvSpPr>
            <p:cNvPr id="14382" name="TextBox 37"/>
            <p:cNvSpPr txBox="1">
              <a:spLocks noChangeArrowheads="1"/>
            </p:cNvSpPr>
            <p:nvPr/>
          </p:nvSpPr>
          <p:spPr bwMode="auto">
            <a:xfrm>
              <a:off x="3639137" y="5424073"/>
              <a:ext cx="319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8</a:t>
              </a:r>
            </a:p>
          </p:txBody>
        </p:sp>
        <p:sp>
          <p:nvSpPr>
            <p:cNvPr id="14383" name="TextBox 38"/>
            <p:cNvSpPr txBox="1">
              <a:spLocks noChangeArrowheads="1"/>
            </p:cNvSpPr>
            <p:nvPr/>
          </p:nvSpPr>
          <p:spPr bwMode="auto">
            <a:xfrm>
              <a:off x="4021725" y="5424073"/>
              <a:ext cx="3190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9</a:t>
              </a:r>
            </a:p>
          </p:txBody>
        </p:sp>
        <p:sp>
          <p:nvSpPr>
            <p:cNvPr id="14384" name="TextBox 39"/>
            <p:cNvSpPr txBox="1">
              <a:spLocks noChangeArrowheads="1"/>
            </p:cNvSpPr>
            <p:nvPr/>
          </p:nvSpPr>
          <p:spPr bwMode="auto">
            <a:xfrm>
              <a:off x="43243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10</a:t>
              </a:r>
            </a:p>
          </p:txBody>
        </p:sp>
        <p:sp>
          <p:nvSpPr>
            <p:cNvPr id="14385" name="TextBox 40"/>
            <p:cNvSpPr txBox="1">
              <a:spLocks noChangeArrowheads="1"/>
            </p:cNvSpPr>
            <p:nvPr/>
          </p:nvSpPr>
          <p:spPr bwMode="auto">
            <a:xfrm>
              <a:off x="4732338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11</a:t>
              </a:r>
            </a:p>
          </p:txBody>
        </p:sp>
        <p:sp>
          <p:nvSpPr>
            <p:cNvPr id="14386" name="TextBox 41"/>
            <p:cNvSpPr txBox="1">
              <a:spLocks noChangeArrowheads="1"/>
            </p:cNvSpPr>
            <p:nvPr/>
          </p:nvSpPr>
          <p:spPr bwMode="auto">
            <a:xfrm>
              <a:off x="51117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12</a:t>
              </a:r>
            </a:p>
          </p:txBody>
        </p:sp>
        <p:sp>
          <p:nvSpPr>
            <p:cNvPr id="14387" name="TextBox 42"/>
            <p:cNvSpPr txBox="1">
              <a:spLocks noChangeArrowheads="1"/>
            </p:cNvSpPr>
            <p:nvPr/>
          </p:nvSpPr>
          <p:spPr bwMode="auto">
            <a:xfrm>
              <a:off x="54927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13</a:t>
              </a:r>
            </a:p>
          </p:txBody>
        </p:sp>
        <p:sp>
          <p:nvSpPr>
            <p:cNvPr id="14388" name="TextBox 43"/>
            <p:cNvSpPr txBox="1">
              <a:spLocks noChangeArrowheads="1"/>
            </p:cNvSpPr>
            <p:nvPr/>
          </p:nvSpPr>
          <p:spPr bwMode="auto">
            <a:xfrm>
              <a:off x="5861050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14</a:t>
              </a:r>
            </a:p>
          </p:txBody>
        </p:sp>
        <p:sp>
          <p:nvSpPr>
            <p:cNvPr id="14389" name="TextBox 44"/>
            <p:cNvSpPr txBox="1">
              <a:spLocks noChangeArrowheads="1"/>
            </p:cNvSpPr>
            <p:nvPr/>
          </p:nvSpPr>
          <p:spPr bwMode="auto">
            <a:xfrm>
              <a:off x="6246813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15</a:t>
              </a:r>
            </a:p>
          </p:txBody>
        </p:sp>
        <p:sp>
          <p:nvSpPr>
            <p:cNvPr id="14390" name="TextBox 45"/>
            <p:cNvSpPr txBox="1">
              <a:spLocks noChangeArrowheads="1"/>
            </p:cNvSpPr>
            <p:nvPr/>
          </p:nvSpPr>
          <p:spPr bwMode="auto">
            <a:xfrm>
              <a:off x="6624638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16</a:t>
              </a: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D6DA120-BC2C-415A-9C51-3FEE2B64778F}"/>
                </a:ext>
              </a:extLst>
            </p:cNvPr>
            <p:cNvCxnSpPr/>
            <p:nvPr/>
          </p:nvCxnSpPr>
          <p:spPr bwMode="auto">
            <a:xfrm>
              <a:off x="7616907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92" name="TextBox 47"/>
            <p:cNvSpPr txBox="1">
              <a:spLocks noChangeArrowheads="1"/>
            </p:cNvSpPr>
            <p:nvPr/>
          </p:nvSpPr>
          <p:spPr bwMode="auto">
            <a:xfrm>
              <a:off x="7011988" y="5413375"/>
              <a:ext cx="6334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17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C1935E9F-A599-43A1-BB9B-F3D7CC9BD1AD}"/>
                </a:ext>
              </a:extLst>
            </p:cNvPr>
            <p:cNvCxnSpPr/>
            <p:nvPr/>
          </p:nvCxnSpPr>
          <p:spPr bwMode="auto">
            <a:xfrm>
              <a:off x="7997879" y="5886450"/>
              <a:ext cx="0" cy="206375"/>
            </a:xfrm>
            <a:prstGeom prst="line">
              <a:avLst/>
            </a:prstGeom>
            <a:ln w="28575">
              <a:solidFill>
                <a:srgbClr val="C80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94" name="TextBox 49"/>
            <p:cNvSpPr txBox="1">
              <a:spLocks noChangeArrowheads="1"/>
            </p:cNvSpPr>
            <p:nvPr/>
          </p:nvSpPr>
          <p:spPr bwMode="auto">
            <a:xfrm>
              <a:off x="7389813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18</a:t>
              </a:r>
            </a:p>
          </p:txBody>
        </p:sp>
        <p:sp>
          <p:nvSpPr>
            <p:cNvPr id="14395" name="TextBox 50"/>
            <p:cNvSpPr txBox="1">
              <a:spLocks noChangeArrowheads="1"/>
            </p:cNvSpPr>
            <p:nvPr/>
          </p:nvSpPr>
          <p:spPr bwMode="auto">
            <a:xfrm>
              <a:off x="7773988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19</a:t>
              </a:r>
            </a:p>
          </p:txBody>
        </p:sp>
        <p:sp>
          <p:nvSpPr>
            <p:cNvPr id="14396" name="TextBox 51"/>
            <p:cNvSpPr txBox="1">
              <a:spLocks noChangeArrowheads="1"/>
            </p:cNvSpPr>
            <p:nvPr/>
          </p:nvSpPr>
          <p:spPr bwMode="auto">
            <a:xfrm>
              <a:off x="8124825" y="5413375"/>
              <a:ext cx="6318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400">
                  <a:solidFill>
                    <a:srgbClr val="DE1E5A"/>
                  </a:solidFill>
                  <a:latin typeface="Twinkl SemiBold" pitchFamily="2" charset="0"/>
                </a:rPr>
                <a:t>20</a:t>
              </a:r>
            </a:p>
          </p:txBody>
        </p:sp>
      </p:grpSp>
      <p:sp>
        <p:nvSpPr>
          <p:cNvPr id="61" name="Teal Circle">
            <a:extLst>
              <a:ext uri="{FF2B5EF4-FFF2-40B4-BE49-F238E27FC236}">
                <a16:creationId xmlns:a16="http://schemas.microsoft.com/office/drawing/2014/main" id="{6FD108EC-1A8A-490B-9AB9-879E579ED490}"/>
              </a:ext>
            </a:extLst>
          </p:cNvPr>
          <p:cNvSpPr/>
          <p:nvPr/>
        </p:nvSpPr>
        <p:spPr>
          <a:xfrm>
            <a:off x="4360863" y="5429250"/>
            <a:ext cx="431800" cy="430213"/>
          </a:xfrm>
          <a:prstGeom prst="ellipse">
            <a:avLst/>
          </a:prstGeom>
          <a:noFill/>
          <a:ln w="38100">
            <a:solidFill>
              <a:srgbClr val="009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7" name="Can you count how"/>
          <p:cNvSpPr>
            <a:spLocks noChangeArrowheads="1"/>
          </p:cNvSpPr>
          <p:nvPr/>
        </p:nvSpPr>
        <p:spPr bwMode="auto">
          <a:xfrm>
            <a:off x="706438" y="1087438"/>
            <a:ext cx="7859712" cy="51276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8000" tIns="108000" rIns="108000" bIns="108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Can you count how many children will be at the party altogether?</a:t>
            </a:r>
          </a:p>
        </p:txBody>
      </p:sp>
      <p:pic>
        <p:nvPicPr>
          <p:cNvPr id="14342" name="Doo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" y="1595438"/>
            <a:ext cx="1582738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Number Circle">
            <a:extLst/>
          </p:cNvPr>
          <p:cNvSpPr/>
          <p:nvPr/>
        </p:nvSpPr>
        <p:spPr bwMode="auto">
          <a:xfrm>
            <a:off x="1101725" y="2851150"/>
            <a:ext cx="815975" cy="808038"/>
          </a:xfrm>
          <a:prstGeom prst="ellipse">
            <a:avLst/>
          </a:prstGeom>
          <a:solidFill>
            <a:srgbClr val="2C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/>
              <a:t>10</a:t>
            </a:r>
          </a:p>
        </p:txBody>
      </p:sp>
      <p:sp>
        <p:nvSpPr>
          <p:cNvPr id="14344" name="+"/>
          <p:cNvSpPr txBox="1">
            <a:spLocks noChangeArrowheads="1"/>
          </p:cNvSpPr>
          <p:nvPr/>
        </p:nvSpPr>
        <p:spPr bwMode="auto">
          <a:xfrm>
            <a:off x="2146300" y="2462213"/>
            <a:ext cx="5302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9600">
                <a:solidFill>
                  <a:srgbClr val="7768AD"/>
                </a:solidFill>
                <a:latin typeface="Twinkl SemiBold" pitchFamily="2" charset="0"/>
              </a:rPr>
              <a:t>+</a:t>
            </a:r>
          </a:p>
        </p:txBody>
      </p:sp>
      <p:sp>
        <p:nvSpPr>
          <p:cNvPr id="14345" name="="/>
          <p:cNvSpPr txBox="1">
            <a:spLocks noChangeArrowheads="1"/>
          </p:cNvSpPr>
          <p:nvPr/>
        </p:nvSpPr>
        <p:spPr bwMode="auto">
          <a:xfrm>
            <a:off x="6326188" y="2439988"/>
            <a:ext cx="5302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9600">
                <a:solidFill>
                  <a:srgbClr val="7768AD"/>
                </a:solidFill>
                <a:latin typeface="Twinkl SemiBold" pitchFamily="2" charset="0"/>
              </a:rPr>
              <a:t>=</a:t>
            </a:r>
          </a:p>
        </p:txBody>
      </p:sp>
      <p:sp>
        <p:nvSpPr>
          <p:cNvPr id="63" name="Answer">
            <a:extLst/>
          </p:cNvPr>
          <p:cNvSpPr/>
          <p:nvPr/>
        </p:nvSpPr>
        <p:spPr bwMode="auto">
          <a:xfrm>
            <a:off x="7189788" y="2563813"/>
            <a:ext cx="1298575" cy="1285875"/>
          </a:xfrm>
          <a:prstGeom prst="ellipse">
            <a:avLst/>
          </a:prstGeom>
          <a:solidFill>
            <a:srgbClr val="2C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/>
              <a:t>16</a:t>
            </a:r>
            <a:endParaRPr lang="en-GB" sz="3200" b="1" dirty="0"/>
          </a:p>
        </p:txBody>
      </p:sp>
      <p:sp>
        <p:nvSpPr>
          <p:cNvPr id="72" name="?">
            <a:extLst/>
          </p:cNvPr>
          <p:cNvSpPr/>
          <p:nvPr/>
        </p:nvSpPr>
        <p:spPr bwMode="auto">
          <a:xfrm>
            <a:off x="7189788" y="2578100"/>
            <a:ext cx="1298575" cy="1285875"/>
          </a:xfrm>
          <a:prstGeom prst="ellipse">
            <a:avLst/>
          </a:prstGeom>
          <a:solidFill>
            <a:srgbClr val="2C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800" b="1" dirty="0"/>
              <a:t>?</a:t>
            </a:r>
            <a:endParaRPr lang="en-GB" sz="3200" b="1" dirty="0"/>
          </a:p>
        </p:txBody>
      </p:sp>
      <p:pic>
        <p:nvPicPr>
          <p:cNvPr id="62" name="Picture 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" t="-316" r="75992" b="316"/>
          <a:stretch>
            <a:fillRect/>
          </a:stretch>
        </p:blipFill>
        <p:spPr bwMode="auto">
          <a:xfrm>
            <a:off x="2984500" y="2805113"/>
            <a:ext cx="500063" cy="171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5"/>
          <a:stretch>
            <a:fillRect/>
          </a:stretch>
        </p:blipFill>
        <p:spPr bwMode="auto">
          <a:xfrm>
            <a:off x="4694238" y="2876550"/>
            <a:ext cx="544512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6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0" t="-1253" r="50066" b="1253"/>
          <a:stretch>
            <a:fillRect/>
          </a:stretch>
        </p:blipFill>
        <p:spPr bwMode="auto">
          <a:xfrm>
            <a:off x="4133850" y="2881313"/>
            <a:ext cx="560388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7" t="-3976" r="-2908" b="1128"/>
          <a:stretch>
            <a:fillRect/>
          </a:stretch>
        </p:blipFill>
        <p:spPr bwMode="auto">
          <a:xfrm>
            <a:off x="5345113" y="2813050"/>
            <a:ext cx="579437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5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85"/>
          <a:stretch>
            <a:fillRect/>
          </a:stretch>
        </p:blipFill>
        <p:spPr bwMode="auto">
          <a:xfrm>
            <a:off x="3536950" y="2854325"/>
            <a:ext cx="560388" cy="16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6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9" t="-336" r="48033" b="336"/>
          <a:stretch>
            <a:fillRect/>
          </a:stretch>
        </p:blipFill>
        <p:spPr bwMode="auto">
          <a:xfrm>
            <a:off x="5861050" y="2935288"/>
            <a:ext cx="668338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58" grpId="0" animBg="1"/>
      <p:bldP spid="61" grpId="0" animBg="1"/>
      <p:bldP spid="57" grpId="0"/>
      <p:bldP spid="60" grpId="0" animBg="1"/>
      <p:bldP spid="7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 [Read-Only]" id="{B29F6C71-AAE0-4B64-A45A-1046B855C9CC}" vid="{8E495050-AD79-41D8-9298-D2CAD14368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Guidance</Template>
  <TotalTime>103</TotalTime>
  <Words>283</Words>
  <Application>Microsoft Office PowerPoint</Application>
  <PresentationFormat>On-screen Show (4:3)</PresentationFormat>
  <Paragraphs>145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Twinkl SemiBold</vt:lpstr>
      <vt:lpstr>Sassoon Infant Rg</vt:lpstr>
      <vt:lpstr>Twinkl</vt:lpstr>
      <vt:lpstr>Calibri</vt:lpstr>
      <vt:lpstr>Arial</vt:lpstr>
      <vt:lpstr>Office Theme</vt:lpstr>
      <vt:lpstr>PowerPoint Presentation</vt:lpstr>
      <vt:lpstr>Who’s going to the party?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Sarah Williamson</dc:creator>
  <cp:lastModifiedBy>Henry Gilchrist</cp:lastModifiedBy>
  <cp:revision>15</cp:revision>
  <dcterms:created xsi:type="dcterms:W3CDTF">2018-06-19T14:18:24Z</dcterms:created>
  <dcterms:modified xsi:type="dcterms:W3CDTF">2020-05-27T14:35:32Z</dcterms:modified>
</cp:coreProperties>
</file>