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17"/>
  </p:handoutMasterIdLst>
  <p:sldIdLst>
    <p:sldId id="261" r:id="rId2"/>
    <p:sldId id="303" r:id="rId3"/>
    <p:sldId id="263" r:id="rId4"/>
    <p:sldId id="264" r:id="rId5"/>
    <p:sldId id="282" r:id="rId6"/>
    <p:sldId id="268" r:id="rId7"/>
    <p:sldId id="269" r:id="rId8"/>
    <p:sldId id="270" r:id="rId9"/>
    <p:sldId id="271" r:id="rId10"/>
    <p:sldId id="272" r:id="rId11"/>
    <p:sldId id="273" r:id="rId12"/>
    <p:sldId id="274" r:id="rId13"/>
    <p:sldId id="275" r:id="rId14"/>
    <p:sldId id="276" r:id="rId15"/>
    <p:sldId id="279" r:id="rId16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8"/>
      <p:bold r:id="rId19"/>
      <p:italic r:id="rId20"/>
      <p:boldItalic r:id="rId21"/>
    </p:embeddedFont>
    <p:embeddedFont>
      <p:font typeface="Sassoon Infant Rg" panose="02000503030000020003" charset="0"/>
      <p:regular r:id="rId22"/>
      <p:bold r:id="rId23"/>
    </p:embeddedFont>
    <p:embeddedFont>
      <p:font typeface="Tuffy" panose="020B0603060100000000" charset="0"/>
      <p:regular r:id="rId24"/>
      <p:bold r:id="rId25"/>
      <p:italic r:id="rId26"/>
      <p:boldItalic r:id="rId27"/>
    </p:embeddedFont>
    <p:embeddedFont>
      <p:font typeface="Twinkl" panose="020B0604020202020204" charset="0"/>
      <p:regular r:id="rId28"/>
      <p:bold r:id="rId29"/>
    </p:embeddedFont>
    <p:embeddedFont>
      <p:font typeface="Twinkl SemiBold" charset="0"/>
      <p:bold r:id="rId30"/>
    </p:embeddedFont>
  </p:embeddedFontLst>
  <p:custShowLst>
    <p:custShow name="game" id="0">
      <p:sldLst/>
    </p:custShow>
  </p:custShow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17" userDrawn="1">
          <p15:clr>
            <a:srgbClr val="A4A3A4"/>
          </p15:clr>
        </p15:guide>
        <p15:guide id="5" orient="horz" pos="3997" userDrawn="1">
          <p15:clr>
            <a:srgbClr val="A4A3A4"/>
          </p15:clr>
        </p15:guide>
        <p15:guide id="6" pos="5443" userDrawn="1">
          <p15:clr>
            <a:srgbClr val="A4A3A4"/>
          </p15:clr>
        </p15:guide>
        <p15:guide id="7" orient="horz" pos="323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EFBDA"/>
    <a:srgbClr val="C4E4D7"/>
    <a:srgbClr val="6E988E"/>
    <a:srgbClr val="F0F4C9"/>
    <a:srgbClr val="C4E5D7"/>
    <a:srgbClr val="14B4E4"/>
    <a:srgbClr val="DB5183"/>
    <a:srgbClr val="3399FF"/>
    <a:srgbClr val="5091ED"/>
    <a:srgbClr val="DF689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2438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044" y="78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5" Type="http://schemas.openxmlformats.org/officeDocument/2006/relationships/font" Target="fonts/font8.fntdata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3.fntdata"/><Relationship Id="rId29" Type="http://schemas.openxmlformats.org/officeDocument/2006/relationships/font" Target="fonts/font1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7.fntdata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28" Type="http://schemas.openxmlformats.org/officeDocument/2006/relationships/font" Target="fonts/font11.fntdata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font" Target="fonts/font10.fntdata"/><Relationship Id="rId30" Type="http://schemas.openxmlformats.org/officeDocument/2006/relationships/font" Target="fonts/font13.fntdata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 anchor="ctr" anchorCtr="1">
            <a:normAutofit/>
          </a:bodyPr>
          <a:lstStyle>
            <a:lvl1pPr algn="ctr">
              <a:defRPr sz="4000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Twinkl" pitchFamily="2" charset="0"/>
                <a:ea typeface="Twinkl" pitchFamily="2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pic>
        <p:nvPicPr>
          <p:cNvPr id="8" name="Picture 14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Twinkl" pitchFamily="2" charset="0"/>
              </a:defRPr>
            </a:lvl1pPr>
            <a:lvl2pPr>
              <a:defRPr sz="1600">
                <a:latin typeface="Twinkl" pitchFamily="2" charset="0"/>
                <a:ea typeface="Twinkl" pitchFamily="2" charset="0"/>
              </a:defRPr>
            </a:lvl2pPr>
            <a:lvl3pPr>
              <a:defRPr sz="1400">
                <a:latin typeface="Twinkl" pitchFamily="2" charset="0"/>
                <a:ea typeface="Twinkl" pitchFamily="2" charset="0"/>
              </a:defRPr>
            </a:lvl3pPr>
            <a:lvl4pPr>
              <a:defRPr sz="1400">
                <a:latin typeface="Twinkl" pitchFamily="2" charset="0"/>
                <a:ea typeface="Twinkl" pitchFamily="2" charset="0"/>
              </a:defRPr>
            </a:lvl4pPr>
            <a:lvl5pPr>
              <a:defRPr sz="1400">
                <a:latin typeface="Twinkl" pitchFamily="2" charset="0"/>
                <a:ea typeface="Twinkl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Twinkl" pitchFamily="2" charset="0"/>
                <a:ea typeface="Twinkl" pitchFamily="2" charset="0"/>
              </a:defRPr>
            </a:lvl1pPr>
            <a:lvl2pPr>
              <a:defRPr sz="1600">
                <a:latin typeface="Twinkl" pitchFamily="2" charset="0"/>
                <a:ea typeface="Twinkl" pitchFamily="2" charset="0"/>
              </a:defRPr>
            </a:lvl2pPr>
            <a:lvl3pPr>
              <a:defRPr sz="1400">
                <a:latin typeface="Twinkl" pitchFamily="2" charset="0"/>
                <a:ea typeface="Twinkl" pitchFamily="2" charset="0"/>
              </a:defRPr>
            </a:lvl3pPr>
            <a:lvl4pPr>
              <a:defRPr sz="1400">
                <a:latin typeface="Twinkl" pitchFamily="2" charset="0"/>
                <a:ea typeface="Twinkl" pitchFamily="2" charset="0"/>
              </a:defRPr>
            </a:lvl4pPr>
            <a:lvl5pPr>
              <a:defRPr sz="1400">
                <a:latin typeface="Twinkl" pitchFamily="2" charset="0"/>
                <a:ea typeface="Twinkl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53437" y="6700730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63648095"/>
      </p:ext>
    </p:extLst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1472923"/>
      </p:ext>
    </p:extLst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53437" y="6700730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  <p:transition spd="slow"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transition spd="slow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1C1C1C"/>
          </a:solidFill>
          <a:latin typeface="Twinkl SemiBold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288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wav"/><Relationship Id="rId13" Type="http://schemas.microsoft.com/office/2007/relationships/media" Target="../media/media7.wav"/><Relationship Id="rId18" Type="http://schemas.openxmlformats.org/officeDocument/2006/relationships/audio" Target="../media/media9.wav"/><Relationship Id="rId3" Type="http://schemas.microsoft.com/office/2007/relationships/media" Target="../media/media2.wav"/><Relationship Id="rId21" Type="http://schemas.openxmlformats.org/officeDocument/2006/relationships/image" Target="../media/image10.png"/><Relationship Id="rId7" Type="http://schemas.microsoft.com/office/2007/relationships/media" Target="../media/media4.wav"/><Relationship Id="rId12" Type="http://schemas.openxmlformats.org/officeDocument/2006/relationships/audio" Target="../media/media6.wav"/><Relationship Id="rId17" Type="http://schemas.microsoft.com/office/2007/relationships/media" Target="../media/media9.wav"/><Relationship Id="rId2" Type="http://schemas.openxmlformats.org/officeDocument/2006/relationships/audio" Target="../media/media1.wav"/><Relationship Id="rId16" Type="http://schemas.openxmlformats.org/officeDocument/2006/relationships/audio" Target="../media/media8.wav"/><Relationship Id="rId20" Type="http://schemas.openxmlformats.org/officeDocument/2006/relationships/image" Target="../media/image9.png"/><Relationship Id="rId1" Type="http://schemas.microsoft.com/office/2007/relationships/media" Target="../media/media1.wav"/><Relationship Id="rId6" Type="http://schemas.openxmlformats.org/officeDocument/2006/relationships/audio" Target="../media/media3.wav"/><Relationship Id="rId11" Type="http://schemas.microsoft.com/office/2007/relationships/media" Target="../media/media6.wav"/><Relationship Id="rId5" Type="http://schemas.microsoft.com/office/2007/relationships/media" Target="../media/media3.wav"/><Relationship Id="rId15" Type="http://schemas.microsoft.com/office/2007/relationships/media" Target="../media/media8.wav"/><Relationship Id="rId10" Type="http://schemas.openxmlformats.org/officeDocument/2006/relationships/audio" Target="../media/media5.wav"/><Relationship Id="rId19" Type="http://schemas.openxmlformats.org/officeDocument/2006/relationships/slideLayout" Target="../slideLayouts/slideLayout2.xml"/><Relationship Id="rId4" Type="http://schemas.openxmlformats.org/officeDocument/2006/relationships/audio" Target="../media/media2.wav"/><Relationship Id="rId9" Type="http://schemas.microsoft.com/office/2007/relationships/media" Target="../media/media5.wav"/><Relationship Id="rId14" Type="http://schemas.openxmlformats.org/officeDocument/2006/relationships/audio" Target="../media/media7.wav"/><Relationship Id="rId22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11.png"/><Relationship Id="rId3" Type="http://schemas.microsoft.com/office/2007/relationships/media" Target="../media/media11.wav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10.png"/><Relationship Id="rId2" Type="http://schemas.openxmlformats.org/officeDocument/2006/relationships/audio" Target="../media/media10.wav"/><Relationship Id="rId1" Type="http://schemas.microsoft.com/office/2007/relationships/media" Target="../media/media10.wav"/><Relationship Id="rId6" Type="http://schemas.openxmlformats.org/officeDocument/2006/relationships/audio" Target="../media/media12.wav"/><Relationship Id="rId11" Type="http://schemas.openxmlformats.org/officeDocument/2006/relationships/image" Target="../media/image15.png"/><Relationship Id="rId5" Type="http://schemas.microsoft.com/office/2007/relationships/media" Target="../media/media12.wav"/><Relationship Id="rId10" Type="http://schemas.openxmlformats.org/officeDocument/2006/relationships/image" Target="../media/image14.png"/><Relationship Id="rId4" Type="http://schemas.openxmlformats.org/officeDocument/2006/relationships/audio" Target="../media/media11.wav"/><Relationship Id="rId9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11.png"/><Relationship Id="rId3" Type="http://schemas.microsoft.com/office/2007/relationships/media" Target="../media/media13.wav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10.png"/><Relationship Id="rId2" Type="http://schemas.openxmlformats.org/officeDocument/2006/relationships/audio" Target="../media/media10.wav"/><Relationship Id="rId1" Type="http://schemas.microsoft.com/office/2007/relationships/media" Target="../media/media10.wav"/><Relationship Id="rId6" Type="http://schemas.openxmlformats.org/officeDocument/2006/relationships/audio" Target="../media/media14.wav"/><Relationship Id="rId11" Type="http://schemas.openxmlformats.org/officeDocument/2006/relationships/image" Target="../media/image15.png"/><Relationship Id="rId5" Type="http://schemas.microsoft.com/office/2007/relationships/media" Target="../media/media14.wav"/><Relationship Id="rId10" Type="http://schemas.openxmlformats.org/officeDocument/2006/relationships/image" Target="../media/image14.png"/><Relationship Id="rId4" Type="http://schemas.openxmlformats.org/officeDocument/2006/relationships/audio" Target="../media/media13.wav"/><Relationship Id="rId9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11.png"/><Relationship Id="rId3" Type="http://schemas.microsoft.com/office/2007/relationships/media" Target="../media/media15.wav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10.png"/><Relationship Id="rId2" Type="http://schemas.openxmlformats.org/officeDocument/2006/relationships/audio" Target="../media/media10.wav"/><Relationship Id="rId1" Type="http://schemas.microsoft.com/office/2007/relationships/media" Target="../media/media10.wav"/><Relationship Id="rId6" Type="http://schemas.openxmlformats.org/officeDocument/2006/relationships/audio" Target="../media/media16.wav"/><Relationship Id="rId11" Type="http://schemas.openxmlformats.org/officeDocument/2006/relationships/image" Target="../media/image15.png"/><Relationship Id="rId5" Type="http://schemas.microsoft.com/office/2007/relationships/media" Target="../media/media16.wav"/><Relationship Id="rId10" Type="http://schemas.openxmlformats.org/officeDocument/2006/relationships/image" Target="../media/image14.png"/><Relationship Id="rId4" Type="http://schemas.openxmlformats.org/officeDocument/2006/relationships/audio" Target="../media/media15.wav"/><Relationship Id="rId9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image" Target="../media/image11.png"/><Relationship Id="rId3" Type="http://schemas.microsoft.com/office/2007/relationships/media" Target="../media/media17.wav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10.png"/><Relationship Id="rId2" Type="http://schemas.openxmlformats.org/officeDocument/2006/relationships/audio" Target="../media/media10.wav"/><Relationship Id="rId1" Type="http://schemas.microsoft.com/office/2007/relationships/media" Target="../media/media10.wav"/><Relationship Id="rId6" Type="http://schemas.openxmlformats.org/officeDocument/2006/relationships/audio" Target="../media/media18.wav"/><Relationship Id="rId11" Type="http://schemas.openxmlformats.org/officeDocument/2006/relationships/image" Target="../media/image15.png"/><Relationship Id="rId5" Type="http://schemas.microsoft.com/office/2007/relationships/media" Target="../media/media18.wav"/><Relationship Id="rId10" Type="http://schemas.openxmlformats.org/officeDocument/2006/relationships/image" Target="../media/image12.png"/><Relationship Id="rId4" Type="http://schemas.openxmlformats.org/officeDocument/2006/relationships/audio" Target="../media/media17.wav"/><Relationship Id="rId9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image" Target="../media/image11.png"/><Relationship Id="rId3" Type="http://schemas.microsoft.com/office/2007/relationships/media" Target="../media/media19.wav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10.png"/><Relationship Id="rId2" Type="http://schemas.openxmlformats.org/officeDocument/2006/relationships/audio" Target="../media/media10.wav"/><Relationship Id="rId1" Type="http://schemas.microsoft.com/office/2007/relationships/media" Target="../media/media10.wav"/><Relationship Id="rId6" Type="http://schemas.openxmlformats.org/officeDocument/2006/relationships/audio" Target="../media/media20.wav"/><Relationship Id="rId11" Type="http://schemas.openxmlformats.org/officeDocument/2006/relationships/image" Target="../media/image15.png"/><Relationship Id="rId5" Type="http://schemas.microsoft.com/office/2007/relationships/media" Target="../media/media20.wav"/><Relationship Id="rId10" Type="http://schemas.openxmlformats.org/officeDocument/2006/relationships/image" Target="../media/image12.png"/><Relationship Id="rId4" Type="http://schemas.openxmlformats.org/officeDocument/2006/relationships/audio" Target="../media/media19.wav"/><Relationship Id="rId9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image" Target="../media/image11.png"/><Relationship Id="rId3" Type="http://schemas.microsoft.com/office/2007/relationships/media" Target="../media/media21.wav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10.png"/><Relationship Id="rId2" Type="http://schemas.openxmlformats.org/officeDocument/2006/relationships/audio" Target="../media/media10.wav"/><Relationship Id="rId1" Type="http://schemas.microsoft.com/office/2007/relationships/media" Target="../media/media10.wav"/><Relationship Id="rId6" Type="http://schemas.openxmlformats.org/officeDocument/2006/relationships/audio" Target="../media/media22.wav"/><Relationship Id="rId11" Type="http://schemas.openxmlformats.org/officeDocument/2006/relationships/image" Target="../media/image15.png"/><Relationship Id="rId5" Type="http://schemas.microsoft.com/office/2007/relationships/media" Target="../media/media22.wav"/><Relationship Id="rId10" Type="http://schemas.openxmlformats.org/officeDocument/2006/relationships/image" Target="../media/image12.png"/><Relationship Id="rId4" Type="http://schemas.openxmlformats.org/officeDocument/2006/relationships/audio" Target="../media/media21.wav"/><Relationship Id="rId9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image" Target="../media/image11.png"/><Relationship Id="rId3" Type="http://schemas.microsoft.com/office/2007/relationships/media" Target="../media/media23.wav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10.png"/><Relationship Id="rId2" Type="http://schemas.openxmlformats.org/officeDocument/2006/relationships/audio" Target="../media/media10.wav"/><Relationship Id="rId1" Type="http://schemas.microsoft.com/office/2007/relationships/media" Target="../media/media10.wav"/><Relationship Id="rId6" Type="http://schemas.openxmlformats.org/officeDocument/2006/relationships/audio" Target="../media/media24.wav"/><Relationship Id="rId11" Type="http://schemas.openxmlformats.org/officeDocument/2006/relationships/image" Target="../media/image15.png"/><Relationship Id="rId5" Type="http://schemas.microsoft.com/office/2007/relationships/media" Target="../media/media24.wav"/><Relationship Id="rId10" Type="http://schemas.openxmlformats.org/officeDocument/2006/relationships/image" Target="../media/image12.png"/><Relationship Id="rId4" Type="http://schemas.openxmlformats.org/officeDocument/2006/relationships/audio" Target="../media/media23.wav"/><Relationship Id="rId9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image" Target="../media/image11.png"/><Relationship Id="rId3" Type="http://schemas.microsoft.com/office/2007/relationships/media" Target="../media/media25.wav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10.png"/><Relationship Id="rId2" Type="http://schemas.openxmlformats.org/officeDocument/2006/relationships/audio" Target="../media/media10.wav"/><Relationship Id="rId1" Type="http://schemas.microsoft.com/office/2007/relationships/media" Target="../media/media10.wav"/><Relationship Id="rId6" Type="http://schemas.openxmlformats.org/officeDocument/2006/relationships/audio" Target="../media/media26.wav"/><Relationship Id="rId11" Type="http://schemas.openxmlformats.org/officeDocument/2006/relationships/image" Target="../media/image15.png"/><Relationship Id="rId5" Type="http://schemas.microsoft.com/office/2007/relationships/media" Target="../media/media26.wav"/><Relationship Id="rId10" Type="http://schemas.openxmlformats.org/officeDocument/2006/relationships/image" Target="../media/image12.png"/><Relationship Id="rId4" Type="http://schemas.openxmlformats.org/officeDocument/2006/relationships/audio" Target="../media/media25.wav"/><Relationship Id="rId9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image" Target="../media/image11.png"/><Relationship Id="rId3" Type="http://schemas.microsoft.com/office/2007/relationships/media" Target="../media/media27.wav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10.png"/><Relationship Id="rId2" Type="http://schemas.openxmlformats.org/officeDocument/2006/relationships/audio" Target="../media/media10.wav"/><Relationship Id="rId1" Type="http://schemas.microsoft.com/office/2007/relationships/media" Target="../media/media10.wav"/><Relationship Id="rId6" Type="http://schemas.openxmlformats.org/officeDocument/2006/relationships/audio" Target="../media/media28.wav"/><Relationship Id="rId11" Type="http://schemas.openxmlformats.org/officeDocument/2006/relationships/image" Target="../media/image15.png"/><Relationship Id="rId5" Type="http://schemas.microsoft.com/office/2007/relationships/media" Target="../media/media28.wav"/><Relationship Id="rId10" Type="http://schemas.openxmlformats.org/officeDocument/2006/relationships/image" Target="../media/image12.png"/><Relationship Id="rId4" Type="http://schemas.openxmlformats.org/officeDocument/2006/relationships/audio" Target="../media/media27.wav"/><Relationship Id="rId9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6" Type="http://schemas.openxmlformats.org/officeDocument/2006/relationships/image" Target="../media/image15.pn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7924"/>
            <a:ext cx="9143999" cy="688134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071076" y="6384006"/>
            <a:ext cx="4994031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uffy" panose="020B0603060100000000" pitchFamily="34" charset="0"/>
              </a:rPr>
              <a:t>Year One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6251423"/>
            <a:ext cx="9144000" cy="612000"/>
          </a:xfrm>
          <a:prstGeom prst="rect">
            <a:avLst/>
          </a:prstGeom>
          <a:solidFill>
            <a:srgbClr val="14B4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0" y="6251423"/>
            <a:ext cx="9261231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2859470" y="6464797"/>
            <a:ext cx="3422268" cy="207749"/>
          </a:xfrm>
          <a:prstGeom prst="rect">
            <a:avLst/>
          </a:prstGeom>
          <a:noFill/>
        </p:spPr>
        <p:txBody>
          <a:bodyPr wrap="square" lIns="0" tIns="0" rIns="0" bIns="0" rtlCol="0" anchor="ctr" anchorCtr="1">
            <a:noAutofit/>
          </a:bodyPr>
          <a:lstStyle/>
          <a:p>
            <a:r>
              <a:rPr lang="en-GB" sz="800" b="1" dirty="0">
                <a:solidFill>
                  <a:schemeClr val="bg1"/>
                </a:solidFill>
                <a:latin typeface="Tuffy" panose="020B0603060100000000" pitchFamily="34" charset="0"/>
              </a:rPr>
              <a:t>French </a:t>
            </a:r>
            <a:r>
              <a:rPr lang="en-GB" sz="800" dirty="0">
                <a:solidFill>
                  <a:schemeClr val="bg1"/>
                </a:solidFill>
                <a:latin typeface="Tuffy" panose="020B0603060100000000" pitchFamily="34" charset="0"/>
              </a:rPr>
              <a:t>| Year 5 | All About Ourselves | How Are you Feeling Today? | Lesson 5</a:t>
            </a: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/>
              <a:t>All About Ourselves</a:t>
            </a:r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French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64823" y="982608"/>
            <a:ext cx="1614353" cy="107134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69966172"/>
      </p:ext>
    </p:extLst>
  </p:cSld>
  <p:clrMapOvr>
    <a:masterClrMapping/>
  </p:clrMapOvr>
  <p:transition spd="slow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4319588" y="5819775"/>
            <a:ext cx="411956" cy="159544"/>
          </a:xfrm>
          <a:prstGeom prst="rect">
            <a:avLst/>
          </a:prstGeom>
          <a:solidFill>
            <a:srgbClr val="C4E4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Twinkl Logo"/>
          <p:cNvPicPr>
            <a:picLocks noChangeAspect="1"/>
          </p:cNvPicPr>
          <p:nvPr/>
        </p:nvPicPr>
        <p:blipFill>
          <a:blip r:embed="rId4" cstate="screen">
            <a:biLevel thresh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77519" y="5719763"/>
            <a:ext cx="588962" cy="37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0" y="1709738"/>
            <a:ext cx="9144000" cy="1422400"/>
          </a:xfrm>
          <a:prstGeom prst="rect">
            <a:avLst/>
          </a:prstGeom>
          <a:solidFill>
            <a:srgbClr val="F0F4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0" y="1778000"/>
            <a:ext cx="9144000" cy="1284288"/>
          </a:xfrm>
          <a:prstGeom prst="rect">
            <a:avLst/>
          </a:prstGeom>
          <a:solidFill>
            <a:srgbClr val="6E98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5" name="Title 7"/>
          <p:cNvSpPr txBox="1">
            <a:spLocks/>
          </p:cNvSpPr>
          <p:nvPr/>
        </p:nvSpPr>
        <p:spPr>
          <a:xfrm>
            <a:off x="628650" y="1757362"/>
            <a:ext cx="7886700" cy="1325563"/>
          </a:xfrm>
          <a:prstGeom prst="roundRect">
            <a:avLst>
              <a:gd name="adj" fmla="val 9641"/>
            </a:avLst>
          </a:prstGeom>
          <a:noFill/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dirty="0">
                <a:solidFill>
                  <a:schemeClr val="bg1"/>
                </a:solidFill>
              </a:rPr>
              <a:t>Comment </a:t>
            </a:r>
            <a:r>
              <a:rPr lang="en-GB" dirty="0" err="1">
                <a:solidFill>
                  <a:schemeClr val="bg1"/>
                </a:solidFill>
              </a:rPr>
              <a:t>te</a:t>
            </a:r>
            <a:r>
              <a:rPr lang="en-GB" dirty="0">
                <a:solidFill>
                  <a:schemeClr val="bg1"/>
                </a:solidFill>
              </a:rPr>
              <a:t> </a:t>
            </a:r>
            <a:r>
              <a:rPr lang="en-GB" dirty="0" err="1">
                <a:solidFill>
                  <a:schemeClr val="bg1"/>
                </a:solidFill>
              </a:rPr>
              <a:t>sens-tu</a:t>
            </a:r>
            <a:r>
              <a:rPr lang="en-GB" dirty="0">
                <a:solidFill>
                  <a:schemeClr val="bg1"/>
                </a:solidFill>
              </a:rPr>
              <a:t> </a:t>
            </a:r>
            <a:r>
              <a:rPr lang="en-GB" dirty="0" err="1">
                <a:solidFill>
                  <a:schemeClr val="bg1"/>
                </a:solidFill>
              </a:rPr>
              <a:t>aujourd'hui</a:t>
            </a:r>
            <a:r>
              <a:rPr lang="en-GB" dirty="0">
                <a:solidFill>
                  <a:schemeClr val="bg1"/>
                </a:solidFill>
              </a:rPr>
              <a:t> ?</a:t>
            </a:r>
            <a:br>
              <a:rPr lang="en-GB" dirty="0">
                <a:solidFill>
                  <a:schemeClr val="bg1"/>
                </a:solidFill>
              </a:rPr>
            </a:br>
            <a:r>
              <a:rPr lang="en-GB" sz="2800" dirty="0">
                <a:solidFill>
                  <a:schemeClr val="bg1"/>
                </a:solidFill>
              </a:rPr>
              <a:t>(How Are You Feeling?)</a:t>
            </a:r>
            <a:endParaRPr lang="en-GB" dirty="0">
              <a:solidFill>
                <a:schemeClr val="bg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63597281"/>
      </p:ext>
    </p:extLst>
  </p:cSld>
  <p:clrMapOvr>
    <a:masterClrMapping/>
  </p:clrMapOvr>
  <p:transition spd="slow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 SemiBold" pitchFamily="2" charset="0"/>
              </a:rPr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 SemiBold" pitchFamily="2" charset="0"/>
              </a:rPr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/>
          </a:bodyPr>
          <a:lstStyle/>
          <a:p>
            <a:r>
              <a:rPr lang="en-GB" dirty="0"/>
              <a:t>I can alter an adjective to match gender.</a:t>
            </a:r>
          </a:p>
          <a:p>
            <a:r>
              <a:rPr lang="en-GB" dirty="0"/>
              <a:t>I can pronounce the difference between two versions of the same adjective.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2626022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GB" dirty="0">
                <a:latin typeface="Twinkl" pitchFamily="2" charset="0"/>
              </a:rPr>
              <a:t>I can ask how someone is feeling.</a:t>
            </a:r>
          </a:p>
          <a:p>
            <a:pPr lvl="0"/>
            <a:r>
              <a:rPr lang="en-GB" dirty="0">
                <a:latin typeface="Twinkl" pitchFamily="2" charset="0"/>
              </a:rPr>
              <a:t>I can recognise written masculine/feminine adjectives.</a:t>
            </a:r>
            <a:br>
              <a:rPr lang="en-GB" dirty="0">
                <a:latin typeface="Twinkl" pitchFamily="2" charset="0"/>
              </a:rPr>
            </a:br>
            <a:endParaRPr lang="en-GB" dirty="0">
              <a:latin typeface="Twinkl" pitchFamily="2" charset="0"/>
            </a:endParaRPr>
          </a:p>
          <a:p>
            <a:pPr lvl="0"/>
            <a:r>
              <a:rPr lang="en-GB" dirty="0">
                <a:latin typeface="Twinkl" pitchFamily="2" charset="0"/>
              </a:rPr>
              <a:t>I can listen to and repeat a word carefully.</a:t>
            </a:r>
          </a:p>
          <a:p>
            <a:r>
              <a:rPr lang="en-GB" dirty="0">
                <a:latin typeface="Twinkl" pitchFamily="2" charset="0"/>
              </a:rPr>
              <a:t>I can say how I am feeling using an emotion word.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  <p:transition spd="slow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0" y="1602226"/>
            <a:ext cx="7632700" cy="4319179"/>
          </a:xfrm>
          <a:prstGeom prst="rect">
            <a:avLst/>
          </a:prstGeom>
          <a:solidFill>
            <a:srgbClr val="FEFB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Show Me How You Feel</a:t>
            </a:r>
          </a:p>
        </p:txBody>
      </p:sp>
      <p:sp>
        <p:nvSpPr>
          <p:cNvPr id="4" name="Rounded Rectangular Callout 3"/>
          <p:cNvSpPr/>
          <p:nvPr/>
        </p:nvSpPr>
        <p:spPr>
          <a:xfrm>
            <a:off x="6753225" y="2705096"/>
            <a:ext cx="1314450" cy="452296"/>
          </a:xfrm>
          <a:prstGeom prst="wedgeRoundRectCallout">
            <a:avLst>
              <a:gd name="adj1" fmla="val 36219"/>
              <a:gd name="adj2" fmla="val -92914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Twinkl" pitchFamily="2" charset="0"/>
              </a:rPr>
              <a:t>happy?</a:t>
            </a:r>
          </a:p>
        </p:txBody>
      </p:sp>
      <p:sp>
        <p:nvSpPr>
          <p:cNvPr id="5" name="Rounded Rectangular Callout 4"/>
          <p:cNvSpPr/>
          <p:nvPr/>
        </p:nvSpPr>
        <p:spPr>
          <a:xfrm>
            <a:off x="6362700" y="3685888"/>
            <a:ext cx="1200150" cy="502586"/>
          </a:xfrm>
          <a:prstGeom prst="wedgeRoundRectCallout">
            <a:avLst>
              <a:gd name="adj1" fmla="val 71554"/>
              <a:gd name="adj2" fmla="val 1165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Twinkl" pitchFamily="2" charset="0"/>
              </a:rPr>
              <a:t>bored?</a:t>
            </a:r>
          </a:p>
        </p:txBody>
      </p:sp>
      <p:sp>
        <p:nvSpPr>
          <p:cNvPr id="8" name="Rounded Rectangular Callout 7"/>
          <p:cNvSpPr/>
          <p:nvPr/>
        </p:nvSpPr>
        <p:spPr>
          <a:xfrm>
            <a:off x="6962775" y="4748069"/>
            <a:ext cx="1104900" cy="466725"/>
          </a:xfrm>
          <a:prstGeom prst="wedgeRoundRectCallout">
            <a:avLst>
              <a:gd name="adj1" fmla="val 37043"/>
              <a:gd name="adj2" fmla="val 89758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Twinkl" pitchFamily="2" charset="0"/>
              </a:rPr>
              <a:t>tired?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3843"/>
          <a:stretch/>
        </p:blipFill>
        <p:spPr>
          <a:xfrm>
            <a:off x="1543051" y="2081354"/>
            <a:ext cx="3945720" cy="3552824"/>
          </a:xfrm>
          <a:prstGeom prst="rect">
            <a:avLst/>
          </a:prstGeom>
        </p:spPr>
      </p:pic>
      <p:pic>
        <p:nvPicPr>
          <p:cNvPr id="7" name="Group Work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ransition spd="slow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755650" y="5308710"/>
            <a:ext cx="7637465" cy="789928"/>
          </a:xfrm>
          <a:prstGeom prst="rect">
            <a:avLst/>
          </a:prstGeom>
          <a:solidFill>
            <a:srgbClr val="FEFB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/>
          <p:cNvSpPr/>
          <p:nvPr/>
        </p:nvSpPr>
        <p:spPr>
          <a:xfrm>
            <a:off x="750885" y="2015957"/>
            <a:ext cx="7637465" cy="466990"/>
          </a:xfrm>
          <a:prstGeom prst="rect">
            <a:avLst/>
          </a:prstGeom>
          <a:solidFill>
            <a:srgbClr val="FEFB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0" dirty="0"/>
              <a:t>Spot the Cognates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50885" y="5380707"/>
            <a:ext cx="51450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2" charset="0"/>
              </a:rPr>
              <a:t>Do any of them seem familiar to you? </a:t>
            </a:r>
          </a:p>
          <a:p>
            <a:r>
              <a:rPr lang="en-GB" dirty="0">
                <a:latin typeface="Twinkl" pitchFamily="2" charset="0"/>
              </a:rPr>
              <a:t>What do you think they mean?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55650" y="2058827"/>
            <a:ext cx="63119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2" charset="0"/>
              </a:rPr>
              <a:t>Look at these words: 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323975" y="2898414"/>
            <a:ext cx="1543050" cy="564648"/>
            <a:chOff x="1323975" y="2898414"/>
            <a:chExt cx="1543050" cy="564648"/>
          </a:xfrm>
        </p:grpSpPr>
        <p:sp>
          <p:nvSpPr>
            <p:cNvPr id="18" name="Rectangle 17"/>
            <p:cNvSpPr/>
            <p:nvPr/>
          </p:nvSpPr>
          <p:spPr>
            <a:xfrm>
              <a:off x="1323975" y="2898414"/>
              <a:ext cx="1543050" cy="564648"/>
            </a:xfrm>
            <a:prstGeom prst="rect">
              <a:avLst/>
            </a:prstGeom>
            <a:solidFill>
              <a:srgbClr val="6E988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" name="TextBox 2"/>
            <p:cNvSpPr txBox="1"/>
            <p:nvPr/>
          </p:nvSpPr>
          <p:spPr>
            <a:xfrm>
              <a:off x="1506538" y="2949906"/>
              <a:ext cx="117792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 err="1">
                  <a:solidFill>
                    <a:schemeClr val="bg1"/>
                  </a:solidFill>
                  <a:latin typeface="Twinkl" pitchFamily="2" charset="0"/>
                </a:rPr>
                <a:t>surpris</a:t>
              </a:r>
              <a:endParaRPr lang="en-GB" sz="2400" dirty="0">
                <a:solidFill>
                  <a:schemeClr val="bg1"/>
                </a:solidFill>
                <a:latin typeface="Twinkl" pitchFamily="2" charset="0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323975" y="3594215"/>
            <a:ext cx="1543050" cy="564648"/>
            <a:chOff x="1323975" y="3594215"/>
            <a:chExt cx="1543050" cy="564648"/>
          </a:xfrm>
        </p:grpSpPr>
        <p:sp>
          <p:nvSpPr>
            <p:cNvPr id="23" name="Rectangle 22"/>
            <p:cNvSpPr/>
            <p:nvPr/>
          </p:nvSpPr>
          <p:spPr>
            <a:xfrm>
              <a:off x="1323975" y="3594215"/>
              <a:ext cx="1543050" cy="564648"/>
            </a:xfrm>
            <a:prstGeom prst="rect">
              <a:avLst/>
            </a:prstGeom>
            <a:solidFill>
              <a:srgbClr val="6E988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1506538" y="3645707"/>
              <a:ext cx="117792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 err="1">
                  <a:solidFill>
                    <a:schemeClr val="bg1"/>
                  </a:solidFill>
                  <a:latin typeface="Twinkl" pitchFamily="2" charset="0"/>
                </a:rPr>
                <a:t>fâché</a:t>
              </a:r>
              <a:endParaRPr lang="en-GB" sz="1200" dirty="0">
                <a:solidFill>
                  <a:schemeClr val="bg1"/>
                </a:solidFill>
                <a:latin typeface="Twinkl" pitchFamily="2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1323975" y="4364534"/>
            <a:ext cx="1543050" cy="564648"/>
            <a:chOff x="1323975" y="4364534"/>
            <a:chExt cx="1543050" cy="564648"/>
          </a:xfrm>
        </p:grpSpPr>
        <p:sp>
          <p:nvSpPr>
            <p:cNvPr id="26" name="Rectangle 25"/>
            <p:cNvSpPr/>
            <p:nvPr/>
          </p:nvSpPr>
          <p:spPr>
            <a:xfrm>
              <a:off x="1323975" y="4364534"/>
              <a:ext cx="1543050" cy="564648"/>
            </a:xfrm>
            <a:prstGeom prst="rect">
              <a:avLst/>
            </a:prstGeom>
            <a:solidFill>
              <a:srgbClr val="6E988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1420813" y="4416026"/>
              <a:ext cx="134937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 err="1">
                  <a:solidFill>
                    <a:schemeClr val="bg1"/>
                  </a:solidFill>
                  <a:latin typeface="Twinkl" pitchFamily="2" charset="0"/>
                </a:rPr>
                <a:t>heureux</a:t>
              </a:r>
              <a:endParaRPr lang="en-GB" sz="1200" dirty="0">
                <a:solidFill>
                  <a:schemeClr val="bg1"/>
                </a:solidFill>
                <a:latin typeface="Twinkl" pitchFamily="2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3800475" y="2875887"/>
            <a:ext cx="1543050" cy="564648"/>
            <a:chOff x="3800475" y="2875887"/>
            <a:chExt cx="1543050" cy="564648"/>
          </a:xfrm>
        </p:grpSpPr>
        <p:sp>
          <p:nvSpPr>
            <p:cNvPr id="19" name="Rectangle 18"/>
            <p:cNvSpPr/>
            <p:nvPr/>
          </p:nvSpPr>
          <p:spPr>
            <a:xfrm>
              <a:off x="3800475" y="2875887"/>
              <a:ext cx="1543050" cy="564648"/>
            </a:xfrm>
            <a:prstGeom prst="rect">
              <a:avLst/>
            </a:prstGeom>
            <a:solidFill>
              <a:srgbClr val="6E988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897313" y="2927379"/>
              <a:ext cx="134937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 err="1">
                  <a:solidFill>
                    <a:schemeClr val="bg1"/>
                  </a:solidFill>
                  <a:latin typeface="Twinkl" pitchFamily="2" charset="0"/>
                </a:rPr>
                <a:t>fatigué</a:t>
              </a:r>
              <a:endParaRPr lang="en-GB" sz="1200" dirty="0">
                <a:solidFill>
                  <a:schemeClr val="bg1"/>
                </a:solidFill>
                <a:latin typeface="Twinkl" pitchFamily="2" charset="0"/>
              </a:endParaRPr>
            </a:p>
          </p:txBody>
        </p:sp>
      </p:grpSp>
      <p:grpSp>
        <p:nvGrpSpPr>
          <p:cNvPr id="30" name="Group 29"/>
          <p:cNvGrpSpPr/>
          <p:nvPr/>
        </p:nvGrpSpPr>
        <p:grpSpPr>
          <a:xfrm>
            <a:off x="3800475" y="3571688"/>
            <a:ext cx="1543050" cy="564648"/>
            <a:chOff x="3800475" y="3571688"/>
            <a:chExt cx="1543050" cy="564648"/>
          </a:xfrm>
        </p:grpSpPr>
        <p:sp>
          <p:nvSpPr>
            <p:cNvPr id="22" name="Rectangle 21"/>
            <p:cNvSpPr/>
            <p:nvPr/>
          </p:nvSpPr>
          <p:spPr>
            <a:xfrm>
              <a:off x="3800475" y="3571688"/>
              <a:ext cx="1543050" cy="564648"/>
            </a:xfrm>
            <a:prstGeom prst="rect">
              <a:avLst/>
            </a:prstGeom>
            <a:solidFill>
              <a:srgbClr val="6E988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897313" y="3623180"/>
              <a:ext cx="134937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 err="1">
                  <a:solidFill>
                    <a:schemeClr val="bg1"/>
                  </a:solidFill>
                  <a:latin typeface="Twinkl" pitchFamily="2" charset="0"/>
                </a:rPr>
                <a:t>désolé</a:t>
              </a:r>
              <a:endParaRPr lang="en-GB" sz="1200" dirty="0">
                <a:solidFill>
                  <a:schemeClr val="bg1"/>
                </a:solidFill>
                <a:latin typeface="Twinkl" pitchFamily="2" charset="0"/>
              </a:endParaRPr>
            </a:p>
          </p:txBody>
        </p:sp>
      </p:grpSp>
      <p:grpSp>
        <p:nvGrpSpPr>
          <p:cNvPr id="31" name="Group 30"/>
          <p:cNvGrpSpPr/>
          <p:nvPr/>
        </p:nvGrpSpPr>
        <p:grpSpPr>
          <a:xfrm>
            <a:off x="3800475" y="4342007"/>
            <a:ext cx="1543050" cy="564648"/>
            <a:chOff x="3800475" y="4342007"/>
            <a:chExt cx="1543050" cy="564648"/>
          </a:xfrm>
        </p:grpSpPr>
        <p:sp>
          <p:nvSpPr>
            <p:cNvPr id="25" name="Rectangle 24"/>
            <p:cNvSpPr/>
            <p:nvPr/>
          </p:nvSpPr>
          <p:spPr>
            <a:xfrm>
              <a:off x="3800475" y="4342007"/>
              <a:ext cx="1543050" cy="564648"/>
            </a:xfrm>
            <a:prstGeom prst="rect">
              <a:avLst/>
            </a:prstGeom>
            <a:solidFill>
              <a:srgbClr val="6E988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3897313" y="4393499"/>
              <a:ext cx="134937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solidFill>
                    <a:schemeClr val="bg1"/>
                  </a:solidFill>
                  <a:latin typeface="Twinkl" pitchFamily="2" charset="0"/>
                </a:rPr>
                <a:t>triste</a:t>
              </a:r>
              <a:endParaRPr lang="en-GB" sz="1200" dirty="0">
                <a:solidFill>
                  <a:schemeClr val="bg1"/>
                </a:solidFill>
                <a:latin typeface="Twinkl" pitchFamily="2" charset="0"/>
              </a:endParaRPr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6271220" y="2861386"/>
            <a:ext cx="1543050" cy="564648"/>
            <a:chOff x="6271220" y="2861386"/>
            <a:chExt cx="1543050" cy="564648"/>
          </a:xfrm>
        </p:grpSpPr>
        <p:sp>
          <p:nvSpPr>
            <p:cNvPr id="20" name="Rectangle 19"/>
            <p:cNvSpPr/>
            <p:nvPr/>
          </p:nvSpPr>
          <p:spPr>
            <a:xfrm>
              <a:off x="6271220" y="2861386"/>
              <a:ext cx="1543050" cy="564648"/>
            </a:xfrm>
            <a:prstGeom prst="rect">
              <a:avLst/>
            </a:prstGeom>
            <a:solidFill>
              <a:srgbClr val="6E988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368058" y="2912878"/>
              <a:ext cx="134937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 err="1">
                  <a:solidFill>
                    <a:schemeClr val="bg1"/>
                  </a:solidFill>
                  <a:latin typeface="Twinkl" pitchFamily="2" charset="0"/>
                </a:rPr>
                <a:t>fier</a:t>
              </a:r>
              <a:endParaRPr lang="en-GB" sz="1200" dirty="0">
                <a:solidFill>
                  <a:schemeClr val="bg1"/>
                </a:solidFill>
                <a:latin typeface="Twinkl" pitchFamily="2" charset="0"/>
              </a:endParaRPr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6267350" y="3557187"/>
            <a:ext cx="1543050" cy="564648"/>
            <a:chOff x="6267350" y="3557187"/>
            <a:chExt cx="1543050" cy="564648"/>
          </a:xfrm>
        </p:grpSpPr>
        <p:sp>
          <p:nvSpPr>
            <p:cNvPr id="21" name="Rectangle 20"/>
            <p:cNvSpPr/>
            <p:nvPr/>
          </p:nvSpPr>
          <p:spPr>
            <a:xfrm>
              <a:off x="6267350" y="3557187"/>
              <a:ext cx="1543050" cy="564648"/>
            </a:xfrm>
            <a:prstGeom prst="rect">
              <a:avLst/>
            </a:prstGeom>
            <a:solidFill>
              <a:srgbClr val="6E988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6364188" y="3608679"/>
              <a:ext cx="134937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 err="1">
                  <a:solidFill>
                    <a:schemeClr val="bg1"/>
                  </a:solidFill>
                  <a:latin typeface="Twinkl" pitchFamily="2" charset="0"/>
                </a:rPr>
                <a:t>énervé</a:t>
              </a:r>
              <a:endParaRPr lang="en-GB" sz="1200" dirty="0">
                <a:solidFill>
                  <a:schemeClr val="bg1"/>
                </a:solidFill>
                <a:latin typeface="Twinkl" pitchFamily="2" charset="0"/>
              </a:endParaRPr>
            </a:p>
          </p:txBody>
        </p:sp>
      </p:grpSp>
      <p:grpSp>
        <p:nvGrpSpPr>
          <p:cNvPr id="34" name="Group 33"/>
          <p:cNvGrpSpPr/>
          <p:nvPr/>
        </p:nvGrpSpPr>
        <p:grpSpPr>
          <a:xfrm>
            <a:off x="6265415" y="4327506"/>
            <a:ext cx="1543050" cy="564648"/>
            <a:chOff x="6265415" y="4327506"/>
            <a:chExt cx="1543050" cy="564648"/>
          </a:xfrm>
        </p:grpSpPr>
        <p:sp>
          <p:nvSpPr>
            <p:cNvPr id="24" name="Rectangle 23"/>
            <p:cNvSpPr/>
            <p:nvPr/>
          </p:nvSpPr>
          <p:spPr>
            <a:xfrm>
              <a:off x="6265415" y="4327506"/>
              <a:ext cx="1543050" cy="564648"/>
            </a:xfrm>
            <a:prstGeom prst="rect">
              <a:avLst/>
            </a:prstGeom>
            <a:solidFill>
              <a:srgbClr val="6E988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6362253" y="4378998"/>
              <a:ext cx="134937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solidFill>
                    <a:schemeClr val="bg1"/>
                  </a:solidFill>
                  <a:latin typeface="Twinkl" pitchFamily="2" charset="0"/>
                </a:rPr>
                <a:t>content</a:t>
              </a:r>
              <a:endParaRPr lang="en-GB" sz="1200" dirty="0">
                <a:solidFill>
                  <a:schemeClr val="bg1"/>
                </a:solidFill>
                <a:latin typeface="Twinkl" pitchFamily="2" charset="0"/>
              </a:endParaRPr>
            </a:p>
          </p:txBody>
        </p:sp>
      </p:grpSp>
      <p:pic>
        <p:nvPicPr>
          <p:cNvPr id="28" name="Talking Partners"/>
          <p:cNvPicPr>
            <a:picLocks noChangeAspect="1"/>
          </p:cNvPicPr>
          <p:nvPr/>
        </p:nvPicPr>
        <p:blipFill>
          <a:blip r:embed="rId2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  <p:sp>
        <p:nvSpPr>
          <p:cNvPr id="35" name="Rectangle 34"/>
          <p:cNvSpPr/>
          <p:nvPr/>
        </p:nvSpPr>
        <p:spPr>
          <a:xfrm>
            <a:off x="1004887" y="681038"/>
            <a:ext cx="1519301" cy="654050"/>
          </a:xfrm>
          <a:prstGeom prst="rect">
            <a:avLst/>
          </a:prstGeom>
          <a:solidFill>
            <a:srgbClr val="FF7E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36" name="TextBox 10"/>
          <p:cNvSpPr txBox="1">
            <a:spLocks noChangeArrowheads="1"/>
          </p:cNvSpPr>
          <p:nvPr/>
        </p:nvSpPr>
        <p:spPr bwMode="auto">
          <a:xfrm>
            <a:off x="1237670" y="732193"/>
            <a:ext cx="1286519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000" dirty="0">
                <a:solidFill>
                  <a:schemeClr val="tx1"/>
                </a:solidFill>
                <a:latin typeface="Twinkl" pitchFamily="2" charset="0"/>
              </a:rPr>
              <a:t>Click play buttons throughout to hear phrases and words.</a:t>
            </a:r>
          </a:p>
        </p:txBody>
      </p:sp>
      <p:pic>
        <p:nvPicPr>
          <p:cNvPr id="37" name="Play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1013" y="565150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" name="suprise"/>
          <p:cNvPicPr>
            <a:picLocks noChangeAspect="1"/>
          </p:cNvPicPr>
          <p:nvPr/>
        </p:nvPicPr>
        <p:blipFill>
          <a:blip r:embed="rId2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61323" y="305215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" name="fache"/>
          <p:cNvPicPr>
            <a:picLocks noChangeAspect="1"/>
          </p:cNvPicPr>
          <p:nvPr/>
        </p:nvPicPr>
        <p:blipFill>
          <a:blip r:embed="rId2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63470" y="3725424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" name="heureux"/>
          <p:cNvPicPr>
            <a:picLocks noChangeAspect="1"/>
          </p:cNvPicPr>
          <p:nvPr/>
        </p:nvPicPr>
        <p:blipFill>
          <a:blip r:embed="rId2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61323" y="449574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fatigue"/>
          <p:cNvPicPr>
            <a:picLocks noChangeAspect="1"/>
          </p:cNvPicPr>
          <p:nvPr/>
        </p:nvPicPr>
        <p:blipFill>
          <a:blip r:embed="rId2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40363" y="3048256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desole"/>
          <p:cNvPicPr>
            <a:picLocks noChangeAspect="1"/>
          </p:cNvPicPr>
          <p:nvPr/>
        </p:nvPicPr>
        <p:blipFill>
          <a:blip r:embed="rId2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40363" y="372542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triste"/>
          <p:cNvPicPr>
            <a:picLocks noChangeAspect="1"/>
          </p:cNvPicPr>
          <p:nvPr/>
        </p:nvPicPr>
        <p:blipFill>
          <a:blip r:embed="rId2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40968" y="449574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" name="fier"/>
          <p:cNvPicPr>
            <a:picLocks noChangeAspect="1"/>
          </p:cNvPicPr>
          <p:nvPr/>
        </p:nvPicPr>
        <p:blipFill>
          <a:blip r:embed="rId2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04698" y="3048256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" name="enerve"/>
          <p:cNvPicPr>
            <a:picLocks noChangeAspect="1"/>
          </p:cNvPicPr>
          <p:nvPr/>
        </p:nvPicPr>
        <p:blipFill>
          <a:blip r:embed="rId2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04698" y="372542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" name="content"/>
          <p:cNvPicPr>
            <a:picLocks noChangeAspect="1"/>
          </p:cNvPicPr>
          <p:nvPr/>
        </p:nvPicPr>
        <p:blipFill>
          <a:blip r:embed="rId2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05303" y="449574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" name="surpri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2"/>
          <a:stretch>
            <a:fillRect/>
          </a:stretch>
        </p:blipFill>
        <p:spPr>
          <a:xfrm>
            <a:off x="-801696" y="260350"/>
            <a:ext cx="609600" cy="609600"/>
          </a:xfrm>
          <a:prstGeom prst="rect">
            <a:avLst/>
          </a:prstGeom>
        </p:spPr>
      </p:pic>
      <p:pic>
        <p:nvPicPr>
          <p:cNvPr id="57" name="fache  fachee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22"/>
          <a:stretch>
            <a:fillRect/>
          </a:stretch>
        </p:blipFill>
        <p:spPr>
          <a:xfrm>
            <a:off x="-801697" y="926839"/>
            <a:ext cx="609600" cy="609600"/>
          </a:xfrm>
          <a:prstGeom prst="rect">
            <a:avLst/>
          </a:prstGeom>
        </p:spPr>
      </p:pic>
      <p:pic>
        <p:nvPicPr>
          <p:cNvPr id="58" name="Heureux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22"/>
          <a:stretch>
            <a:fillRect/>
          </a:stretch>
        </p:blipFill>
        <p:spPr>
          <a:xfrm>
            <a:off x="-801697" y="1589381"/>
            <a:ext cx="609600" cy="609600"/>
          </a:xfrm>
          <a:prstGeom prst="rect">
            <a:avLst/>
          </a:prstGeom>
        </p:spPr>
      </p:pic>
      <p:pic>
        <p:nvPicPr>
          <p:cNvPr id="59" name="fatigue fatigue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22"/>
          <a:stretch>
            <a:fillRect/>
          </a:stretch>
        </p:blipFill>
        <p:spPr>
          <a:xfrm>
            <a:off x="-804609" y="2251923"/>
            <a:ext cx="609600" cy="609600"/>
          </a:xfrm>
          <a:prstGeom prst="rect">
            <a:avLst/>
          </a:prstGeom>
        </p:spPr>
      </p:pic>
      <p:pic>
        <p:nvPicPr>
          <p:cNvPr id="60" name="desole desolee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22"/>
          <a:stretch>
            <a:fillRect/>
          </a:stretch>
        </p:blipFill>
        <p:spPr>
          <a:xfrm>
            <a:off x="-804609" y="2919620"/>
            <a:ext cx="609600" cy="609600"/>
          </a:xfrm>
          <a:prstGeom prst="rect">
            <a:avLst/>
          </a:prstGeom>
        </p:spPr>
      </p:pic>
      <p:pic>
        <p:nvPicPr>
          <p:cNvPr id="61" name="triste">
            <a:hlinkClick r:id="" action="ppaction://media"/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22"/>
          <a:stretch>
            <a:fillRect/>
          </a:stretch>
        </p:blipFill>
        <p:spPr>
          <a:xfrm>
            <a:off x="-804609" y="3577007"/>
            <a:ext cx="609600" cy="609600"/>
          </a:xfrm>
          <a:prstGeom prst="rect">
            <a:avLst/>
          </a:prstGeom>
        </p:spPr>
      </p:pic>
      <p:pic>
        <p:nvPicPr>
          <p:cNvPr id="62" name="fier fiere">
            <a:hlinkClick r:id="" action="ppaction://media"/>
          </p:cNvPr>
          <p:cNvPicPr>
            <a:picLocks noChangeAspect="1"/>
          </p:cNvPicPr>
          <p:nvPr>
            <a:audi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>
          <a:blip r:embed="rId22"/>
          <a:stretch>
            <a:fillRect/>
          </a:stretch>
        </p:blipFill>
        <p:spPr>
          <a:xfrm>
            <a:off x="-804347" y="4229574"/>
            <a:ext cx="609600" cy="609600"/>
          </a:xfrm>
          <a:prstGeom prst="rect">
            <a:avLst/>
          </a:prstGeom>
        </p:spPr>
      </p:pic>
      <p:pic>
        <p:nvPicPr>
          <p:cNvPr id="63" name="enerve enervee">
            <a:hlinkClick r:id="" action="ppaction://media"/>
          </p:cNvPr>
          <p:cNvPicPr>
            <a:picLocks noChangeAspect="1"/>
          </p:cNvPicPr>
          <p:nvPr>
            <a:audioFile r:link="rId16"/>
            <p:extLst>
              <p:ext uri="{DAA4B4D4-6D71-4841-9C94-3DE7FCFB9230}">
                <p14:media xmlns:p14="http://schemas.microsoft.com/office/powerpoint/2010/main" r:embed="rId15"/>
              </p:ext>
            </p:extLst>
          </p:nvPr>
        </p:nvPicPr>
        <p:blipFill>
          <a:blip r:embed="rId22"/>
          <a:stretch>
            <a:fillRect/>
          </a:stretch>
        </p:blipFill>
        <p:spPr>
          <a:xfrm>
            <a:off x="-804609" y="4892680"/>
            <a:ext cx="609600" cy="609600"/>
          </a:xfrm>
          <a:prstGeom prst="rect">
            <a:avLst/>
          </a:prstGeom>
        </p:spPr>
      </p:pic>
      <p:pic>
        <p:nvPicPr>
          <p:cNvPr id="64" name="content">
            <a:hlinkClick r:id="" action="ppaction://media"/>
          </p:cNvPr>
          <p:cNvPicPr>
            <a:picLocks noChangeAspect="1"/>
          </p:cNvPicPr>
          <p:nvPr>
            <a:audioFile r:link="rId18"/>
            <p:extLst>
              <p:ext uri="{DAA4B4D4-6D71-4841-9C94-3DE7FCFB9230}">
                <p14:media xmlns:p14="http://schemas.microsoft.com/office/powerpoint/2010/main" r:embed="rId17"/>
              </p:ext>
            </p:extLst>
          </p:nvPr>
        </p:nvPicPr>
        <p:blipFill>
          <a:blip r:embed="rId22"/>
          <a:stretch>
            <a:fillRect/>
          </a:stretch>
        </p:blipFill>
        <p:spPr>
          <a:xfrm>
            <a:off x="-804609" y="554382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1217642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1" dur="2432" fill="hold"/>
                                        <p:tgtEl>
                                          <p:spTgt spid="5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6" dur="3075" fill="hold"/>
                                        <p:tgtEl>
                                          <p:spTgt spid="5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1" dur="1698" fill="hold"/>
                                        <p:tgtEl>
                                          <p:spTgt spid="5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6" dur="3166" fill="hold"/>
                                        <p:tgtEl>
                                          <p:spTgt spid="5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1" dur="3855" fill="hold"/>
                                        <p:tgtEl>
                                          <p:spTgt spid="6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6" dur="3166" fill="hold"/>
                                        <p:tgtEl>
                                          <p:spTgt spid="6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1" dur="2891" fill="hold"/>
                                        <p:tgtEl>
                                          <p:spTgt spid="6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112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3" fill="hold">
                      <p:stCondLst>
                        <p:cond delay="0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6" dur="3029" fill="hold"/>
                                        <p:tgtEl>
                                          <p:spTgt spid="6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1" dur="2432" fill="hold"/>
                                        <p:tgtEl>
                                          <p:spTgt spid="6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audio>
              <p:cMediaNode vol="80000">
                <p:cTn id="1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6"/>
                </p:tgtEl>
              </p:cMediaNode>
            </p:audio>
            <p:audio>
              <p:cMediaNode vol="80000">
                <p:cTn id="1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7"/>
                </p:tgtEl>
              </p:cMediaNode>
            </p:audio>
            <p:audio>
              <p:cMediaNode vol="80000">
                <p:cTn id="1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8"/>
                </p:tgtEl>
              </p:cMediaNode>
            </p:audio>
            <p:audio>
              <p:cMediaNode vol="80000">
                <p:cTn id="1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9"/>
                </p:tgtEl>
              </p:cMediaNode>
            </p:audio>
            <p:audio>
              <p:cMediaNode vol="80000">
                <p:cTn id="12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0"/>
                </p:tgtEl>
              </p:cMediaNode>
            </p:audio>
            <p:audio>
              <p:cMediaNode vol="80000">
                <p:cTn id="1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1"/>
                </p:tgtEl>
              </p:cMediaNode>
            </p:audio>
            <p:audio>
              <p:cMediaNode vol="80000">
                <p:cTn id="1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2"/>
                </p:tgtEl>
              </p:cMediaNode>
            </p:audio>
            <p:audio>
              <p:cMediaNode vol="80000">
                <p:cTn id="1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3"/>
                </p:tgtEl>
              </p:cMediaNode>
            </p:audio>
            <p:audio>
              <p:cMediaNode vol="80000">
                <p:cTn id="1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4"/>
                </p:tgtEl>
              </p:cMediaNode>
            </p:audio>
          </p:childTnLst>
        </p:cTn>
      </p:par>
    </p:tnLst>
    <p:bldLst>
      <p:bldP spid="7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755650" y="5308710"/>
            <a:ext cx="7637465" cy="789928"/>
          </a:xfrm>
          <a:prstGeom prst="rect">
            <a:avLst/>
          </a:prstGeom>
          <a:solidFill>
            <a:srgbClr val="FEFB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b="0" dirty="0"/>
              <a:t>Comment </a:t>
            </a:r>
            <a:r>
              <a:rPr lang="en-GB" b="0" dirty="0" err="1"/>
              <a:t>te</a:t>
            </a:r>
            <a:r>
              <a:rPr lang="en-GB" b="0" dirty="0"/>
              <a:t> </a:t>
            </a:r>
            <a:r>
              <a:rPr lang="en-GB" b="0" dirty="0" err="1"/>
              <a:t>sens-tu</a:t>
            </a:r>
            <a:br>
              <a:rPr lang="en-GB" b="0" dirty="0"/>
            </a:br>
            <a:r>
              <a:rPr lang="en-GB" b="0" dirty="0" err="1"/>
              <a:t>aujourd'hui</a:t>
            </a:r>
            <a:r>
              <a:rPr lang="en-GB" b="0" dirty="0"/>
              <a:t> ? </a:t>
            </a:r>
            <a:br>
              <a:rPr lang="en-GB" i="1" dirty="0"/>
            </a:br>
            <a:r>
              <a:rPr lang="en-GB" sz="2800" dirty="0"/>
              <a:t>(How Are You Feeling Today?)</a:t>
            </a:r>
            <a:endParaRPr lang="en-GB" dirty="0"/>
          </a:p>
        </p:txBody>
      </p:sp>
      <p:sp>
        <p:nvSpPr>
          <p:cNvPr id="2" name="TextBox 1"/>
          <p:cNvSpPr txBox="1"/>
          <p:nvPr/>
        </p:nvSpPr>
        <p:spPr>
          <a:xfrm>
            <a:off x="750885" y="5446494"/>
            <a:ext cx="76327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2" charset="0"/>
              </a:rPr>
              <a:t>Listen and read carefully: what is the difference between the two answers?</a:t>
            </a:r>
          </a:p>
        </p:txBody>
      </p:sp>
      <p:sp>
        <p:nvSpPr>
          <p:cNvPr id="3" name="Rounded Rectangular Callout 2"/>
          <p:cNvSpPr/>
          <p:nvPr/>
        </p:nvSpPr>
        <p:spPr>
          <a:xfrm>
            <a:off x="1809049" y="2017418"/>
            <a:ext cx="2286000" cy="695325"/>
          </a:xfrm>
          <a:prstGeom prst="wedgeRoundRectCallout">
            <a:avLst>
              <a:gd name="adj1" fmla="val -43750"/>
              <a:gd name="adj2" fmla="val 69350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Comment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te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sens-tu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aujourd'hui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? </a:t>
            </a:r>
          </a:p>
        </p:txBody>
      </p:sp>
      <p:sp>
        <p:nvSpPr>
          <p:cNvPr id="7" name="Rounded Rectangular Callout 6"/>
          <p:cNvSpPr/>
          <p:nvPr/>
        </p:nvSpPr>
        <p:spPr>
          <a:xfrm>
            <a:off x="4245604" y="2032097"/>
            <a:ext cx="1437529" cy="695325"/>
          </a:xfrm>
          <a:prstGeom prst="wedgeRoundRectCallout">
            <a:avLst>
              <a:gd name="adj1" fmla="val 44276"/>
              <a:gd name="adj2" fmla="val 78939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Je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suis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rgbClr val="3399FF"/>
                </a:solidFill>
                <a:latin typeface="Twinkl" pitchFamily="2" charset="0"/>
              </a:rPr>
              <a:t>heur</a:t>
            </a:r>
            <a:r>
              <a:rPr lang="en-GB" b="1" u="sng" dirty="0" err="1">
                <a:solidFill>
                  <a:srgbClr val="3399FF"/>
                </a:solidFill>
                <a:latin typeface="Twinkl" pitchFamily="2" charset="0"/>
              </a:rPr>
              <a:t>eux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4201" y="2419534"/>
            <a:ext cx="1378496" cy="303665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433059" y="2379760"/>
            <a:ext cx="982461" cy="310650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85199" y="2553293"/>
            <a:ext cx="897745" cy="2932975"/>
          </a:xfrm>
          <a:prstGeom prst="rect">
            <a:avLst/>
          </a:prstGeom>
        </p:spPr>
      </p:pic>
      <p:sp>
        <p:nvSpPr>
          <p:cNvPr id="8" name="Rounded Rectangular Callout 7"/>
          <p:cNvSpPr/>
          <p:nvPr/>
        </p:nvSpPr>
        <p:spPr>
          <a:xfrm>
            <a:off x="6817585" y="1946736"/>
            <a:ext cx="1358816" cy="695325"/>
          </a:xfrm>
          <a:prstGeom prst="wedgeRoundRectCallout">
            <a:avLst>
              <a:gd name="adj1" fmla="val 2916"/>
              <a:gd name="adj2" fmla="val 85788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Je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suis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rgbClr val="DB5183"/>
                </a:solidFill>
                <a:latin typeface="Twinkl" pitchFamily="2" charset="0"/>
              </a:rPr>
              <a:t>heure</a:t>
            </a:r>
            <a:r>
              <a:rPr lang="en-GB" b="1" u="sng" dirty="0" err="1">
                <a:solidFill>
                  <a:srgbClr val="DB5183"/>
                </a:solidFill>
                <a:latin typeface="Twinkl" pitchFamily="2" charset="0"/>
              </a:rPr>
              <a:t>use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.</a:t>
            </a:r>
          </a:p>
        </p:txBody>
      </p:sp>
      <p:pic>
        <p:nvPicPr>
          <p:cNvPr id="13" name="Whole Class"/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40800" y="612000"/>
            <a:ext cx="1238498" cy="864000"/>
          </a:xfrm>
          <a:prstGeom prst="rect">
            <a:avLst/>
          </a:prstGeom>
        </p:spPr>
      </p:pic>
      <p:pic>
        <p:nvPicPr>
          <p:cNvPr id="17" name="teacher"/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24270" y="2391482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boy"/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35910" y="2236492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girl"/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31842" y="2081354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lay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1013" y="565150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Comment te sens-tu aujourd hui-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-1058927" y="3473159"/>
            <a:ext cx="609600" cy="609600"/>
          </a:xfrm>
          <a:prstGeom prst="rect">
            <a:avLst/>
          </a:prstGeom>
        </p:spPr>
      </p:pic>
      <p:pic>
        <p:nvPicPr>
          <p:cNvPr id="15" name="Je suis heureux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-1058927" y="4161304"/>
            <a:ext cx="609600" cy="609600"/>
          </a:xfrm>
          <a:prstGeom prst="rect">
            <a:avLst/>
          </a:prstGeom>
        </p:spPr>
      </p:pic>
      <p:pic>
        <p:nvPicPr>
          <p:cNvPr id="16" name="Je suis heureuse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-1058927" y="484873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0261547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5" dur="4406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0" dur="2248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5" dur="3809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audio>
              <p:cMediaNode vol="80000">
                <p:cTn id="5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  <p:audio>
              <p:cMediaNode vol="80000">
                <p:cTn id="5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audio>
              <p:cMediaNode vol="80000">
                <p:cTn id="5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  <p:bldLst>
      <p:bldP spid="2" grpId="0"/>
      <p:bldP spid="3" grpId="0" animBg="1"/>
      <p:bldP spid="7" grpId="0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755650" y="5308710"/>
            <a:ext cx="7637465" cy="789928"/>
          </a:xfrm>
          <a:prstGeom prst="rect">
            <a:avLst/>
          </a:prstGeom>
          <a:solidFill>
            <a:srgbClr val="FEFB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b="0" dirty="0"/>
              <a:t>Comment </a:t>
            </a:r>
            <a:r>
              <a:rPr lang="en-GB" b="0" dirty="0" err="1"/>
              <a:t>te</a:t>
            </a:r>
            <a:r>
              <a:rPr lang="en-GB" b="0" dirty="0"/>
              <a:t> </a:t>
            </a:r>
            <a:r>
              <a:rPr lang="en-GB" b="0" dirty="0" err="1"/>
              <a:t>sens-tu</a:t>
            </a:r>
            <a:br>
              <a:rPr lang="en-GB" b="0" dirty="0"/>
            </a:br>
            <a:r>
              <a:rPr lang="en-GB" b="0" dirty="0" err="1"/>
              <a:t>aujourd'hui</a:t>
            </a:r>
            <a:r>
              <a:rPr lang="en-GB" b="0" dirty="0"/>
              <a:t> ? </a:t>
            </a:r>
            <a:br>
              <a:rPr lang="en-GB" i="1" dirty="0"/>
            </a:br>
            <a:r>
              <a:rPr lang="en-GB" sz="2800" dirty="0"/>
              <a:t>(How Are You Feeling Today?)</a:t>
            </a:r>
            <a:endParaRPr lang="en-GB" dirty="0"/>
          </a:p>
        </p:txBody>
      </p:sp>
      <p:sp>
        <p:nvSpPr>
          <p:cNvPr id="2" name="TextBox 1"/>
          <p:cNvSpPr txBox="1"/>
          <p:nvPr/>
        </p:nvSpPr>
        <p:spPr>
          <a:xfrm>
            <a:off x="755650" y="5446494"/>
            <a:ext cx="76327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2" charset="0"/>
              </a:rPr>
              <a:t>Listen and read carefully: what is the difference between the two answers?</a:t>
            </a:r>
          </a:p>
        </p:txBody>
      </p:sp>
      <p:sp>
        <p:nvSpPr>
          <p:cNvPr id="5" name="Rounded Rectangular Callout 4"/>
          <p:cNvSpPr/>
          <p:nvPr/>
        </p:nvSpPr>
        <p:spPr>
          <a:xfrm>
            <a:off x="4525985" y="2017417"/>
            <a:ext cx="1360921" cy="695325"/>
          </a:xfrm>
          <a:prstGeom prst="wedgeRoundRectCallout">
            <a:avLst>
              <a:gd name="adj1" fmla="val 38673"/>
              <a:gd name="adj2" fmla="val 69350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Je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suis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rgbClr val="3399FF"/>
                </a:solidFill>
                <a:latin typeface="Twinkl" pitchFamily="2" charset="0"/>
              </a:rPr>
              <a:t>dés</a:t>
            </a:r>
            <a:r>
              <a:rPr lang="en-GB" b="1" u="sng" dirty="0" err="1">
                <a:solidFill>
                  <a:srgbClr val="3399FF"/>
                </a:solidFill>
                <a:latin typeface="Twinkl" pitchFamily="2" charset="0"/>
              </a:rPr>
              <a:t>olé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.</a:t>
            </a:r>
          </a:p>
        </p:txBody>
      </p:sp>
      <p:sp>
        <p:nvSpPr>
          <p:cNvPr id="7" name="Rounded Rectangular Callout 6"/>
          <p:cNvSpPr/>
          <p:nvPr/>
        </p:nvSpPr>
        <p:spPr>
          <a:xfrm>
            <a:off x="6952268" y="1870923"/>
            <a:ext cx="1235720" cy="695325"/>
          </a:xfrm>
          <a:prstGeom prst="wedgeRoundRectCallout">
            <a:avLst>
              <a:gd name="adj1" fmla="val 2916"/>
              <a:gd name="adj2" fmla="val 85788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Je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suis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rgbClr val="DB5183"/>
                </a:solidFill>
                <a:latin typeface="Twinkl" pitchFamily="2" charset="0"/>
              </a:rPr>
              <a:t>déso</a:t>
            </a:r>
            <a:r>
              <a:rPr lang="en-GB" b="1" u="sng" dirty="0" err="1">
                <a:solidFill>
                  <a:srgbClr val="DB5183"/>
                </a:solidFill>
                <a:latin typeface="Twinkl" pitchFamily="2" charset="0"/>
              </a:rPr>
              <a:t>lée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4201" y="2419534"/>
            <a:ext cx="1378496" cy="303665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623560" y="2379760"/>
            <a:ext cx="976526" cy="310650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69764" y="2553293"/>
            <a:ext cx="897745" cy="2932975"/>
          </a:xfrm>
          <a:prstGeom prst="rect">
            <a:avLst/>
          </a:prstGeom>
        </p:spPr>
      </p:pic>
      <p:sp>
        <p:nvSpPr>
          <p:cNvPr id="11" name="Rounded Rectangular Callout 10"/>
          <p:cNvSpPr/>
          <p:nvPr/>
        </p:nvSpPr>
        <p:spPr>
          <a:xfrm>
            <a:off x="1809049" y="2017418"/>
            <a:ext cx="2286000" cy="695325"/>
          </a:xfrm>
          <a:prstGeom prst="wedgeRoundRectCallout">
            <a:avLst>
              <a:gd name="adj1" fmla="val -43750"/>
              <a:gd name="adj2" fmla="val 69350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Comment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te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sens-tu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aujourd'hui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? </a:t>
            </a:r>
          </a:p>
        </p:txBody>
      </p:sp>
      <p:pic>
        <p:nvPicPr>
          <p:cNvPr id="13" name="Whole Class"/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800" y="612000"/>
            <a:ext cx="1238498" cy="864000"/>
          </a:xfrm>
          <a:prstGeom prst="rect">
            <a:avLst/>
          </a:prstGeom>
        </p:spPr>
      </p:pic>
      <p:pic>
        <p:nvPicPr>
          <p:cNvPr id="14" name="teacher"/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24270" y="2391482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boy"/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11544" y="2236491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girl"/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64732" y="2093722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lay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1013" y="565150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Comment te sens-tu aujourd hui-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-969523" y="3628214"/>
            <a:ext cx="609600" cy="609600"/>
          </a:xfrm>
          <a:prstGeom prst="rect">
            <a:avLst/>
          </a:prstGeom>
        </p:spPr>
      </p:pic>
      <p:pic>
        <p:nvPicPr>
          <p:cNvPr id="20" name="Je suis desole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-969523" y="4365961"/>
            <a:ext cx="609600" cy="609600"/>
          </a:xfrm>
          <a:prstGeom prst="rect">
            <a:avLst/>
          </a:prstGeom>
        </p:spPr>
      </p:pic>
      <p:pic>
        <p:nvPicPr>
          <p:cNvPr id="21" name="Je suis desolee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-976244" y="510718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2204217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5" dur="4406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0" dur="2203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5" dur="3304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audio>
              <p:cMediaNode vol="80000">
                <p:cTn id="5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  <p:audio>
              <p:cMediaNode vol="80000">
                <p:cTn id="5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  <p:audio>
              <p:cMediaNode vol="80000">
                <p:cTn id="5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</p:childTnLst>
        </p:cTn>
      </p:par>
    </p:tnLst>
    <p:bldLst>
      <p:bldP spid="2" grpId="0"/>
      <p:bldP spid="5" grpId="0" animBg="1"/>
      <p:bldP spid="7" grpId="0" animBg="1"/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755650" y="5308710"/>
            <a:ext cx="7637465" cy="789928"/>
          </a:xfrm>
          <a:prstGeom prst="rect">
            <a:avLst/>
          </a:prstGeom>
          <a:solidFill>
            <a:srgbClr val="FEFB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 fontScale="90000"/>
          </a:bodyPr>
          <a:lstStyle/>
          <a:p>
            <a:pPr algn="ctr"/>
            <a:r>
              <a:rPr lang="en-GB" b="0" dirty="0"/>
              <a:t>Comment </a:t>
            </a:r>
            <a:r>
              <a:rPr lang="en-GB" b="0" dirty="0" err="1"/>
              <a:t>te</a:t>
            </a:r>
            <a:r>
              <a:rPr lang="en-GB" b="0" dirty="0"/>
              <a:t> </a:t>
            </a:r>
            <a:r>
              <a:rPr lang="en-GB" b="0" dirty="0" err="1"/>
              <a:t>sens-tu</a:t>
            </a:r>
            <a:br>
              <a:rPr lang="en-GB" b="0" dirty="0"/>
            </a:br>
            <a:r>
              <a:rPr lang="en-GB" b="0" dirty="0" err="1"/>
              <a:t>aujourd'hui</a:t>
            </a:r>
            <a:r>
              <a:rPr lang="en-GB" b="0" dirty="0"/>
              <a:t> ? </a:t>
            </a:r>
            <a:br>
              <a:rPr lang="en-GB" i="1" dirty="0"/>
            </a:br>
            <a:r>
              <a:rPr lang="en-GB" sz="2800" dirty="0"/>
              <a:t>(How Are You Feeling Today?)</a:t>
            </a:r>
            <a:endParaRPr lang="en-GB" dirty="0"/>
          </a:p>
        </p:txBody>
      </p:sp>
      <p:sp>
        <p:nvSpPr>
          <p:cNvPr id="2" name="TextBox 1"/>
          <p:cNvSpPr txBox="1"/>
          <p:nvPr/>
        </p:nvSpPr>
        <p:spPr>
          <a:xfrm>
            <a:off x="755650" y="5446494"/>
            <a:ext cx="76327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2" charset="0"/>
              </a:rPr>
              <a:t>Listen and read carefully: what is the difference between the two answers?</a:t>
            </a:r>
          </a:p>
        </p:txBody>
      </p:sp>
      <p:sp>
        <p:nvSpPr>
          <p:cNvPr id="5" name="Rounded Rectangular Callout 4"/>
          <p:cNvSpPr/>
          <p:nvPr/>
        </p:nvSpPr>
        <p:spPr>
          <a:xfrm>
            <a:off x="4372708" y="2123062"/>
            <a:ext cx="1250097" cy="695325"/>
          </a:xfrm>
          <a:prstGeom prst="wedgeRoundRectCallout">
            <a:avLst>
              <a:gd name="adj1" fmla="val 72012"/>
              <a:gd name="adj2" fmla="val 43048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Je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suis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rgbClr val="3399FF"/>
                </a:solidFill>
                <a:latin typeface="Twinkl" pitchFamily="2" charset="0"/>
              </a:rPr>
              <a:t>éner</a:t>
            </a:r>
            <a:r>
              <a:rPr lang="en-GB" b="1" u="sng" dirty="0" err="1">
                <a:solidFill>
                  <a:srgbClr val="3399FF"/>
                </a:solidFill>
                <a:latin typeface="Twinkl" pitchFamily="2" charset="0"/>
              </a:rPr>
              <a:t>vé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.</a:t>
            </a:r>
          </a:p>
        </p:txBody>
      </p:sp>
      <p:sp>
        <p:nvSpPr>
          <p:cNvPr id="7" name="Rounded Rectangular Callout 6"/>
          <p:cNvSpPr/>
          <p:nvPr/>
        </p:nvSpPr>
        <p:spPr>
          <a:xfrm>
            <a:off x="7057292" y="2036369"/>
            <a:ext cx="1293969" cy="695325"/>
          </a:xfrm>
          <a:prstGeom prst="wedgeRoundRectCallout">
            <a:avLst>
              <a:gd name="adj1" fmla="val -42665"/>
              <a:gd name="adj2" fmla="val 79213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Je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suis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rgbClr val="DB5183"/>
                </a:solidFill>
                <a:latin typeface="Twinkl" pitchFamily="2" charset="0"/>
              </a:rPr>
              <a:t>énerv</a:t>
            </a:r>
            <a:r>
              <a:rPr lang="en-GB" b="1" u="sng" dirty="0" err="1">
                <a:solidFill>
                  <a:srgbClr val="DB5183"/>
                </a:solidFill>
                <a:latin typeface="Twinkl" pitchFamily="2" charset="0"/>
              </a:rPr>
              <a:t>ée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4201" y="2419534"/>
            <a:ext cx="1378496" cy="303665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608320" y="2379760"/>
            <a:ext cx="991766" cy="310650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69764" y="2553293"/>
            <a:ext cx="897745" cy="2932975"/>
          </a:xfrm>
          <a:prstGeom prst="rect">
            <a:avLst/>
          </a:prstGeom>
        </p:spPr>
      </p:pic>
      <p:sp>
        <p:nvSpPr>
          <p:cNvPr id="11" name="Rounded Rectangular Callout 10"/>
          <p:cNvSpPr/>
          <p:nvPr/>
        </p:nvSpPr>
        <p:spPr>
          <a:xfrm>
            <a:off x="1809049" y="2017418"/>
            <a:ext cx="2286000" cy="695325"/>
          </a:xfrm>
          <a:prstGeom prst="wedgeRoundRectCallout">
            <a:avLst>
              <a:gd name="adj1" fmla="val -43750"/>
              <a:gd name="adj2" fmla="val 69350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Comment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te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sens-tu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aujourd'hui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? </a:t>
            </a:r>
          </a:p>
        </p:txBody>
      </p:sp>
      <p:pic>
        <p:nvPicPr>
          <p:cNvPr id="13" name="Whole Class"/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800" y="612000"/>
            <a:ext cx="1238498" cy="864000"/>
          </a:xfrm>
          <a:prstGeom prst="rect">
            <a:avLst/>
          </a:prstGeom>
        </p:spPr>
      </p:pic>
      <p:pic>
        <p:nvPicPr>
          <p:cNvPr id="14" name="teacher"/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24270" y="2391482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boy"/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94687" y="234188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girl"/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17559" y="225544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lay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1013" y="565150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Comment te sens-tu aujourd hui-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-868005" y="4105592"/>
            <a:ext cx="609600" cy="609600"/>
          </a:xfrm>
          <a:prstGeom prst="rect">
            <a:avLst/>
          </a:prstGeom>
        </p:spPr>
      </p:pic>
      <p:pic>
        <p:nvPicPr>
          <p:cNvPr id="22" name="Je suis enerve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-861440" y="4789936"/>
            <a:ext cx="609600" cy="609600"/>
          </a:xfrm>
          <a:prstGeom prst="rect">
            <a:avLst/>
          </a:prstGeom>
        </p:spPr>
      </p:pic>
      <p:pic>
        <p:nvPicPr>
          <p:cNvPr id="23" name="Je suis enervee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-856033" y="545473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84977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5" dur="4406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0" dur="2616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5" dur="4084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audio>
              <p:cMediaNode vol="80000">
                <p:cTn id="5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  <p:audio>
              <p:cMediaNode vol="80000">
                <p:cTn id="5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  <p:audio>
              <p:cMediaNode vol="80000">
                <p:cTn id="5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</p:childTnLst>
        </p:cTn>
      </p:par>
    </p:tnLst>
    <p:bldLst>
      <p:bldP spid="2" grpId="0"/>
      <p:bldP spid="5" grpId="0" animBg="1"/>
      <p:bldP spid="7" grpId="0" animBg="1"/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755650" y="5308710"/>
            <a:ext cx="7637465" cy="789928"/>
          </a:xfrm>
          <a:prstGeom prst="rect">
            <a:avLst/>
          </a:prstGeom>
          <a:solidFill>
            <a:srgbClr val="FEFB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b="0" dirty="0"/>
              <a:t>Comment </a:t>
            </a:r>
            <a:r>
              <a:rPr lang="en-GB" b="0" dirty="0" err="1"/>
              <a:t>te</a:t>
            </a:r>
            <a:r>
              <a:rPr lang="en-GB" b="0" dirty="0"/>
              <a:t> </a:t>
            </a:r>
            <a:r>
              <a:rPr lang="en-GB" b="0" dirty="0" err="1"/>
              <a:t>sens-tu</a:t>
            </a:r>
            <a:br>
              <a:rPr lang="en-GB" b="0" dirty="0"/>
            </a:br>
            <a:r>
              <a:rPr lang="en-GB" b="0" dirty="0" err="1"/>
              <a:t>aujourd'hui</a:t>
            </a:r>
            <a:r>
              <a:rPr lang="en-GB" b="0" dirty="0"/>
              <a:t> ? </a:t>
            </a:r>
            <a:br>
              <a:rPr lang="en-GB" i="1" dirty="0"/>
            </a:br>
            <a:r>
              <a:rPr lang="en-GB" sz="2800" dirty="0"/>
              <a:t>(How Are You Feeling Today?)</a:t>
            </a:r>
            <a:endParaRPr lang="en-GB" dirty="0"/>
          </a:p>
        </p:txBody>
      </p:sp>
      <p:sp>
        <p:nvSpPr>
          <p:cNvPr id="2" name="TextBox 1"/>
          <p:cNvSpPr txBox="1"/>
          <p:nvPr/>
        </p:nvSpPr>
        <p:spPr>
          <a:xfrm>
            <a:off x="755650" y="5446494"/>
            <a:ext cx="76327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2" charset="0"/>
              </a:rPr>
              <a:t>Listen and read carefully: what is the difference between the two answers?</a:t>
            </a:r>
          </a:p>
        </p:txBody>
      </p:sp>
      <p:sp>
        <p:nvSpPr>
          <p:cNvPr id="5" name="Rounded Rectangular Callout 4"/>
          <p:cNvSpPr/>
          <p:nvPr/>
        </p:nvSpPr>
        <p:spPr>
          <a:xfrm>
            <a:off x="4382715" y="2049386"/>
            <a:ext cx="1217986" cy="695325"/>
          </a:xfrm>
          <a:prstGeom prst="wedgeRoundRectCallout">
            <a:avLst>
              <a:gd name="adj1" fmla="val 74631"/>
              <a:gd name="adj2" fmla="val 44144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Je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suis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rgbClr val="3399FF"/>
                </a:solidFill>
                <a:latin typeface="Twinkl" pitchFamily="2" charset="0"/>
              </a:rPr>
              <a:t>fatig</a:t>
            </a:r>
            <a:r>
              <a:rPr lang="en-GB" b="1" u="sng" dirty="0" err="1">
                <a:solidFill>
                  <a:srgbClr val="3399FF"/>
                </a:solidFill>
                <a:latin typeface="Twinkl" pitchFamily="2" charset="0"/>
              </a:rPr>
              <a:t>ué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.</a:t>
            </a:r>
          </a:p>
        </p:txBody>
      </p:sp>
      <p:sp>
        <p:nvSpPr>
          <p:cNvPr id="7" name="Rounded Rectangular Callout 6"/>
          <p:cNvSpPr/>
          <p:nvPr/>
        </p:nvSpPr>
        <p:spPr>
          <a:xfrm>
            <a:off x="6969965" y="1911046"/>
            <a:ext cx="1310772" cy="695325"/>
          </a:xfrm>
          <a:prstGeom prst="wedgeRoundRectCallout">
            <a:avLst>
              <a:gd name="adj1" fmla="val -36472"/>
              <a:gd name="adj2" fmla="val 80309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Je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suis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rgbClr val="DB5183"/>
                </a:solidFill>
                <a:latin typeface="Twinkl" pitchFamily="2" charset="0"/>
              </a:rPr>
              <a:t>fatigu</a:t>
            </a:r>
            <a:r>
              <a:rPr lang="en-GB" b="1" u="sng" dirty="0" err="1">
                <a:solidFill>
                  <a:srgbClr val="DB5183"/>
                </a:solidFill>
                <a:latin typeface="Twinkl" pitchFamily="2" charset="0"/>
              </a:rPr>
              <a:t>ée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608320" y="2379760"/>
            <a:ext cx="991766" cy="310650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69764" y="2553293"/>
            <a:ext cx="897745" cy="2932975"/>
          </a:xfrm>
          <a:prstGeom prst="rect">
            <a:avLst/>
          </a:prstGeom>
        </p:spPr>
      </p:pic>
      <p:sp>
        <p:nvSpPr>
          <p:cNvPr id="10" name="Rounded Rectangular Callout 9"/>
          <p:cNvSpPr/>
          <p:nvPr/>
        </p:nvSpPr>
        <p:spPr>
          <a:xfrm>
            <a:off x="1809049" y="2017418"/>
            <a:ext cx="2286000" cy="695325"/>
          </a:xfrm>
          <a:prstGeom prst="wedgeRoundRectCallout">
            <a:avLst>
              <a:gd name="adj1" fmla="val -43750"/>
              <a:gd name="adj2" fmla="val 69350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Comment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te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sens-tu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aujourd'hui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? 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4201" y="2419534"/>
            <a:ext cx="1378496" cy="3036654"/>
          </a:xfrm>
          <a:prstGeom prst="rect">
            <a:avLst/>
          </a:prstGeom>
        </p:spPr>
      </p:pic>
      <p:pic>
        <p:nvPicPr>
          <p:cNvPr id="13" name="Whole Class"/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800" y="612000"/>
            <a:ext cx="1238498" cy="864000"/>
          </a:xfrm>
          <a:prstGeom prst="rect">
            <a:avLst/>
          </a:prstGeom>
        </p:spPr>
      </p:pic>
      <p:pic>
        <p:nvPicPr>
          <p:cNvPr id="14" name="teacher"/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24270" y="2391482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boy"/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82005" y="2268461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girl"/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40719" y="2140957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lay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1013" y="565150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Comment te sens-tu aujourd hui-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-908841" y="3714980"/>
            <a:ext cx="609600" cy="609600"/>
          </a:xfrm>
          <a:prstGeom prst="rect">
            <a:avLst/>
          </a:prstGeom>
        </p:spPr>
      </p:pic>
      <p:pic>
        <p:nvPicPr>
          <p:cNvPr id="20" name="Je suis fatigue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-908841" y="4362383"/>
            <a:ext cx="609600" cy="609600"/>
          </a:xfrm>
          <a:prstGeom prst="rect">
            <a:avLst/>
          </a:prstGeom>
        </p:spPr>
      </p:pic>
      <p:pic>
        <p:nvPicPr>
          <p:cNvPr id="21" name="Je suis fatiguee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-908841" y="500978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3281702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5" dur="440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0" dur="2524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5" dur="3534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audio>
              <p:cMediaNode vol="80000">
                <p:cTn id="5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5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  <p:audio>
              <p:cMediaNode vol="80000">
                <p:cTn id="5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</p:childTnLst>
        </p:cTn>
      </p:par>
    </p:tnLst>
    <p:bldLst>
      <p:bldP spid="2" grpId="0"/>
      <p:bldP spid="5" grpId="0" animBg="1"/>
      <p:bldP spid="7" grpId="0" animBg="1"/>
      <p:bldP spid="1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755650" y="5308710"/>
            <a:ext cx="7637465" cy="789928"/>
          </a:xfrm>
          <a:prstGeom prst="rect">
            <a:avLst/>
          </a:prstGeom>
          <a:solidFill>
            <a:srgbClr val="FEFB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b="0" dirty="0"/>
              <a:t>Comment </a:t>
            </a:r>
            <a:r>
              <a:rPr lang="en-GB" b="0" dirty="0" err="1"/>
              <a:t>te</a:t>
            </a:r>
            <a:r>
              <a:rPr lang="en-GB" b="0" dirty="0"/>
              <a:t> </a:t>
            </a:r>
            <a:r>
              <a:rPr lang="en-GB" b="0" dirty="0" err="1"/>
              <a:t>sens-tu</a:t>
            </a:r>
            <a:br>
              <a:rPr lang="en-GB" b="0" dirty="0"/>
            </a:br>
            <a:r>
              <a:rPr lang="en-GB" b="0" dirty="0" err="1"/>
              <a:t>aujourd'hui</a:t>
            </a:r>
            <a:r>
              <a:rPr lang="en-GB" b="0" dirty="0"/>
              <a:t> ? </a:t>
            </a:r>
            <a:br>
              <a:rPr lang="en-GB" i="1" dirty="0"/>
            </a:br>
            <a:r>
              <a:rPr lang="en-GB" sz="2800" dirty="0"/>
              <a:t>(How Are You Feeling Today?)</a:t>
            </a:r>
            <a:endParaRPr lang="en-GB" dirty="0"/>
          </a:p>
        </p:txBody>
      </p:sp>
      <p:sp>
        <p:nvSpPr>
          <p:cNvPr id="2" name="TextBox 1"/>
          <p:cNvSpPr txBox="1"/>
          <p:nvPr/>
        </p:nvSpPr>
        <p:spPr>
          <a:xfrm>
            <a:off x="755650" y="5446494"/>
            <a:ext cx="76327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2" charset="0"/>
              </a:rPr>
              <a:t>Listen and read carefully: what is the difference between the two answers?</a:t>
            </a:r>
          </a:p>
        </p:txBody>
      </p:sp>
      <p:sp>
        <p:nvSpPr>
          <p:cNvPr id="5" name="Rounded Rectangular Callout 4"/>
          <p:cNvSpPr/>
          <p:nvPr/>
        </p:nvSpPr>
        <p:spPr>
          <a:xfrm>
            <a:off x="4466492" y="2071871"/>
            <a:ext cx="1235849" cy="695325"/>
          </a:xfrm>
          <a:prstGeom prst="wedgeRoundRectCallout">
            <a:avLst>
              <a:gd name="adj1" fmla="val 71682"/>
              <a:gd name="adj2" fmla="val 43048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Je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suis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rgbClr val="3399FF"/>
                </a:solidFill>
                <a:latin typeface="Twinkl" pitchFamily="2" charset="0"/>
              </a:rPr>
              <a:t>fi</a:t>
            </a:r>
            <a:r>
              <a:rPr lang="en-GB" b="1" u="sng" dirty="0" err="1">
                <a:solidFill>
                  <a:srgbClr val="3399FF"/>
                </a:solidFill>
                <a:latin typeface="Twinkl" pitchFamily="2" charset="0"/>
              </a:rPr>
              <a:t>er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.</a:t>
            </a:r>
          </a:p>
        </p:txBody>
      </p:sp>
      <p:sp>
        <p:nvSpPr>
          <p:cNvPr id="7" name="Rounded Rectangular Callout 6"/>
          <p:cNvSpPr/>
          <p:nvPr/>
        </p:nvSpPr>
        <p:spPr>
          <a:xfrm>
            <a:off x="7107754" y="1953332"/>
            <a:ext cx="1220841" cy="695325"/>
          </a:xfrm>
          <a:prstGeom prst="wedgeRoundRectCallout">
            <a:avLst>
              <a:gd name="adj1" fmla="val -45208"/>
              <a:gd name="adj2" fmla="val 80308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Je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suis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rgbClr val="DB5183"/>
                </a:solidFill>
                <a:latin typeface="Twinkl" pitchFamily="2" charset="0"/>
              </a:rPr>
              <a:t>fi</a:t>
            </a:r>
            <a:r>
              <a:rPr lang="en-GB" b="1" u="sng" dirty="0" err="1">
                <a:solidFill>
                  <a:srgbClr val="DB5183"/>
                </a:solidFill>
                <a:latin typeface="Twinkl" pitchFamily="2" charset="0"/>
              </a:rPr>
              <a:t>ère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615940" y="2379760"/>
            <a:ext cx="984146" cy="310650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69764" y="2553293"/>
            <a:ext cx="897745" cy="2932975"/>
          </a:xfrm>
          <a:prstGeom prst="rect">
            <a:avLst/>
          </a:prstGeom>
        </p:spPr>
      </p:pic>
      <p:sp>
        <p:nvSpPr>
          <p:cNvPr id="10" name="Rounded Rectangular Callout 9"/>
          <p:cNvSpPr/>
          <p:nvPr/>
        </p:nvSpPr>
        <p:spPr>
          <a:xfrm>
            <a:off x="1809049" y="2017418"/>
            <a:ext cx="2286000" cy="695325"/>
          </a:xfrm>
          <a:prstGeom prst="wedgeRoundRectCallout">
            <a:avLst>
              <a:gd name="adj1" fmla="val -43750"/>
              <a:gd name="adj2" fmla="val 69350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Comment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te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sens-tu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aujourd'hui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? 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4201" y="2419534"/>
            <a:ext cx="1378496" cy="3036654"/>
          </a:xfrm>
          <a:prstGeom prst="rect">
            <a:avLst/>
          </a:prstGeom>
        </p:spPr>
      </p:pic>
      <p:pic>
        <p:nvPicPr>
          <p:cNvPr id="13" name="Whole Class"/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800" y="612000"/>
            <a:ext cx="1238498" cy="864000"/>
          </a:xfrm>
          <a:prstGeom prst="rect">
            <a:avLst/>
          </a:prstGeom>
        </p:spPr>
      </p:pic>
      <p:pic>
        <p:nvPicPr>
          <p:cNvPr id="14" name="teacher"/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24270" y="2391482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boy"/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54642" y="2414434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girl"/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70667" y="2296118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lay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1013" y="565150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Comment te sens-tu aujourd hui-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-1029626" y="3714980"/>
            <a:ext cx="609600" cy="609600"/>
          </a:xfrm>
          <a:prstGeom prst="rect">
            <a:avLst/>
          </a:prstGeom>
        </p:spPr>
      </p:pic>
      <p:pic>
        <p:nvPicPr>
          <p:cNvPr id="20" name="Je suis fier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-1029626" y="4404177"/>
            <a:ext cx="609600" cy="609600"/>
          </a:xfrm>
          <a:prstGeom prst="rect">
            <a:avLst/>
          </a:prstGeom>
        </p:spPr>
      </p:pic>
      <p:pic>
        <p:nvPicPr>
          <p:cNvPr id="21" name="Je suis fiere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-1029626" y="509337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6267394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5" dur="4406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0" dur="2019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5" dur="3442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audio>
              <p:cMediaNode vol="80000">
                <p:cTn id="5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  <p:audio>
              <p:cMediaNode vol="80000">
                <p:cTn id="5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  <p:audio>
              <p:cMediaNode vol="80000">
                <p:cTn id="5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</p:childTnLst>
        </p:cTn>
      </p:par>
    </p:tnLst>
    <p:bldLst>
      <p:bldP spid="2" grpId="0"/>
      <p:bldP spid="5" grpId="0" animBg="1"/>
      <p:bldP spid="7" grpId="0" animBg="1"/>
      <p:bldP spid="1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755650" y="5308710"/>
            <a:ext cx="7637465" cy="789928"/>
          </a:xfrm>
          <a:prstGeom prst="rect">
            <a:avLst/>
          </a:prstGeom>
          <a:solidFill>
            <a:srgbClr val="FEFB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b="0" dirty="0"/>
              <a:t>Comment </a:t>
            </a:r>
            <a:r>
              <a:rPr lang="en-GB" b="0" dirty="0" err="1"/>
              <a:t>te</a:t>
            </a:r>
            <a:r>
              <a:rPr lang="en-GB" b="0" dirty="0"/>
              <a:t> </a:t>
            </a:r>
            <a:r>
              <a:rPr lang="en-GB" b="0" dirty="0" err="1"/>
              <a:t>sens-tu</a:t>
            </a:r>
            <a:br>
              <a:rPr lang="en-GB" b="0" dirty="0"/>
            </a:br>
            <a:r>
              <a:rPr lang="en-GB" b="0" dirty="0" err="1"/>
              <a:t>aujourd'hui</a:t>
            </a:r>
            <a:r>
              <a:rPr lang="en-GB" b="0" dirty="0"/>
              <a:t> ? </a:t>
            </a:r>
            <a:br>
              <a:rPr lang="en-GB" i="1" dirty="0"/>
            </a:br>
            <a:r>
              <a:rPr lang="en-GB" sz="2800" dirty="0"/>
              <a:t>(How Are You Feeling Today?)</a:t>
            </a:r>
            <a:endParaRPr lang="en-GB" dirty="0"/>
          </a:p>
        </p:txBody>
      </p:sp>
      <p:sp>
        <p:nvSpPr>
          <p:cNvPr id="2" name="TextBox 1"/>
          <p:cNvSpPr txBox="1"/>
          <p:nvPr/>
        </p:nvSpPr>
        <p:spPr>
          <a:xfrm>
            <a:off x="755650" y="5446494"/>
            <a:ext cx="76327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2" charset="0"/>
              </a:rPr>
              <a:t>Listen and read carefully: what is the difference between the two answers?</a:t>
            </a:r>
          </a:p>
        </p:txBody>
      </p:sp>
      <p:sp>
        <p:nvSpPr>
          <p:cNvPr id="5" name="Rounded Rectangular Callout 4"/>
          <p:cNvSpPr/>
          <p:nvPr/>
        </p:nvSpPr>
        <p:spPr>
          <a:xfrm>
            <a:off x="4545918" y="1996222"/>
            <a:ext cx="1241192" cy="695325"/>
          </a:xfrm>
          <a:prstGeom prst="wedgeRoundRectCallout">
            <a:avLst>
              <a:gd name="adj1" fmla="val 49308"/>
              <a:gd name="adj2" fmla="val 74829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Je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suis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rgbClr val="3399FF"/>
                </a:solidFill>
                <a:latin typeface="Twinkl" pitchFamily="2" charset="0"/>
              </a:rPr>
              <a:t>surp</a:t>
            </a:r>
            <a:r>
              <a:rPr lang="en-GB" b="1" u="sng" dirty="0" err="1">
                <a:solidFill>
                  <a:srgbClr val="3399FF"/>
                </a:solidFill>
                <a:latin typeface="Twinkl" pitchFamily="2" charset="0"/>
              </a:rPr>
              <a:t>ris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.</a:t>
            </a:r>
          </a:p>
        </p:txBody>
      </p:sp>
      <p:sp>
        <p:nvSpPr>
          <p:cNvPr id="7" name="Rounded Rectangular Callout 6"/>
          <p:cNvSpPr/>
          <p:nvPr/>
        </p:nvSpPr>
        <p:spPr>
          <a:xfrm>
            <a:off x="7045308" y="2081354"/>
            <a:ext cx="1242407" cy="685842"/>
          </a:xfrm>
          <a:prstGeom prst="wedgeRoundRectCallout">
            <a:avLst>
              <a:gd name="adj1" fmla="val -38358"/>
              <a:gd name="adj2" fmla="val 81404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Je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suis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>
                <a:solidFill>
                  <a:srgbClr val="DB5183"/>
                </a:solidFill>
                <a:latin typeface="Twinkl" pitchFamily="2" charset="0"/>
              </a:rPr>
              <a:t>surp</a:t>
            </a:r>
            <a:r>
              <a:rPr lang="en-GB" b="1" u="sng" dirty="0">
                <a:solidFill>
                  <a:srgbClr val="DB5183"/>
                </a:solidFill>
                <a:latin typeface="Twinkl" pitchFamily="2" charset="0"/>
              </a:rPr>
              <a:t>rise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615940" y="2379760"/>
            <a:ext cx="984146" cy="310650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69764" y="2553293"/>
            <a:ext cx="897745" cy="2932975"/>
          </a:xfrm>
          <a:prstGeom prst="rect">
            <a:avLst/>
          </a:prstGeom>
        </p:spPr>
      </p:pic>
      <p:sp>
        <p:nvSpPr>
          <p:cNvPr id="10" name="Rounded Rectangular Callout 9"/>
          <p:cNvSpPr/>
          <p:nvPr/>
        </p:nvSpPr>
        <p:spPr>
          <a:xfrm>
            <a:off x="1809049" y="2017418"/>
            <a:ext cx="2286000" cy="695325"/>
          </a:xfrm>
          <a:prstGeom prst="wedgeRoundRectCallout">
            <a:avLst>
              <a:gd name="adj1" fmla="val -43750"/>
              <a:gd name="adj2" fmla="val 69350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Comment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te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sens-tu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aujourd'hui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? 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4201" y="2419534"/>
            <a:ext cx="1378496" cy="3036654"/>
          </a:xfrm>
          <a:prstGeom prst="rect">
            <a:avLst/>
          </a:prstGeom>
        </p:spPr>
      </p:pic>
      <p:pic>
        <p:nvPicPr>
          <p:cNvPr id="13" name="Whole Class"/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800" y="612000"/>
            <a:ext cx="1238498" cy="864000"/>
          </a:xfrm>
          <a:prstGeom prst="rect">
            <a:avLst/>
          </a:prstGeom>
        </p:spPr>
      </p:pic>
      <p:pic>
        <p:nvPicPr>
          <p:cNvPr id="14" name="teacher"/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24270" y="2391482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boy"/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62838" y="2251172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girl"/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70667" y="2260949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lay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1013" y="565150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Comment te sens-tu aujourd hui-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-885827" y="3714980"/>
            <a:ext cx="609600" cy="609600"/>
          </a:xfrm>
          <a:prstGeom prst="rect">
            <a:avLst/>
          </a:prstGeom>
        </p:spPr>
      </p:pic>
      <p:pic>
        <p:nvPicPr>
          <p:cNvPr id="20" name="Je suis surpris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-885827" y="4420518"/>
            <a:ext cx="609600" cy="609600"/>
          </a:xfrm>
          <a:prstGeom prst="rect">
            <a:avLst/>
          </a:prstGeom>
        </p:spPr>
      </p:pic>
      <p:pic>
        <p:nvPicPr>
          <p:cNvPr id="21" name="Je suis surprise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-885827" y="512605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7013657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5" dur="4406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0" dur="2294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5" dur="3579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audio>
              <p:cMediaNode vol="80000">
                <p:cTn id="5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  <p:audio>
              <p:cMediaNode vol="80000">
                <p:cTn id="5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  <p:audio>
              <p:cMediaNode vol="80000">
                <p:cTn id="5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</p:childTnLst>
        </p:cTn>
      </p:par>
    </p:tnLst>
    <p:bldLst>
      <p:bldP spid="2" grpId="0"/>
      <p:bldP spid="5" grpId="0" animBg="1"/>
      <p:bldP spid="7" grpId="0" animBg="1"/>
      <p:bldP spid="1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55650" y="5308710"/>
            <a:ext cx="7637465" cy="789928"/>
          </a:xfrm>
          <a:prstGeom prst="rect">
            <a:avLst/>
          </a:prstGeom>
          <a:solidFill>
            <a:srgbClr val="FEFB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b="0" dirty="0"/>
              <a:t>Comment </a:t>
            </a:r>
            <a:r>
              <a:rPr lang="en-GB" b="0" dirty="0" err="1"/>
              <a:t>te</a:t>
            </a:r>
            <a:r>
              <a:rPr lang="en-GB" b="0" dirty="0"/>
              <a:t> </a:t>
            </a:r>
            <a:r>
              <a:rPr lang="en-GB" b="0" dirty="0" err="1"/>
              <a:t>sens-tu</a:t>
            </a:r>
            <a:br>
              <a:rPr lang="en-GB" b="0" dirty="0"/>
            </a:br>
            <a:r>
              <a:rPr lang="en-GB" b="0" dirty="0" err="1"/>
              <a:t>aujourd'hui</a:t>
            </a:r>
            <a:r>
              <a:rPr lang="en-GB" b="0" dirty="0"/>
              <a:t> ? </a:t>
            </a:r>
            <a:br>
              <a:rPr lang="en-GB" i="1" dirty="0"/>
            </a:br>
            <a:r>
              <a:rPr lang="en-GB" sz="2800" dirty="0"/>
              <a:t>(How Are You Feeling Today?)</a:t>
            </a:r>
            <a:endParaRPr lang="en-GB" dirty="0"/>
          </a:p>
        </p:txBody>
      </p:sp>
      <p:sp>
        <p:nvSpPr>
          <p:cNvPr id="2" name="TextBox 1"/>
          <p:cNvSpPr txBox="1"/>
          <p:nvPr/>
        </p:nvSpPr>
        <p:spPr>
          <a:xfrm>
            <a:off x="755650" y="5446494"/>
            <a:ext cx="76327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2" charset="0"/>
              </a:rPr>
              <a:t>Listen and read carefully: what is the difference between the two answers?</a:t>
            </a:r>
          </a:p>
        </p:txBody>
      </p:sp>
      <p:sp>
        <p:nvSpPr>
          <p:cNvPr id="5" name="Rounded Rectangular Callout 4"/>
          <p:cNvSpPr/>
          <p:nvPr/>
        </p:nvSpPr>
        <p:spPr>
          <a:xfrm>
            <a:off x="4574382" y="2032097"/>
            <a:ext cx="1208725" cy="695325"/>
          </a:xfrm>
          <a:prstGeom prst="wedgeRoundRectCallout">
            <a:avLst>
              <a:gd name="adj1" fmla="val 36607"/>
              <a:gd name="adj2" fmla="val 77021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Je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suis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rgbClr val="3399FF"/>
                </a:solidFill>
                <a:latin typeface="Twinkl" pitchFamily="2" charset="0"/>
              </a:rPr>
              <a:t>fâc</a:t>
            </a:r>
            <a:r>
              <a:rPr lang="en-GB" b="1" u="sng" dirty="0" err="1">
                <a:solidFill>
                  <a:srgbClr val="3399FF"/>
                </a:solidFill>
                <a:latin typeface="Twinkl" pitchFamily="2" charset="0"/>
              </a:rPr>
              <a:t>hé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.</a:t>
            </a:r>
          </a:p>
        </p:txBody>
      </p:sp>
      <p:sp>
        <p:nvSpPr>
          <p:cNvPr id="7" name="Rounded Rectangular Callout 6"/>
          <p:cNvSpPr/>
          <p:nvPr/>
        </p:nvSpPr>
        <p:spPr>
          <a:xfrm>
            <a:off x="7029527" y="1969661"/>
            <a:ext cx="1233236" cy="695325"/>
          </a:xfrm>
          <a:prstGeom prst="wedgeRoundRectCallout">
            <a:avLst>
              <a:gd name="adj1" fmla="val -37142"/>
              <a:gd name="adj2" fmla="val 80309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Je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suis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rgbClr val="DB5183"/>
                </a:solidFill>
                <a:latin typeface="Twinkl" pitchFamily="2" charset="0"/>
              </a:rPr>
              <a:t>fâch</a:t>
            </a:r>
            <a:r>
              <a:rPr lang="en-GB" b="1" u="sng" dirty="0" err="1">
                <a:solidFill>
                  <a:srgbClr val="DB5183"/>
                </a:solidFill>
                <a:latin typeface="Twinkl" pitchFamily="2" charset="0"/>
              </a:rPr>
              <a:t>ée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.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615940" y="2379760"/>
            <a:ext cx="984146" cy="310650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69764" y="2553293"/>
            <a:ext cx="897745" cy="2932975"/>
          </a:xfrm>
          <a:prstGeom prst="rect">
            <a:avLst/>
          </a:prstGeom>
        </p:spPr>
      </p:pic>
      <p:sp>
        <p:nvSpPr>
          <p:cNvPr id="11" name="Rounded Rectangular Callout 10"/>
          <p:cNvSpPr/>
          <p:nvPr/>
        </p:nvSpPr>
        <p:spPr>
          <a:xfrm>
            <a:off x="1809049" y="2017418"/>
            <a:ext cx="2286000" cy="695325"/>
          </a:xfrm>
          <a:prstGeom prst="wedgeRoundRectCallout">
            <a:avLst>
              <a:gd name="adj1" fmla="val -43750"/>
              <a:gd name="adj2" fmla="val 69350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Comment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te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sens-tu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aujourd'hui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? 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4201" y="2419534"/>
            <a:ext cx="1378496" cy="3036654"/>
          </a:xfrm>
          <a:prstGeom prst="rect">
            <a:avLst/>
          </a:prstGeom>
        </p:spPr>
      </p:pic>
      <p:pic>
        <p:nvPicPr>
          <p:cNvPr id="13" name="Whole Class"/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800" y="612000"/>
            <a:ext cx="1238498" cy="864000"/>
          </a:xfrm>
          <a:prstGeom prst="rect">
            <a:avLst/>
          </a:prstGeom>
        </p:spPr>
      </p:pic>
      <p:pic>
        <p:nvPicPr>
          <p:cNvPr id="14" name="teacher"/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24270" y="2391482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boy"/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62838" y="2251172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girl"/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23775" y="2200272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lay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1013" y="565150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Comment te sens-tu aujourd hui-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-1032545" y="3933014"/>
            <a:ext cx="609600" cy="609600"/>
          </a:xfrm>
          <a:prstGeom prst="rect">
            <a:avLst/>
          </a:prstGeom>
        </p:spPr>
      </p:pic>
      <p:pic>
        <p:nvPicPr>
          <p:cNvPr id="20" name="Je suis fache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-1017372" y="4559332"/>
            <a:ext cx="609600" cy="609600"/>
          </a:xfrm>
          <a:prstGeom prst="rect">
            <a:avLst/>
          </a:prstGeom>
        </p:spPr>
      </p:pic>
      <p:pic>
        <p:nvPicPr>
          <p:cNvPr id="21" name="Je suis fachee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-1032545" y="51856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3096842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5" dur="4406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0" dur="2340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5" dur="3350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audio>
              <p:cMediaNode vol="80000">
                <p:cTn id="5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  <p:audio>
              <p:cMediaNode vol="80000">
                <p:cTn id="5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  <p:audio>
              <p:cMediaNode vol="80000">
                <p:cTn id="5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</p:childTnLst>
        </p:cTn>
      </p:par>
    </p:tnLst>
    <p:bldLst>
      <p:bldP spid="2" grpId="0"/>
      <p:bldP spid="5" grpId="0" animBg="1"/>
      <p:bldP spid="7" grpId="0" animBg="1"/>
      <p:bldP spid="1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755650" y="5308710"/>
            <a:ext cx="7637465" cy="789928"/>
          </a:xfrm>
          <a:prstGeom prst="rect">
            <a:avLst/>
          </a:prstGeom>
          <a:solidFill>
            <a:srgbClr val="FEFB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</a:t>
            </a: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b="0" dirty="0"/>
              <a:t>Comment </a:t>
            </a:r>
            <a:r>
              <a:rPr lang="en-GB" b="0" dirty="0" err="1"/>
              <a:t>te</a:t>
            </a:r>
            <a:r>
              <a:rPr lang="en-GB" b="0" dirty="0"/>
              <a:t> </a:t>
            </a:r>
            <a:r>
              <a:rPr lang="en-GB" b="0" dirty="0" err="1"/>
              <a:t>sens-tu</a:t>
            </a:r>
            <a:br>
              <a:rPr lang="en-GB" b="0" dirty="0"/>
            </a:br>
            <a:r>
              <a:rPr lang="en-GB" b="0" dirty="0" err="1"/>
              <a:t>aujourd'hui</a:t>
            </a:r>
            <a:r>
              <a:rPr lang="en-GB" b="0" dirty="0"/>
              <a:t> ? </a:t>
            </a:r>
            <a:br>
              <a:rPr lang="en-GB" i="1" dirty="0"/>
            </a:br>
            <a:r>
              <a:rPr lang="en-GB" sz="2800" dirty="0"/>
              <a:t>(How Are You Feeling Today?)</a:t>
            </a:r>
            <a:endParaRPr lang="en-GB" dirty="0"/>
          </a:p>
        </p:txBody>
      </p:sp>
      <p:sp>
        <p:nvSpPr>
          <p:cNvPr id="2" name="TextBox 1"/>
          <p:cNvSpPr txBox="1"/>
          <p:nvPr/>
        </p:nvSpPr>
        <p:spPr>
          <a:xfrm>
            <a:off x="755650" y="5446494"/>
            <a:ext cx="76327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2" charset="0"/>
              </a:rPr>
              <a:t>Listen and read carefully: what is the difference between the two answers?</a:t>
            </a:r>
          </a:p>
        </p:txBody>
      </p:sp>
      <p:sp>
        <p:nvSpPr>
          <p:cNvPr id="5" name="Rounded Rectangular Callout 4"/>
          <p:cNvSpPr/>
          <p:nvPr/>
        </p:nvSpPr>
        <p:spPr>
          <a:xfrm>
            <a:off x="4554576" y="2032097"/>
            <a:ext cx="1222046" cy="695325"/>
          </a:xfrm>
          <a:prstGeom prst="wedgeRoundRectCallout">
            <a:avLst>
              <a:gd name="adj1" fmla="val 39481"/>
              <a:gd name="adj2" fmla="val 75925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Je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suis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>
                <a:solidFill>
                  <a:srgbClr val="3399FF"/>
                </a:solidFill>
                <a:latin typeface="Twinkl" pitchFamily="2" charset="0"/>
              </a:rPr>
              <a:t>cont</a:t>
            </a:r>
            <a:r>
              <a:rPr lang="en-GB" b="1" u="sng" dirty="0">
                <a:solidFill>
                  <a:srgbClr val="3399FF"/>
                </a:solidFill>
                <a:latin typeface="Twinkl" pitchFamily="2" charset="0"/>
              </a:rPr>
              <a:t>ent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.</a:t>
            </a:r>
          </a:p>
        </p:txBody>
      </p:sp>
      <p:sp>
        <p:nvSpPr>
          <p:cNvPr id="7" name="Rounded Rectangular Callout 6"/>
          <p:cNvSpPr/>
          <p:nvPr/>
        </p:nvSpPr>
        <p:spPr>
          <a:xfrm>
            <a:off x="7093229" y="2118864"/>
            <a:ext cx="1295122" cy="695325"/>
          </a:xfrm>
          <a:prstGeom prst="wedgeRoundRectCallout">
            <a:avLst>
              <a:gd name="adj1" fmla="val -38048"/>
              <a:gd name="adj2" fmla="val 84692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Je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suis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rgbClr val="DB5183"/>
                </a:solidFill>
                <a:latin typeface="Twinkl" pitchFamily="2" charset="0"/>
              </a:rPr>
              <a:t>cont</a:t>
            </a:r>
            <a:r>
              <a:rPr lang="en-GB" b="1" u="sng" dirty="0" err="1">
                <a:solidFill>
                  <a:srgbClr val="DB5183"/>
                </a:solidFill>
                <a:latin typeface="Twinkl" pitchFamily="2" charset="0"/>
              </a:rPr>
              <a:t>ente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615940" y="2379760"/>
            <a:ext cx="984146" cy="310650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69764" y="2553293"/>
            <a:ext cx="897745" cy="2932975"/>
          </a:xfrm>
          <a:prstGeom prst="rect">
            <a:avLst/>
          </a:prstGeom>
        </p:spPr>
      </p:pic>
      <p:sp>
        <p:nvSpPr>
          <p:cNvPr id="10" name="Rounded Rectangular Callout 9"/>
          <p:cNvSpPr/>
          <p:nvPr/>
        </p:nvSpPr>
        <p:spPr>
          <a:xfrm>
            <a:off x="1809049" y="2017418"/>
            <a:ext cx="2286000" cy="695325"/>
          </a:xfrm>
          <a:prstGeom prst="wedgeRoundRectCallout">
            <a:avLst>
              <a:gd name="adj1" fmla="val -43750"/>
              <a:gd name="adj2" fmla="val 69350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Comment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te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sens-tu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aujourd'hui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? 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4201" y="2419534"/>
            <a:ext cx="1378496" cy="3036654"/>
          </a:xfrm>
          <a:prstGeom prst="rect">
            <a:avLst/>
          </a:prstGeom>
        </p:spPr>
      </p:pic>
      <p:pic>
        <p:nvPicPr>
          <p:cNvPr id="13" name="Whole Class"/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800" y="612000"/>
            <a:ext cx="1238498" cy="864000"/>
          </a:xfrm>
          <a:prstGeom prst="rect">
            <a:avLst/>
          </a:prstGeom>
        </p:spPr>
      </p:pic>
      <p:pic>
        <p:nvPicPr>
          <p:cNvPr id="14" name="teacher"/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24270" y="2391482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boy"/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62838" y="2251172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girl"/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29738" y="2251172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lay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1013" y="565150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Comment te sens-tu aujourd hui-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-942975" y="3323414"/>
            <a:ext cx="609600" cy="609600"/>
          </a:xfrm>
          <a:prstGeom prst="rect">
            <a:avLst/>
          </a:prstGeom>
        </p:spPr>
      </p:pic>
      <p:pic>
        <p:nvPicPr>
          <p:cNvPr id="20" name="Je suis content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-942975" y="4032044"/>
            <a:ext cx="609600" cy="609600"/>
          </a:xfrm>
          <a:prstGeom prst="rect">
            <a:avLst/>
          </a:prstGeom>
        </p:spPr>
      </p:pic>
      <p:pic>
        <p:nvPicPr>
          <p:cNvPr id="21" name="Je suis contente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-942975" y="474879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5547586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5" dur="4406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0" dur="2157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5" dur="3488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audio>
              <p:cMediaNode vol="80000">
                <p:cTn id="5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  <p:audio>
              <p:cMediaNode vol="80000">
                <p:cTn id="5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  <p:audio>
              <p:cMediaNode vol="80000">
                <p:cTn id="5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</p:childTnLst>
        </p:cTn>
      </p:par>
    </p:tnLst>
    <p:bldLst>
      <p:bldP spid="2" grpId="0"/>
      <p:bldP spid="5" grpId="0" animBg="1"/>
      <p:bldP spid="7" grpId="0" animBg="1"/>
      <p:bldP spid="1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755650" y="5308710"/>
            <a:ext cx="7637465" cy="789928"/>
          </a:xfrm>
          <a:prstGeom prst="rect">
            <a:avLst/>
          </a:prstGeom>
          <a:solidFill>
            <a:srgbClr val="FEFB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</a:t>
            </a: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b="0" dirty="0"/>
              <a:t>Comment </a:t>
            </a:r>
            <a:r>
              <a:rPr lang="en-GB" b="0" dirty="0" err="1"/>
              <a:t>te</a:t>
            </a:r>
            <a:r>
              <a:rPr lang="en-GB" b="0" dirty="0"/>
              <a:t> </a:t>
            </a:r>
            <a:r>
              <a:rPr lang="en-GB" b="0" dirty="0" err="1"/>
              <a:t>sens-tu</a:t>
            </a:r>
            <a:br>
              <a:rPr lang="en-GB" b="0" dirty="0"/>
            </a:br>
            <a:r>
              <a:rPr lang="en-GB" b="0" dirty="0" err="1"/>
              <a:t>aujourd'hui</a:t>
            </a:r>
            <a:r>
              <a:rPr lang="en-GB" b="0" dirty="0"/>
              <a:t> ? </a:t>
            </a:r>
            <a:br>
              <a:rPr lang="en-GB" i="1" dirty="0"/>
            </a:br>
            <a:r>
              <a:rPr lang="en-GB" sz="2800" dirty="0"/>
              <a:t>(How Are You Feeling Today?)</a:t>
            </a:r>
            <a:endParaRPr lang="en-GB" dirty="0"/>
          </a:p>
        </p:txBody>
      </p:sp>
      <p:sp>
        <p:nvSpPr>
          <p:cNvPr id="2" name="TextBox 1"/>
          <p:cNvSpPr txBox="1"/>
          <p:nvPr/>
        </p:nvSpPr>
        <p:spPr>
          <a:xfrm>
            <a:off x="755650" y="5446494"/>
            <a:ext cx="76327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2" charset="0"/>
              </a:rPr>
              <a:t>Listen and read carefully: what is the difference between the two answers?</a:t>
            </a:r>
          </a:p>
        </p:txBody>
      </p:sp>
      <p:sp>
        <p:nvSpPr>
          <p:cNvPr id="5" name="Rounded Rectangular Callout 4"/>
          <p:cNvSpPr/>
          <p:nvPr/>
        </p:nvSpPr>
        <p:spPr>
          <a:xfrm>
            <a:off x="4516488" y="2126439"/>
            <a:ext cx="1297292" cy="695325"/>
          </a:xfrm>
          <a:prstGeom prst="wedgeRoundRectCallout">
            <a:avLst>
              <a:gd name="adj1" fmla="val 60081"/>
              <a:gd name="adj2" fmla="val 41446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Je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suis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>
                <a:solidFill>
                  <a:srgbClr val="3399FF"/>
                </a:solidFill>
                <a:latin typeface="Twinkl" pitchFamily="2" charset="0"/>
              </a:rPr>
              <a:t>tris</a:t>
            </a:r>
            <a:r>
              <a:rPr lang="en-GB" b="1" u="sng" dirty="0">
                <a:solidFill>
                  <a:srgbClr val="3399FF"/>
                </a:solidFill>
                <a:latin typeface="Twinkl" pitchFamily="2" charset="0"/>
              </a:rPr>
              <a:t>te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.</a:t>
            </a:r>
          </a:p>
        </p:txBody>
      </p:sp>
      <p:sp>
        <p:nvSpPr>
          <p:cNvPr id="7" name="Rounded Rectangular Callout 6"/>
          <p:cNvSpPr/>
          <p:nvPr/>
        </p:nvSpPr>
        <p:spPr>
          <a:xfrm>
            <a:off x="7133540" y="2025508"/>
            <a:ext cx="1170325" cy="695325"/>
          </a:xfrm>
          <a:prstGeom prst="wedgeRoundRectCallout">
            <a:avLst>
              <a:gd name="adj1" fmla="val -41646"/>
              <a:gd name="adj2" fmla="val 79718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Je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suis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>
                <a:solidFill>
                  <a:srgbClr val="DB5183"/>
                </a:solidFill>
                <a:latin typeface="Twinkl" pitchFamily="2" charset="0"/>
              </a:rPr>
              <a:t>tris</a:t>
            </a:r>
            <a:r>
              <a:rPr lang="en-GB" b="1" u="sng" dirty="0">
                <a:solidFill>
                  <a:srgbClr val="DB5183"/>
                </a:solidFill>
                <a:latin typeface="Twinkl" pitchFamily="2" charset="0"/>
              </a:rPr>
              <a:t>te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615940" y="2379760"/>
            <a:ext cx="984146" cy="310650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69764" y="2553293"/>
            <a:ext cx="897745" cy="2932975"/>
          </a:xfrm>
          <a:prstGeom prst="rect">
            <a:avLst/>
          </a:prstGeom>
        </p:spPr>
      </p:pic>
      <p:sp>
        <p:nvSpPr>
          <p:cNvPr id="10" name="Rounded Rectangular Callout 9"/>
          <p:cNvSpPr/>
          <p:nvPr/>
        </p:nvSpPr>
        <p:spPr>
          <a:xfrm>
            <a:off x="1809049" y="2017418"/>
            <a:ext cx="2286000" cy="695325"/>
          </a:xfrm>
          <a:prstGeom prst="wedgeRoundRectCallout">
            <a:avLst>
              <a:gd name="adj1" fmla="val -43750"/>
              <a:gd name="adj2" fmla="val 69350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Comment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te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sens-tu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aujourd'hui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? 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4201" y="2419534"/>
            <a:ext cx="1378496" cy="3036654"/>
          </a:xfrm>
          <a:prstGeom prst="rect">
            <a:avLst/>
          </a:prstGeom>
        </p:spPr>
      </p:pic>
      <p:pic>
        <p:nvPicPr>
          <p:cNvPr id="12" name="Whole Class"/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800" y="612000"/>
            <a:ext cx="1238498" cy="864000"/>
          </a:xfrm>
          <a:prstGeom prst="rect">
            <a:avLst/>
          </a:prstGeom>
        </p:spPr>
      </p:pic>
      <p:pic>
        <p:nvPicPr>
          <p:cNvPr id="13" name="teacher"/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24270" y="2391482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boy"/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32441" y="237317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girl"/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33086" y="2379759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lay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1013" y="565150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Comment te sens-tu aujourd hui-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-938708" y="3489937"/>
            <a:ext cx="609600" cy="609600"/>
          </a:xfrm>
          <a:prstGeom prst="rect">
            <a:avLst/>
          </a:prstGeom>
        </p:spPr>
      </p:pic>
      <p:pic>
        <p:nvPicPr>
          <p:cNvPr id="20" name="Je suis triste boy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-929152" y="4094492"/>
            <a:ext cx="609600" cy="609600"/>
          </a:xfrm>
          <a:prstGeom prst="rect">
            <a:avLst/>
          </a:prstGeom>
        </p:spPr>
      </p:pic>
      <p:pic>
        <p:nvPicPr>
          <p:cNvPr id="21" name="Je suis triste girl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-938708" y="470409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2322730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5" dur="4406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0" dur="3258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5" dur="3579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audio>
              <p:cMediaNode vol="80000">
                <p:cTn id="5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  <p:audio>
              <p:cMediaNode vol="80000">
                <p:cTn id="5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  <p:audio>
              <p:cMediaNode vol="80000">
                <p:cTn id="5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</p:childTnLst>
        </p:cTn>
      </p:par>
    </p:tnLst>
    <p:bldLst>
      <p:bldP spid="2" grpId="0"/>
      <p:bldP spid="5" grpId="0" animBg="1"/>
      <p:bldP spid="7" grpId="0" animBg="1"/>
      <p:bldP spid="1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764994" y="3586380"/>
            <a:ext cx="5483406" cy="2506443"/>
          </a:xfrm>
          <a:prstGeom prst="rect">
            <a:avLst/>
          </a:prstGeom>
          <a:solidFill>
            <a:srgbClr val="6E98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</a:t>
            </a:r>
          </a:p>
        </p:txBody>
      </p:sp>
      <p:sp>
        <p:nvSpPr>
          <p:cNvPr id="9" name="Rectangle 8"/>
          <p:cNvSpPr/>
          <p:nvPr/>
        </p:nvSpPr>
        <p:spPr>
          <a:xfrm>
            <a:off x="5438775" y="2081354"/>
            <a:ext cx="2949574" cy="4011470"/>
          </a:xfrm>
          <a:prstGeom prst="rect">
            <a:avLst/>
          </a:prstGeom>
          <a:solidFill>
            <a:srgbClr val="6E98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</a:t>
            </a:r>
          </a:p>
        </p:txBody>
      </p:sp>
      <p:sp>
        <p:nvSpPr>
          <p:cNvPr id="8" name="Rectangle 7"/>
          <p:cNvSpPr/>
          <p:nvPr/>
        </p:nvSpPr>
        <p:spPr>
          <a:xfrm>
            <a:off x="755650" y="2081354"/>
            <a:ext cx="4548017" cy="1390727"/>
          </a:xfrm>
          <a:prstGeom prst="rect">
            <a:avLst/>
          </a:prstGeom>
          <a:solidFill>
            <a:srgbClr val="FEFB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</a:t>
            </a: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b="0"/>
              <a:t>Jouons !</a:t>
            </a:r>
            <a:br>
              <a:rPr lang="en-GB" b="0" dirty="0"/>
            </a:br>
            <a:r>
              <a:rPr lang="en-GB" sz="2800" b="0" dirty="0"/>
              <a:t>(Let’s Play!)</a:t>
            </a:r>
            <a:endParaRPr lang="en-GB" b="0" dirty="0"/>
          </a:p>
        </p:txBody>
      </p:sp>
      <p:sp>
        <p:nvSpPr>
          <p:cNvPr id="2" name="TextBox 1"/>
          <p:cNvSpPr txBox="1"/>
          <p:nvPr/>
        </p:nvSpPr>
        <p:spPr>
          <a:xfrm>
            <a:off x="755650" y="2081354"/>
            <a:ext cx="45585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2" charset="0"/>
              </a:rPr>
              <a:t>Match the emotions to the words.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0655" y="3721567"/>
            <a:ext cx="3136695" cy="2209278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02081" y="3721568"/>
            <a:ext cx="3136694" cy="2209277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12627" y="2195654"/>
            <a:ext cx="2640614" cy="3735191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11" name="Whole Class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800" y="612000"/>
            <a:ext cx="1238498" cy="864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00543505"/>
      </p:ext>
    </p:extLst>
  </p:cSld>
  <p:clrMapOvr>
    <a:masterClrMapping/>
  </p:clrMapOvr>
  <p:transition spd="slow"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1321</TotalTime>
  <Words>545</Words>
  <Application>Microsoft Office PowerPoint</Application>
  <PresentationFormat>On-screen Show (4:3)</PresentationFormat>
  <Paragraphs>85</Paragraphs>
  <Slides>15</Slides>
  <Notes>0</Notes>
  <HiddenSlides>0</HiddenSlides>
  <MMClips>36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  <vt:variant>
        <vt:lpstr>Custom Shows</vt:lpstr>
      </vt:variant>
      <vt:variant>
        <vt:i4>1</vt:i4>
      </vt:variant>
    </vt:vector>
  </HeadingPairs>
  <TitlesOfParts>
    <vt:vector size="23" baseType="lpstr">
      <vt:lpstr>Tuffy</vt:lpstr>
      <vt:lpstr>Twinkl</vt:lpstr>
      <vt:lpstr>Sassoon Infant Rg</vt:lpstr>
      <vt:lpstr>Twinkl SemiBold</vt:lpstr>
      <vt:lpstr>Arial</vt:lpstr>
      <vt:lpstr>Calibri</vt:lpstr>
      <vt:lpstr>Office Theme</vt:lpstr>
      <vt:lpstr>French</vt:lpstr>
      <vt:lpstr>PowerPoint Presentation</vt:lpstr>
      <vt:lpstr>PowerPoint Presentation</vt:lpstr>
      <vt:lpstr>Show Me How You Feel</vt:lpstr>
      <vt:lpstr>Spot the Cognates</vt:lpstr>
      <vt:lpstr>Comment te sens-tu aujourd'hui ?  (How Are You Feeling Today?)</vt:lpstr>
      <vt:lpstr>Comment te sens-tu aujourd'hui ?  (How Are You Feeling Today?)</vt:lpstr>
      <vt:lpstr>Comment te sens-tu aujourd'hui ?  (How Are You Feeling Today?)</vt:lpstr>
      <vt:lpstr>Comment te sens-tu aujourd'hui ?  (How Are You Feeling Today?)</vt:lpstr>
      <vt:lpstr>Comment te sens-tu aujourd'hui ?  (How Are You Feeling Today?)</vt:lpstr>
      <vt:lpstr>Comment te sens-tu aujourd'hui ?  (How Are You Feeling Today?)</vt:lpstr>
      <vt:lpstr>Comment te sens-tu aujourd'hui ?  (How Are You Feeling Today?)</vt:lpstr>
      <vt:lpstr>Comment te sens-tu aujourd'hui ?  (How Are You Feeling Today?)</vt:lpstr>
      <vt:lpstr>Comment te sens-tu aujourd'hui ?  (How Are You Feeling Today?)</vt:lpstr>
      <vt:lpstr>Jouons ! (Let’s Play!)</vt:lpstr>
      <vt:lpstr>game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Melissa Gilbert</cp:lastModifiedBy>
  <cp:revision>122</cp:revision>
  <dcterms:created xsi:type="dcterms:W3CDTF">2014-10-01T16:09:27Z</dcterms:created>
  <dcterms:modified xsi:type="dcterms:W3CDTF">2021-01-26T08:55:30Z</dcterms:modified>
</cp:coreProperties>
</file>