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8"/>
  </p:handoutMasterIdLst>
  <p:sldIdLst>
    <p:sldId id="261" r:id="rId2"/>
    <p:sldId id="263" r:id="rId3"/>
    <p:sldId id="291" r:id="rId4"/>
    <p:sldId id="293" r:id="rId5"/>
    <p:sldId id="295" r:id="rId6"/>
    <p:sldId id="296" r:id="rId7"/>
    <p:sldId id="297" r:id="rId8"/>
    <p:sldId id="298" r:id="rId9"/>
    <p:sldId id="299" r:id="rId10"/>
    <p:sldId id="300" r:id="rId11"/>
    <p:sldId id="301" r:id="rId12"/>
    <p:sldId id="302" r:id="rId13"/>
    <p:sldId id="303" r:id="rId14"/>
    <p:sldId id="304" r:id="rId15"/>
    <p:sldId id="311" r:id="rId16"/>
    <p:sldId id="312" r:id="rId17"/>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Sassoon Infant Rg" panose="02000503030000020003" charset="0"/>
      <p:regular r:id="rId23"/>
      <p:bold r:id="rId24"/>
    </p:embeddedFont>
    <p:embeddedFont>
      <p:font typeface="Tuffy" panose="020B0603060100000000" charset="0"/>
      <p:regular r:id="rId25"/>
      <p:bold r:id="rId26"/>
      <p:italic r:id="rId27"/>
      <p:boldItalic r:id="rId28"/>
    </p:embeddedFont>
    <p:embeddedFont>
      <p:font typeface="Tuffy-TTF" panose="020B0603060100000000" charset="0"/>
      <p:regular r:id="rId29"/>
      <p:bold r:id="rId30"/>
      <p:italic r:id="rId31"/>
      <p:boldItalic r:id="rId32"/>
    </p:embeddedFont>
    <p:embeddedFont>
      <p:font typeface="Twinkl" panose="020B0604020202020204" charset="0"/>
      <p:regular r:id="rId33"/>
      <p:bold r:id="rId34"/>
    </p:embeddedFont>
    <p:embeddedFont>
      <p:font typeface="Twinkl SemiBold" charset="0"/>
      <p:bold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74"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4B4E4"/>
    <a:srgbClr val="FFFFFF"/>
    <a:srgbClr val="00639A"/>
    <a:srgbClr val="90C7E5"/>
    <a:srgbClr val="0079C2"/>
    <a:srgbClr val="653B92"/>
    <a:srgbClr val="C1CBF7"/>
    <a:srgbClr val="86CCCE"/>
    <a:srgbClr val="B2B2B2"/>
    <a:srgbClr val="AD8C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6" autoAdjust="0"/>
    <p:restoredTop sz="94660"/>
  </p:normalViewPr>
  <p:slideViewPr>
    <p:cSldViewPr snapToGrid="0" showGuides="1">
      <p:cViewPr varScale="1">
        <p:scale>
          <a:sx n="72" d="100"/>
          <a:sy n="72" d="100"/>
        </p:scale>
        <p:origin x="1146" y="78"/>
      </p:cViewPr>
      <p:guideLst>
        <p:guide orient="horz" pos="2160"/>
        <p:guide pos="2880"/>
        <p:guide pos="317"/>
        <p:guide orient="horz" pos="3974"/>
        <p:guide pos="5443"/>
        <p:guide orient="horz" pos="323"/>
        <p:guide pos="476"/>
        <p:guide orient="horz" pos="459"/>
        <p:guide orient="horz" pos="3838"/>
        <p:guide pos="5284"/>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85" d="100"/>
          <a:sy n="85" d="100"/>
        </p:scale>
        <p:origin x="3144"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9" Type="http://schemas.openxmlformats.org/officeDocument/2006/relationships/tableStyles" Target="tableStyles.xml"/><Relationship Id="rId21" Type="http://schemas.openxmlformats.org/officeDocument/2006/relationships/font" Target="fonts/font3.fntdata"/><Relationship Id="rId34" Type="http://schemas.openxmlformats.org/officeDocument/2006/relationships/font" Target="fonts/font1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7.fntdata"/><Relationship Id="rId33" Type="http://schemas.openxmlformats.org/officeDocument/2006/relationships/font" Target="fonts/font15.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font" Target="fonts/font14.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font" Target="fonts/font17.fntdata"/><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22/01/2021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mn-lt"/>
                <a:ea typeface="Twinkl"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hole Class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Whole Clas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444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ndividual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Individual Work"/>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201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irs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Pair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66539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lking Partners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Talking Partner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4040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roups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Group Work"/>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1761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ental and Oral Starter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Picture 12"/>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8411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ssesment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8794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6" name="Title 1"/>
          <p:cNvSpPr>
            <a:spLocks noGrp="1"/>
          </p:cNvSpPr>
          <p:nvPr>
            <p:ph type="title"/>
          </p:nvPr>
        </p:nvSpPr>
        <p:spPr>
          <a:xfrm>
            <a:off x="457198" y="485774"/>
            <a:ext cx="8220075" cy="1199094"/>
          </a:xfrm>
        </p:spPr>
        <p:txBody>
          <a:bodyPr>
            <a:normAutofit/>
          </a:bodyPr>
          <a:lstStyle>
            <a:lvl1pPr>
              <a:defRPr sz="4000" b="1">
                <a:latin typeface="+mj-lt"/>
              </a:defRPr>
            </a:lvl1pPr>
          </a:lstStyle>
          <a:p>
            <a:r>
              <a:rPr lang="en-US"/>
              <a:t>Click to edit Master title style</a:t>
            </a:r>
            <a:endParaRPr lang="en-US" dirty="0"/>
          </a:p>
        </p:txBody>
      </p:sp>
      <p:sp>
        <p:nvSpPr>
          <p:cNvPr id="7" name="Content Placeholder 2"/>
          <p:cNvSpPr>
            <a:spLocks noGrp="1"/>
          </p:cNvSpPr>
          <p:nvPr>
            <p:ph idx="1"/>
          </p:nvPr>
        </p:nvSpPr>
        <p:spPr>
          <a:xfrm>
            <a:off x="457197" y="1837268"/>
            <a:ext cx="8220075" cy="4558770"/>
          </a:xfrm>
        </p:spPr>
        <p:txBody>
          <a:bodyPr/>
          <a:lstStyle>
            <a:lvl1pPr>
              <a:defRPr sz="1800">
                <a:latin typeface="+mn-lt"/>
                <a:ea typeface="Twinkl" pitchFamily="2" charset="0"/>
              </a:defRPr>
            </a:lvl1pPr>
            <a:lvl2pPr>
              <a:defRPr sz="1600">
                <a:latin typeface="+mn-lt"/>
                <a:ea typeface="Twinkl" pitchFamily="2" charset="0"/>
              </a:defRPr>
            </a:lvl2pPr>
            <a:lvl3pPr>
              <a:defRPr sz="1400">
                <a:latin typeface="+mn-lt"/>
                <a:ea typeface="Twinkl" pitchFamily="2" charset="0"/>
              </a:defRPr>
            </a:lvl3pPr>
            <a:lvl4pPr>
              <a:defRPr sz="1400">
                <a:latin typeface="+mn-lt"/>
                <a:ea typeface="Twinkl" pitchFamily="2" charset="0"/>
              </a:defRPr>
            </a:lvl4pPr>
            <a:lvl5pPr>
              <a:defRPr sz="1400">
                <a:latin typeface="+mn-lt"/>
                <a:ea typeface="Twinkl" pitchFamily="2"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257523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4729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7" r:id="rId3"/>
    <p:sldLayoutId id="2147483668" r:id="rId4"/>
    <p:sldLayoutId id="2147483669" r:id="rId5"/>
    <p:sldLayoutId id="2147483670" r:id="rId6"/>
    <p:sldLayoutId id="2147483671" r:id="rId7"/>
    <p:sldLayoutId id="2147483672" r:id="rId8"/>
    <p:sldLayoutId id="2147483673" r:id="rId9"/>
    <p:sldLayoutId id="2147483663" r:id="rId10"/>
    <p:sldLayoutId id="2147483664" r:id="rId11"/>
    <p:sldLayoutId id="2147483665" r:id="rId12"/>
    <p:sldLayoutId id="2147483666" r:id="rId13"/>
  </p:sldLayoutIdLst>
  <p:txStyles>
    <p:titleStyle>
      <a:lvl1pPr algn="l" defTabSz="914400" rtl="0" eaLnBrk="1" latinLnBrk="0" hangingPunct="1">
        <a:lnSpc>
          <a:spcPct val="90000"/>
        </a:lnSpc>
        <a:spcBef>
          <a:spcPct val="0"/>
        </a:spcBef>
        <a:buNone/>
        <a:defRPr sz="4000" kern="1200">
          <a:solidFill>
            <a:srgbClr val="1C1C1C"/>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mn-lt"/>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mn-lt"/>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mn-lt"/>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mn-lt"/>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mn-lt"/>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6.xml"/><Relationship Id="rId1" Type="http://schemas.openxmlformats.org/officeDocument/2006/relationships/tags" Target="../tags/tag1.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6.xml"/><Relationship Id="rId1" Type="http://schemas.openxmlformats.org/officeDocument/2006/relationships/tags" Target="../tags/tag2.xml"/><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slideLayout" Target="../slideLayouts/slideLayout4.xml"/><Relationship Id="rId1" Type="http://schemas.openxmlformats.org/officeDocument/2006/relationships/tags" Target="../tags/tag3.xml"/></Relationships>
</file>

<file path=ppt/slides/_rels/slide1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4.xml"/><Relationship Id="rId5" Type="http://schemas.openxmlformats.org/officeDocument/2006/relationships/image" Target="../media/image34.png"/><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4000"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Tuffy" panose="020B0603060100000000" pitchFamily="34" charset="0"/>
              </a:rPr>
              <a:t>Year One</a:t>
            </a:r>
          </a:p>
        </p:txBody>
      </p:sp>
      <p:sp>
        <p:nvSpPr>
          <p:cNvPr id="4" name="Rectangle 3"/>
          <p:cNvSpPr/>
          <p:nvPr/>
        </p:nvSpPr>
        <p:spPr>
          <a:xfrm>
            <a:off x="0" y="6251423"/>
            <a:ext cx="9144000" cy="612000"/>
          </a:xfrm>
          <a:prstGeom prst="rect">
            <a:avLst/>
          </a:prstGeom>
          <a:solidFill>
            <a:srgbClr val="14B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254075" y="6464797"/>
            <a:ext cx="4628032" cy="207749"/>
          </a:xfrm>
          <a:prstGeom prst="rect">
            <a:avLst/>
          </a:prstGeom>
          <a:noFill/>
        </p:spPr>
        <p:txBody>
          <a:bodyPr wrap="square" lIns="0" tIns="0" rIns="0" bIns="0" rtlCol="0" anchor="ctr" anchorCtr="1">
            <a:noAutofit/>
          </a:bodyPr>
          <a:lstStyle/>
          <a:p>
            <a:r>
              <a:rPr lang="en-GB" sz="800" b="1" dirty="0">
                <a:solidFill>
                  <a:schemeClr val="bg1"/>
                </a:solidFill>
                <a:latin typeface="Tuffy-TTF" panose="020B0603060100000000" pitchFamily="34" charset="0"/>
                <a:cs typeface="Arial" panose="020B0604020202020204" pitchFamily="34" charset="0"/>
              </a:rPr>
              <a:t>English</a:t>
            </a:r>
            <a:r>
              <a:rPr lang="en-GB" sz="800" dirty="0">
                <a:solidFill>
                  <a:schemeClr val="bg1"/>
                </a:solidFill>
                <a:latin typeface="Tuffy-TTF" panose="020B0603060100000000" pitchFamily="34" charset="0"/>
                <a:cs typeface="Arial" panose="020B0604020202020204" pitchFamily="34" charset="0"/>
              </a:rPr>
              <a:t> | Year 5 | Spelling, Punctuation and Grammar - </a:t>
            </a:r>
            <a:r>
              <a:rPr lang="en-GB" sz="800" dirty="0" err="1">
                <a:solidFill>
                  <a:schemeClr val="bg1"/>
                </a:solidFill>
                <a:latin typeface="Tuffy-TTF" panose="020B0603060100000000" pitchFamily="34" charset="0"/>
                <a:cs typeface="Arial" panose="020B0604020202020204" pitchFamily="34" charset="0"/>
              </a:rPr>
              <a:t>SPaG</a:t>
            </a:r>
            <a:r>
              <a:rPr lang="en-GB" sz="800" dirty="0">
                <a:solidFill>
                  <a:schemeClr val="bg1"/>
                </a:solidFill>
                <a:latin typeface="Tuffy-TTF" panose="020B0603060100000000" pitchFamily="34" charset="0"/>
                <a:cs typeface="Arial" panose="020B0604020202020204" pitchFamily="34" charset="0"/>
              </a:rPr>
              <a:t> | Dashes to Indicate Parenthesis</a:t>
            </a:r>
          </a:p>
        </p:txBody>
      </p:sp>
      <p:sp>
        <p:nvSpPr>
          <p:cNvPr id="17" name="Text Placeholder 16"/>
          <p:cNvSpPr>
            <a:spLocks noGrp="1"/>
          </p:cNvSpPr>
          <p:nvPr>
            <p:ph type="body" sz="quarter" idx="10"/>
          </p:nvPr>
        </p:nvSpPr>
        <p:spPr/>
        <p:txBody>
          <a:bodyPr/>
          <a:lstStyle/>
          <a:p>
            <a:r>
              <a:rPr lang="en-GB" dirty="0">
                <a:latin typeface="Tuffy-TTF" panose="020B0603060100000000" pitchFamily="34" charset="0"/>
                <a:cs typeface="Arial" panose="020B0604020202020204" pitchFamily="34" charset="0"/>
              </a:rPr>
              <a:t>Dashes to Indicate Parenthesis </a:t>
            </a:r>
          </a:p>
        </p:txBody>
      </p:sp>
      <p:sp>
        <p:nvSpPr>
          <p:cNvPr id="18" name="Title 17"/>
          <p:cNvSpPr>
            <a:spLocks noGrp="1"/>
          </p:cNvSpPr>
          <p:nvPr>
            <p:ph type="title"/>
          </p:nvPr>
        </p:nvSpPr>
        <p:spPr/>
        <p:txBody>
          <a:bodyPr/>
          <a:lstStyle/>
          <a:p>
            <a:r>
              <a:rPr lang="en-GB" dirty="0">
                <a:latin typeface="Tuffy-TTF" panose="020B0603060100000000" pitchFamily="34" charset="0"/>
                <a:cs typeface="Arial" panose="020B0604020202020204" pitchFamily="34" charset="0"/>
              </a:rPr>
              <a:t>English</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1569966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4294967295"/>
          </p:nvPr>
        </p:nvSpPr>
        <p:spPr>
          <a:xfrm>
            <a:off x="628650" y="1127760"/>
            <a:ext cx="7886700" cy="1409700"/>
          </a:xfrm>
        </p:spPr>
        <p:txBody>
          <a:bodyPr>
            <a:normAutofit/>
          </a:bodyPr>
          <a:lstStyle/>
          <a:p>
            <a:r>
              <a:rPr lang="en-GB" dirty="0"/>
              <a:t>To be able to use dashes to show parenthesis. </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2" charset="0"/>
              </a:rPr>
              <a:t>I can explain that dashes surround additional information in a sentence. </a:t>
            </a:r>
          </a:p>
          <a:p>
            <a:r>
              <a:rPr lang="en-GB" dirty="0">
                <a:latin typeface="Twinkl" pitchFamily="2" charset="0"/>
              </a:rPr>
              <a:t>I can explain how dashes can be used on their own or in pairs.</a:t>
            </a:r>
          </a:p>
          <a:p>
            <a:r>
              <a:rPr lang="en-GB" dirty="0">
                <a:latin typeface="Twinkl" pitchFamily="2" charset="0"/>
              </a:rPr>
              <a:t>I can identify where dashes belong.</a:t>
            </a:r>
          </a:p>
          <a:p>
            <a:r>
              <a:rPr lang="en-GB" dirty="0">
                <a:latin typeface="Twinkl" pitchFamily="2" charset="0"/>
              </a:rPr>
              <a:t>I can create my own sentences which use dashes to show parenthesis. </a:t>
            </a:r>
          </a:p>
          <a:p>
            <a:r>
              <a:rPr lang="en-GB" dirty="0">
                <a:latin typeface="Twinkl" pitchFamily="2" charset="0"/>
              </a:rPr>
              <a:t>I can explain the difference between dashes, paired commas and brackets. </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96FB520E-F927-4670-BE34-4568CAF752C3}"/>
              </a:ext>
            </a:extLst>
          </p:cNvPr>
          <p:cNvGrpSpPr>
            <a:grpSpLocks/>
          </p:cNvGrpSpPr>
          <p:nvPr/>
        </p:nvGrpSpPr>
        <p:grpSpPr bwMode="auto">
          <a:xfrm>
            <a:off x="-78377" y="2483225"/>
            <a:ext cx="9326879" cy="1953080"/>
            <a:chOff x="2055966" y="3848045"/>
            <a:chExt cx="5043043" cy="1953080"/>
          </a:xfrm>
          <a:solidFill>
            <a:srgbClr val="00639A"/>
          </a:solidFill>
        </p:grpSpPr>
        <p:sp>
          <p:nvSpPr>
            <p:cNvPr id="10" name="Rectangle 9">
              <a:extLst>
                <a:ext uri="{FF2B5EF4-FFF2-40B4-BE49-F238E27FC236}">
                  <a16:creationId xmlns:a16="http://schemas.microsoft.com/office/drawing/2014/main" id="{DA219107-1CF4-4CE3-AADE-4150029B65F8}"/>
                </a:ext>
              </a:extLst>
            </p:cNvPr>
            <p:cNvSpPr/>
            <p:nvPr/>
          </p:nvSpPr>
          <p:spPr>
            <a:xfrm>
              <a:off x="2055966" y="3848045"/>
              <a:ext cx="5043043" cy="1953080"/>
            </a:xfrm>
            <a:prstGeom prst="rect">
              <a:avLst/>
            </a:prstGeom>
            <a:grpFill/>
            <a:ln w="57150">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1" name="Rectangle 70">
              <a:extLst>
                <a:ext uri="{FF2B5EF4-FFF2-40B4-BE49-F238E27FC236}">
                  <a16:creationId xmlns:a16="http://schemas.microsoft.com/office/drawing/2014/main" id="{C1E5611C-CB7D-4114-8F75-745C264186CC}"/>
                </a:ext>
              </a:extLst>
            </p:cNvPr>
            <p:cNvSpPr>
              <a:spLocks noChangeArrowheads="1"/>
            </p:cNvSpPr>
            <p:nvPr/>
          </p:nvSpPr>
          <p:spPr bwMode="auto">
            <a:xfrm>
              <a:off x="4570425" y="4269578"/>
              <a:ext cx="2063500" cy="1077218"/>
            </a:xfrm>
            <a:prstGeom prst="rect">
              <a:avLst/>
            </a:prstGeom>
            <a:noFill/>
            <a:ln w="9525">
              <a:noFill/>
              <a:miter lim="800000"/>
              <a:headEnd/>
              <a:tailEnd/>
            </a:ln>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lvl="0" algn="ctr" eaLnBrk="0" fontAlgn="base" hangingPunct="0">
                <a:spcBef>
                  <a:spcPct val="0"/>
                </a:spcBef>
                <a:spcAft>
                  <a:spcPct val="0"/>
                </a:spcAft>
                <a:defRPr/>
              </a:pPr>
              <a:r>
                <a:rPr lang="en-GB" sz="3200" b="1" dirty="0">
                  <a:solidFill>
                    <a:schemeClr val="bg1"/>
                  </a:solidFill>
                  <a:latin typeface="+mn-lt"/>
                </a:rPr>
                <a:t>Introductory Activity</a:t>
              </a:r>
              <a:endParaRPr kumimoji="0" lang="en-GB" sz="3200" b="1" i="0" u="none" strike="noStrike" kern="1200" cap="none" spc="0" normalizeH="0" baseline="0" noProof="0" dirty="0">
                <a:ln>
                  <a:noFill/>
                </a:ln>
                <a:solidFill>
                  <a:schemeClr val="bg1"/>
                </a:solidFill>
                <a:effectLst/>
                <a:uLnTx/>
                <a:uFillTx/>
                <a:latin typeface="+mn-lt"/>
              </a:endParaRPr>
            </a:p>
          </p:txBody>
        </p:sp>
      </p:grpSp>
      <p:pic>
        <p:nvPicPr>
          <p:cNvPr id="7" name="Picture 6">
            <a:extLst>
              <a:ext uri="{FF2B5EF4-FFF2-40B4-BE49-F238E27FC236}">
                <a16:creationId xmlns:a16="http://schemas.microsoft.com/office/drawing/2014/main" id="{FCB9C6C9-F916-4C94-A239-4641BD6385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1111" y="1372758"/>
            <a:ext cx="4992560" cy="3667646"/>
          </a:xfrm>
          <a:prstGeom prst="rect">
            <a:avLst/>
          </a:prstGeom>
        </p:spPr>
      </p:pic>
    </p:spTree>
    <p:extLst>
      <p:ext uri="{BB962C8B-B14F-4D97-AF65-F5344CB8AC3E}">
        <p14:creationId xmlns:p14="http://schemas.microsoft.com/office/powerpoint/2010/main" val="27450624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17E92C-50CB-4A35-906B-A4010623C096}"/>
              </a:ext>
            </a:extLst>
          </p:cNvPr>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The Double Dash</a:t>
            </a:r>
          </a:p>
        </p:txBody>
      </p:sp>
      <p:grpSp>
        <p:nvGrpSpPr>
          <p:cNvPr id="27" name="Text box">
            <a:extLst>
              <a:ext uri="{FF2B5EF4-FFF2-40B4-BE49-F238E27FC236}">
                <a16:creationId xmlns:a16="http://schemas.microsoft.com/office/drawing/2014/main" id="{1E184BD1-C941-4D22-9119-08E22387F743}"/>
              </a:ext>
            </a:extLst>
          </p:cNvPr>
          <p:cNvGrpSpPr>
            <a:grpSpLocks/>
          </p:cNvGrpSpPr>
          <p:nvPr/>
        </p:nvGrpSpPr>
        <p:grpSpPr bwMode="auto">
          <a:xfrm>
            <a:off x="755650" y="5506914"/>
            <a:ext cx="7632700" cy="595436"/>
            <a:chOff x="1663194" y="2616557"/>
            <a:chExt cx="7560785" cy="566656"/>
          </a:xfrm>
        </p:grpSpPr>
        <p:sp>
          <p:nvSpPr>
            <p:cNvPr id="28" name="Rectangle 27">
              <a:extLst>
                <a:ext uri="{FF2B5EF4-FFF2-40B4-BE49-F238E27FC236}">
                  <a16:creationId xmlns:a16="http://schemas.microsoft.com/office/drawing/2014/main" id="{FA381D47-6D5F-47E1-B416-F7ECE38CD94E}"/>
                </a:ext>
              </a:extLst>
            </p:cNvPr>
            <p:cNvSpPr/>
            <p:nvPr/>
          </p:nvSpPr>
          <p:spPr>
            <a:xfrm flipH="1">
              <a:off x="1760685" y="2631986"/>
              <a:ext cx="7463291" cy="531358"/>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9" name="Rectangle 28">
              <a:extLst>
                <a:ext uri="{FF2B5EF4-FFF2-40B4-BE49-F238E27FC236}">
                  <a16:creationId xmlns:a16="http://schemas.microsoft.com/office/drawing/2014/main" id="{AD8610DC-3763-4ABC-ADAC-23B3E78FBD7A}"/>
                </a:ext>
              </a:extLst>
            </p:cNvPr>
            <p:cNvSpPr/>
            <p:nvPr/>
          </p:nvSpPr>
          <p:spPr>
            <a:xfrm>
              <a:off x="1663194" y="2616557"/>
              <a:ext cx="55825" cy="566656"/>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30" name="Rectangle 33">
              <a:extLst>
                <a:ext uri="{FF2B5EF4-FFF2-40B4-BE49-F238E27FC236}">
                  <a16:creationId xmlns:a16="http://schemas.microsoft.com/office/drawing/2014/main" id="{E3586244-0B09-4B5A-8546-2287DC7EA7A7}"/>
                </a:ext>
              </a:extLst>
            </p:cNvPr>
            <p:cNvSpPr>
              <a:spLocks noChangeArrowheads="1"/>
            </p:cNvSpPr>
            <p:nvPr/>
          </p:nvSpPr>
          <p:spPr bwMode="auto">
            <a:xfrm>
              <a:off x="1770076" y="2723689"/>
              <a:ext cx="7453903" cy="351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The sentence would still make sense without the part within the dashes. </a:t>
              </a:r>
            </a:p>
          </p:txBody>
        </p:sp>
      </p:grpSp>
      <p:grpSp>
        <p:nvGrpSpPr>
          <p:cNvPr id="53" name="Group 52">
            <a:extLst>
              <a:ext uri="{FF2B5EF4-FFF2-40B4-BE49-F238E27FC236}">
                <a16:creationId xmlns:a16="http://schemas.microsoft.com/office/drawing/2014/main" id="{56E7C992-B387-4E11-95D5-E0F25C34E109}"/>
              </a:ext>
            </a:extLst>
          </p:cNvPr>
          <p:cNvGrpSpPr/>
          <p:nvPr/>
        </p:nvGrpSpPr>
        <p:grpSpPr>
          <a:xfrm>
            <a:off x="238256" y="2788584"/>
            <a:ext cx="8658095" cy="1336769"/>
            <a:chOff x="238256" y="2932019"/>
            <a:chExt cx="8658095" cy="1336769"/>
          </a:xfrm>
        </p:grpSpPr>
        <p:sp>
          <p:nvSpPr>
            <p:cNvPr id="52" name="Rectangle 51">
              <a:extLst>
                <a:ext uri="{FF2B5EF4-FFF2-40B4-BE49-F238E27FC236}">
                  <a16:creationId xmlns:a16="http://schemas.microsoft.com/office/drawing/2014/main" id="{3A7E05D6-189C-4D30-916F-9A710E37820F}"/>
                </a:ext>
              </a:extLst>
            </p:cNvPr>
            <p:cNvSpPr/>
            <p:nvPr/>
          </p:nvSpPr>
          <p:spPr>
            <a:xfrm>
              <a:off x="924825" y="2932019"/>
              <a:ext cx="1295770" cy="401731"/>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5" name="Group 24">
              <a:extLst>
                <a:ext uri="{FF2B5EF4-FFF2-40B4-BE49-F238E27FC236}">
                  <a16:creationId xmlns:a16="http://schemas.microsoft.com/office/drawing/2014/main" id="{3EDCD2DC-3D53-405F-8C12-9D9B268C95B1}"/>
                </a:ext>
              </a:extLst>
            </p:cNvPr>
            <p:cNvGrpSpPr>
              <a:grpSpLocks/>
            </p:cNvGrpSpPr>
            <p:nvPr/>
          </p:nvGrpSpPr>
          <p:grpSpPr bwMode="auto">
            <a:xfrm>
              <a:off x="238256" y="2955076"/>
              <a:ext cx="8658095" cy="1313712"/>
              <a:chOff x="238569" y="4475019"/>
              <a:chExt cx="8657332" cy="1313712"/>
            </a:xfrm>
          </p:grpSpPr>
          <p:sp>
            <p:nvSpPr>
              <p:cNvPr id="26" name="Rectangle 25">
                <a:extLst>
                  <a:ext uri="{FF2B5EF4-FFF2-40B4-BE49-F238E27FC236}">
                    <a16:creationId xmlns:a16="http://schemas.microsoft.com/office/drawing/2014/main" id="{5B0D9B25-8E1D-4BFF-A589-E1C2FBD967EB}"/>
                  </a:ext>
                </a:extLst>
              </p:cNvPr>
              <p:cNvSpPr/>
              <p:nvPr/>
            </p:nvSpPr>
            <p:spPr>
              <a:xfrm>
                <a:off x="755917" y="4874331"/>
                <a:ext cx="7632028" cy="914400"/>
              </a:xfrm>
              <a:prstGeom prst="rect">
                <a:avLst/>
              </a:prstGeom>
              <a:solidFill>
                <a:srgbClr val="90C7E5">
                  <a:alpha val="40000"/>
                </a:srgbClr>
              </a:solidFill>
              <a:ln w="5715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sp>
            <p:nvSpPr>
              <p:cNvPr id="31" name="Rectangle 70">
                <a:extLst>
                  <a:ext uri="{FF2B5EF4-FFF2-40B4-BE49-F238E27FC236}">
                    <a16:creationId xmlns:a16="http://schemas.microsoft.com/office/drawing/2014/main" id="{0E66653F-66A7-4839-B560-F1931D47B74A}"/>
                  </a:ext>
                </a:extLst>
              </p:cNvPr>
              <p:cNvSpPr>
                <a:spLocks noChangeArrowheads="1"/>
              </p:cNvSpPr>
              <p:nvPr/>
            </p:nvSpPr>
            <p:spPr bwMode="auto">
              <a:xfrm>
                <a:off x="238569" y="5120104"/>
                <a:ext cx="86573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algn="ctr" fontAlgn="base">
                  <a:lnSpc>
                    <a:spcPct val="100000"/>
                  </a:lnSpc>
                  <a:spcBef>
                    <a:spcPct val="0"/>
                  </a:spcBef>
                  <a:spcAft>
                    <a:spcPct val="0"/>
                  </a:spcAft>
                  <a:buNone/>
                  <a:defRPr/>
                </a:pPr>
                <a:r>
                  <a:rPr lang="en-GB" altLang="en-US" spc="-50" dirty="0"/>
                  <a:t>The man was plainly dressed – </a:t>
                </a:r>
                <a:r>
                  <a:rPr lang="en-GB" altLang="en-US" b="1" spc="-50" dirty="0"/>
                  <a:t>so he would not be noticed </a:t>
                </a:r>
                <a:r>
                  <a:rPr lang="en-GB" altLang="en-US" spc="-50" dirty="0"/>
                  <a:t>– in a black suit. </a:t>
                </a:r>
              </a:p>
            </p:txBody>
          </p:sp>
          <p:sp>
            <p:nvSpPr>
              <p:cNvPr id="41" name="Rectangle 70">
                <a:extLst>
                  <a:ext uri="{FF2B5EF4-FFF2-40B4-BE49-F238E27FC236}">
                    <a16:creationId xmlns:a16="http://schemas.microsoft.com/office/drawing/2014/main" id="{C44068E9-75E0-46D1-8EB7-7A08F665E50B}"/>
                  </a:ext>
                </a:extLst>
              </p:cNvPr>
              <p:cNvSpPr>
                <a:spLocks noChangeArrowheads="1"/>
              </p:cNvSpPr>
              <p:nvPr/>
            </p:nvSpPr>
            <p:spPr bwMode="auto">
              <a:xfrm>
                <a:off x="1024088" y="4475019"/>
                <a:ext cx="14667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b="1" dirty="0">
                    <a:solidFill>
                      <a:schemeClr val="bg1"/>
                    </a:solidFill>
                  </a:rPr>
                  <a:t>Example</a:t>
                </a:r>
              </a:p>
            </p:txBody>
          </p:sp>
        </p:grpSp>
      </p:grpSp>
      <p:grpSp>
        <p:nvGrpSpPr>
          <p:cNvPr id="42" name="Group 41">
            <a:extLst>
              <a:ext uri="{FF2B5EF4-FFF2-40B4-BE49-F238E27FC236}">
                <a16:creationId xmlns:a16="http://schemas.microsoft.com/office/drawing/2014/main" id="{CEE88896-14BC-4751-B702-769AAD4FF710}"/>
              </a:ext>
            </a:extLst>
          </p:cNvPr>
          <p:cNvGrpSpPr>
            <a:grpSpLocks/>
          </p:cNvGrpSpPr>
          <p:nvPr/>
        </p:nvGrpSpPr>
        <p:grpSpPr bwMode="auto">
          <a:xfrm rot="15016724">
            <a:off x="5840733" y="2834909"/>
            <a:ext cx="855205" cy="885382"/>
            <a:chOff x="5372362" y="2097533"/>
            <a:chExt cx="855259" cy="886737"/>
          </a:xfrm>
        </p:grpSpPr>
        <p:cxnSp>
          <p:nvCxnSpPr>
            <p:cNvPr id="43" name="Straight Connector 42">
              <a:extLst>
                <a:ext uri="{FF2B5EF4-FFF2-40B4-BE49-F238E27FC236}">
                  <a16:creationId xmlns:a16="http://schemas.microsoft.com/office/drawing/2014/main" id="{D8F957A3-CB41-4AF9-981C-231A8B3AD1B8}"/>
                </a:ext>
              </a:extLst>
            </p:cNvPr>
            <p:cNvCxnSpPr>
              <a:cxnSpLocks/>
            </p:cNvCxnSpPr>
            <p:nvPr/>
          </p:nvCxnSpPr>
          <p:spPr>
            <a:xfrm rot="6583276">
              <a:off x="5430470" y="2187120"/>
              <a:ext cx="886737" cy="707564"/>
            </a:xfrm>
            <a:prstGeom prst="line">
              <a:avLst/>
            </a:prstGeom>
            <a:ln w="28575">
              <a:solidFill>
                <a:srgbClr val="00639A"/>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2E87D320-263E-4D61-9361-7E07720777AA}"/>
                </a:ext>
              </a:extLst>
            </p:cNvPr>
            <p:cNvSpPr/>
            <p:nvPr/>
          </p:nvSpPr>
          <p:spPr>
            <a:xfrm>
              <a:off x="5372362" y="2779879"/>
              <a:ext cx="88906" cy="89036"/>
            </a:xfrm>
            <a:prstGeom prst="ellipse">
              <a:avLst/>
            </a:prstGeom>
            <a:solidFill>
              <a:srgbClr val="00639A"/>
            </a:solidFill>
            <a:ln>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grpSp>
      <p:grpSp>
        <p:nvGrpSpPr>
          <p:cNvPr id="45" name="Group 44">
            <a:extLst>
              <a:ext uri="{FF2B5EF4-FFF2-40B4-BE49-F238E27FC236}">
                <a16:creationId xmlns:a16="http://schemas.microsoft.com/office/drawing/2014/main" id="{6FAD2DA5-21EB-4805-9253-B9F8B867AFAA}"/>
              </a:ext>
            </a:extLst>
          </p:cNvPr>
          <p:cNvGrpSpPr>
            <a:grpSpLocks/>
          </p:cNvGrpSpPr>
          <p:nvPr/>
        </p:nvGrpSpPr>
        <p:grpSpPr bwMode="auto">
          <a:xfrm rot="20904890">
            <a:off x="3749467" y="2792520"/>
            <a:ext cx="931089" cy="864291"/>
            <a:chOff x="5372362" y="2150870"/>
            <a:chExt cx="931146" cy="865613"/>
          </a:xfrm>
        </p:grpSpPr>
        <p:cxnSp>
          <p:nvCxnSpPr>
            <p:cNvPr id="46" name="Straight Connector 45">
              <a:extLst>
                <a:ext uri="{FF2B5EF4-FFF2-40B4-BE49-F238E27FC236}">
                  <a16:creationId xmlns:a16="http://schemas.microsoft.com/office/drawing/2014/main" id="{A3E5ECF3-4D87-493D-8290-7A72C57266F0}"/>
                </a:ext>
              </a:extLst>
            </p:cNvPr>
            <p:cNvCxnSpPr>
              <a:cxnSpLocks/>
            </p:cNvCxnSpPr>
            <p:nvPr/>
          </p:nvCxnSpPr>
          <p:spPr>
            <a:xfrm rot="17521619" flipH="1" flipV="1">
              <a:off x="5481491" y="2194466"/>
              <a:ext cx="865613" cy="778421"/>
            </a:xfrm>
            <a:prstGeom prst="line">
              <a:avLst/>
            </a:prstGeom>
            <a:ln w="28575">
              <a:solidFill>
                <a:srgbClr val="00639A"/>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34ABB7A5-759B-49AF-B500-6BA2D9B0A793}"/>
                </a:ext>
              </a:extLst>
            </p:cNvPr>
            <p:cNvSpPr/>
            <p:nvPr/>
          </p:nvSpPr>
          <p:spPr>
            <a:xfrm>
              <a:off x="5372362" y="2779879"/>
              <a:ext cx="88906" cy="89036"/>
            </a:xfrm>
            <a:prstGeom prst="ellipse">
              <a:avLst/>
            </a:prstGeom>
            <a:solidFill>
              <a:srgbClr val="00639A"/>
            </a:solidFill>
            <a:ln>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grpSp>
      <p:grpSp>
        <p:nvGrpSpPr>
          <p:cNvPr id="48" name="Group 47">
            <a:extLst>
              <a:ext uri="{FF2B5EF4-FFF2-40B4-BE49-F238E27FC236}">
                <a16:creationId xmlns:a16="http://schemas.microsoft.com/office/drawing/2014/main" id="{B05F7227-1D24-42C1-BCDD-3C1C0367B8D6}"/>
              </a:ext>
            </a:extLst>
          </p:cNvPr>
          <p:cNvGrpSpPr>
            <a:grpSpLocks/>
          </p:cNvGrpSpPr>
          <p:nvPr/>
        </p:nvGrpSpPr>
        <p:grpSpPr bwMode="auto">
          <a:xfrm>
            <a:off x="2943224" y="2318402"/>
            <a:ext cx="4749800" cy="531812"/>
            <a:chOff x="3638563" y="4874331"/>
            <a:chExt cx="4749382" cy="531812"/>
          </a:xfrm>
        </p:grpSpPr>
        <p:sp>
          <p:nvSpPr>
            <p:cNvPr id="49" name="Rectangle 48">
              <a:extLst>
                <a:ext uri="{FF2B5EF4-FFF2-40B4-BE49-F238E27FC236}">
                  <a16:creationId xmlns:a16="http://schemas.microsoft.com/office/drawing/2014/main" id="{CC0C5C22-AD0F-413A-9E4F-F1D30F34BA81}"/>
                </a:ext>
              </a:extLst>
            </p:cNvPr>
            <p:cNvSpPr/>
            <p:nvPr/>
          </p:nvSpPr>
          <p:spPr>
            <a:xfrm>
              <a:off x="3638563" y="4874331"/>
              <a:ext cx="4749382" cy="531812"/>
            </a:xfrm>
            <a:prstGeom prst="rect">
              <a:avLst/>
            </a:prstGeom>
            <a:solidFill>
              <a:schemeClr val="bg1">
                <a:alpha val="40000"/>
              </a:schemeClr>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50" name="Rectangle 70">
              <a:extLst>
                <a:ext uri="{FF2B5EF4-FFF2-40B4-BE49-F238E27FC236}">
                  <a16:creationId xmlns:a16="http://schemas.microsoft.com/office/drawing/2014/main" id="{C7478FB0-6B13-413A-9115-AC9C387F9D79}"/>
                </a:ext>
              </a:extLst>
            </p:cNvPr>
            <p:cNvSpPr>
              <a:spLocks noChangeArrowheads="1"/>
            </p:cNvSpPr>
            <p:nvPr/>
          </p:nvSpPr>
          <p:spPr bwMode="auto">
            <a:xfrm>
              <a:off x="3657612" y="4958179"/>
              <a:ext cx="4730333"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buNone/>
                <a:defRPr/>
              </a:pPr>
              <a:r>
                <a:rPr lang="en-GB" dirty="0">
                  <a:solidFill>
                    <a:schemeClr val="tx1"/>
                  </a:solidFill>
                </a:rPr>
                <a:t>There is a space on either side of the dash. </a:t>
              </a:r>
            </a:p>
          </p:txBody>
        </p:sp>
      </p:grpSp>
      <p:grpSp>
        <p:nvGrpSpPr>
          <p:cNvPr id="55" name="Group 54">
            <a:extLst>
              <a:ext uri="{FF2B5EF4-FFF2-40B4-BE49-F238E27FC236}">
                <a16:creationId xmlns:a16="http://schemas.microsoft.com/office/drawing/2014/main" id="{5E9D6A34-61D7-4653-ABC2-63C618F33F39}"/>
              </a:ext>
            </a:extLst>
          </p:cNvPr>
          <p:cNvGrpSpPr>
            <a:grpSpLocks/>
          </p:cNvGrpSpPr>
          <p:nvPr/>
        </p:nvGrpSpPr>
        <p:grpSpPr bwMode="auto">
          <a:xfrm>
            <a:off x="1393450" y="4469932"/>
            <a:ext cx="4730749" cy="747528"/>
            <a:chOff x="3657612" y="4874331"/>
            <a:chExt cx="4730333" cy="747528"/>
          </a:xfrm>
        </p:grpSpPr>
        <p:sp>
          <p:nvSpPr>
            <p:cNvPr id="56" name="Rectangle 55">
              <a:extLst>
                <a:ext uri="{FF2B5EF4-FFF2-40B4-BE49-F238E27FC236}">
                  <a16:creationId xmlns:a16="http://schemas.microsoft.com/office/drawing/2014/main" id="{6430F67C-0BAD-4165-B310-02DE6F2424D8}"/>
                </a:ext>
              </a:extLst>
            </p:cNvPr>
            <p:cNvSpPr/>
            <p:nvPr/>
          </p:nvSpPr>
          <p:spPr>
            <a:xfrm>
              <a:off x="4057066" y="4874331"/>
              <a:ext cx="3926198" cy="747528"/>
            </a:xfrm>
            <a:prstGeom prst="rect">
              <a:avLst/>
            </a:prstGeom>
            <a:solidFill>
              <a:schemeClr val="bg1">
                <a:alpha val="40000"/>
              </a:schemeClr>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57" name="Rectangle 70">
              <a:extLst>
                <a:ext uri="{FF2B5EF4-FFF2-40B4-BE49-F238E27FC236}">
                  <a16:creationId xmlns:a16="http://schemas.microsoft.com/office/drawing/2014/main" id="{14B572B2-3C70-43B3-89CA-B79C10A57918}"/>
                </a:ext>
              </a:extLst>
            </p:cNvPr>
            <p:cNvSpPr>
              <a:spLocks noChangeArrowheads="1"/>
            </p:cNvSpPr>
            <p:nvPr/>
          </p:nvSpPr>
          <p:spPr bwMode="auto">
            <a:xfrm>
              <a:off x="3657612" y="4958179"/>
              <a:ext cx="4730333"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buNone/>
                <a:defRPr/>
              </a:pPr>
              <a:r>
                <a:rPr lang="en-GB" dirty="0">
                  <a:solidFill>
                    <a:schemeClr val="tx1"/>
                  </a:solidFill>
                </a:rPr>
                <a:t>This part of the sentence gives extra information that could be removed. </a:t>
              </a:r>
            </a:p>
          </p:txBody>
        </p:sp>
      </p:grpSp>
      <p:sp>
        <p:nvSpPr>
          <p:cNvPr id="58" name="Rectangle 57">
            <a:extLst>
              <a:ext uri="{FF2B5EF4-FFF2-40B4-BE49-F238E27FC236}">
                <a16:creationId xmlns:a16="http://schemas.microsoft.com/office/drawing/2014/main" id="{727A7D8D-6A22-4180-BD89-905F0321B2AF}"/>
              </a:ext>
            </a:extLst>
          </p:cNvPr>
          <p:cNvSpPr/>
          <p:nvPr/>
        </p:nvSpPr>
        <p:spPr>
          <a:xfrm>
            <a:off x="3956237" y="3780530"/>
            <a:ext cx="2598551" cy="45719"/>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0" name="Straight Connector 59">
            <a:extLst>
              <a:ext uri="{FF2B5EF4-FFF2-40B4-BE49-F238E27FC236}">
                <a16:creationId xmlns:a16="http://schemas.microsoft.com/office/drawing/2014/main" id="{09538226-8A62-4D7F-B2E9-7FE385F07FCB}"/>
              </a:ext>
            </a:extLst>
          </p:cNvPr>
          <p:cNvCxnSpPr>
            <a:cxnSpLocks/>
          </p:cNvCxnSpPr>
          <p:nvPr/>
        </p:nvCxnSpPr>
        <p:spPr bwMode="auto">
          <a:xfrm flipH="1">
            <a:off x="4419600" y="3814101"/>
            <a:ext cx="887089" cy="656299"/>
          </a:xfrm>
          <a:prstGeom prst="line">
            <a:avLst/>
          </a:prstGeom>
          <a:ln w="28575">
            <a:solidFill>
              <a:srgbClr val="00639A"/>
            </a:solidFill>
          </a:ln>
        </p:spPr>
        <p:style>
          <a:lnRef idx="1">
            <a:schemeClr val="accent1"/>
          </a:lnRef>
          <a:fillRef idx="0">
            <a:schemeClr val="accent1"/>
          </a:fillRef>
          <a:effectRef idx="0">
            <a:schemeClr val="accent1"/>
          </a:effectRef>
          <a:fontRef idx="minor">
            <a:schemeClr val="tx1"/>
          </a:fontRef>
        </p:style>
      </p:cxnSp>
      <p:pic>
        <p:nvPicPr>
          <p:cNvPr id="64" name="Picture 63">
            <a:extLst>
              <a:ext uri="{FF2B5EF4-FFF2-40B4-BE49-F238E27FC236}">
                <a16:creationId xmlns:a16="http://schemas.microsoft.com/office/drawing/2014/main" id="{0AEF330C-1662-4D9F-AB2C-ED9820F5FCA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30161" r="26818" b="17767"/>
          <a:stretch/>
        </p:blipFill>
        <p:spPr>
          <a:xfrm>
            <a:off x="503239" y="2259106"/>
            <a:ext cx="8137524" cy="4094444"/>
          </a:xfrm>
          <a:prstGeom prst="roundRect">
            <a:avLst>
              <a:gd name="adj" fmla="val 3446"/>
            </a:avLst>
          </a:prstGeom>
          <a:solidFill>
            <a:srgbClr val="FFFFFF">
              <a:shade val="85000"/>
            </a:srgbClr>
          </a:solidFill>
          <a:ln>
            <a:noFill/>
          </a:ln>
          <a:effectLst/>
        </p:spPr>
      </p:pic>
      <p:grpSp>
        <p:nvGrpSpPr>
          <p:cNvPr id="67" name="Text box">
            <a:extLst>
              <a:ext uri="{FF2B5EF4-FFF2-40B4-BE49-F238E27FC236}">
                <a16:creationId xmlns:a16="http://schemas.microsoft.com/office/drawing/2014/main" id="{AD4C2AF3-0191-4BF1-884D-CA01AD398372}"/>
              </a:ext>
            </a:extLst>
          </p:cNvPr>
          <p:cNvGrpSpPr>
            <a:grpSpLocks/>
          </p:cNvGrpSpPr>
          <p:nvPr/>
        </p:nvGrpSpPr>
        <p:grpSpPr bwMode="auto">
          <a:xfrm>
            <a:off x="755650" y="2560653"/>
            <a:ext cx="6254748" cy="872829"/>
            <a:chOff x="1663194" y="2631301"/>
            <a:chExt cx="6195816" cy="830643"/>
          </a:xfrm>
        </p:grpSpPr>
        <p:sp>
          <p:nvSpPr>
            <p:cNvPr id="68" name="Rectangle 67">
              <a:extLst>
                <a:ext uri="{FF2B5EF4-FFF2-40B4-BE49-F238E27FC236}">
                  <a16:creationId xmlns:a16="http://schemas.microsoft.com/office/drawing/2014/main" id="{8BA6004F-D42B-4D3B-91BF-58AB596E8B6A}"/>
                </a:ext>
              </a:extLst>
            </p:cNvPr>
            <p:cNvSpPr/>
            <p:nvPr/>
          </p:nvSpPr>
          <p:spPr>
            <a:xfrm flipH="1">
              <a:off x="1760686" y="2631986"/>
              <a:ext cx="6098324" cy="829958"/>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69" name="Rectangle 68">
              <a:extLst>
                <a:ext uri="{FF2B5EF4-FFF2-40B4-BE49-F238E27FC236}">
                  <a16:creationId xmlns:a16="http://schemas.microsoft.com/office/drawing/2014/main" id="{0999D8BC-71B8-432D-A043-1270814AC7BB}"/>
                </a:ext>
              </a:extLst>
            </p:cNvPr>
            <p:cNvSpPr/>
            <p:nvPr/>
          </p:nvSpPr>
          <p:spPr>
            <a:xfrm>
              <a:off x="1663194" y="2631301"/>
              <a:ext cx="55825" cy="82964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70" name="Rectangle 33">
              <a:extLst>
                <a:ext uri="{FF2B5EF4-FFF2-40B4-BE49-F238E27FC236}">
                  <a16:creationId xmlns:a16="http://schemas.microsoft.com/office/drawing/2014/main" id="{2D38DF12-D962-4A97-9840-2D1C05080105}"/>
                </a:ext>
              </a:extLst>
            </p:cNvPr>
            <p:cNvSpPr>
              <a:spLocks noChangeArrowheads="1"/>
            </p:cNvSpPr>
            <p:nvPr/>
          </p:nvSpPr>
          <p:spPr bwMode="auto">
            <a:xfrm>
              <a:off x="1770077" y="2723689"/>
              <a:ext cx="5289712" cy="615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When a parenthesis is completely removed, the sentence is still grammatically correct. </a:t>
              </a:r>
            </a:p>
          </p:txBody>
        </p:sp>
      </p:grpSp>
      <p:grpSp>
        <p:nvGrpSpPr>
          <p:cNvPr id="76" name="Text box">
            <a:extLst>
              <a:ext uri="{FF2B5EF4-FFF2-40B4-BE49-F238E27FC236}">
                <a16:creationId xmlns:a16="http://schemas.microsoft.com/office/drawing/2014/main" id="{A826CF88-FCAE-43A7-A324-7CF25495D3E0}"/>
              </a:ext>
            </a:extLst>
          </p:cNvPr>
          <p:cNvGrpSpPr>
            <a:grpSpLocks/>
          </p:cNvGrpSpPr>
          <p:nvPr/>
        </p:nvGrpSpPr>
        <p:grpSpPr bwMode="auto">
          <a:xfrm>
            <a:off x="755650" y="3708135"/>
            <a:ext cx="6254748" cy="872829"/>
            <a:chOff x="1663194" y="2631301"/>
            <a:chExt cx="6195816" cy="830643"/>
          </a:xfrm>
        </p:grpSpPr>
        <p:sp>
          <p:nvSpPr>
            <p:cNvPr id="77" name="Rectangle 76">
              <a:extLst>
                <a:ext uri="{FF2B5EF4-FFF2-40B4-BE49-F238E27FC236}">
                  <a16:creationId xmlns:a16="http://schemas.microsoft.com/office/drawing/2014/main" id="{F9D421EB-45FA-4FAE-A5B7-AD7CD3AFF49B}"/>
                </a:ext>
              </a:extLst>
            </p:cNvPr>
            <p:cNvSpPr/>
            <p:nvPr/>
          </p:nvSpPr>
          <p:spPr>
            <a:xfrm flipH="1">
              <a:off x="1760686" y="2631986"/>
              <a:ext cx="6098324" cy="829958"/>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78" name="Rectangle 77">
              <a:extLst>
                <a:ext uri="{FF2B5EF4-FFF2-40B4-BE49-F238E27FC236}">
                  <a16:creationId xmlns:a16="http://schemas.microsoft.com/office/drawing/2014/main" id="{16D7554B-2BD5-471B-9782-04A133FDF7FA}"/>
                </a:ext>
              </a:extLst>
            </p:cNvPr>
            <p:cNvSpPr/>
            <p:nvPr/>
          </p:nvSpPr>
          <p:spPr>
            <a:xfrm>
              <a:off x="1663194" y="2631301"/>
              <a:ext cx="55825" cy="82964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79" name="Rectangle 33">
              <a:extLst>
                <a:ext uri="{FF2B5EF4-FFF2-40B4-BE49-F238E27FC236}">
                  <a16:creationId xmlns:a16="http://schemas.microsoft.com/office/drawing/2014/main" id="{BEF05F56-5B5F-4875-8A78-EFA96569D1B3}"/>
                </a:ext>
              </a:extLst>
            </p:cNvPr>
            <p:cNvSpPr>
              <a:spLocks noChangeArrowheads="1"/>
            </p:cNvSpPr>
            <p:nvPr/>
          </p:nvSpPr>
          <p:spPr bwMode="auto">
            <a:xfrm>
              <a:off x="1770077" y="2723689"/>
              <a:ext cx="5289712" cy="615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b="1" dirty="0"/>
                <a:t>Example: </a:t>
              </a:r>
            </a:p>
            <a:p>
              <a:pPr lvl="0" fontAlgn="base">
                <a:lnSpc>
                  <a:spcPct val="100000"/>
                </a:lnSpc>
                <a:spcBef>
                  <a:spcPct val="0"/>
                </a:spcBef>
                <a:spcAft>
                  <a:spcPct val="0"/>
                </a:spcAft>
                <a:buNone/>
                <a:defRPr/>
              </a:pPr>
              <a:r>
                <a:rPr lang="en-GB" altLang="en-US" dirty="0"/>
                <a:t>The man was plainly dressed in a black suit. </a:t>
              </a:r>
            </a:p>
          </p:txBody>
        </p:sp>
      </p:grpSp>
      <p:grpSp>
        <p:nvGrpSpPr>
          <p:cNvPr id="80" name="Text box">
            <a:extLst>
              <a:ext uri="{FF2B5EF4-FFF2-40B4-BE49-F238E27FC236}">
                <a16:creationId xmlns:a16="http://schemas.microsoft.com/office/drawing/2014/main" id="{07652DD2-1C23-4C16-A98A-6AC042D6CA67}"/>
              </a:ext>
            </a:extLst>
          </p:cNvPr>
          <p:cNvGrpSpPr>
            <a:grpSpLocks/>
          </p:cNvGrpSpPr>
          <p:nvPr/>
        </p:nvGrpSpPr>
        <p:grpSpPr bwMode="auto">
          <a:xfrm>
            <a:off x="755650" y="4854775"/>
            <a:ext cx="6254747" cy="1160332"/>
            <a:chOff x="1663194" y="2630499"/>
            <a:chExt cx="6195815" cy="1104250"/>
          </a:xfrm>
        </p:grpSpPr>
        <p:sp>
          <p:nvSpPr>
            <p:cNvPr id="81" name="Rectangle 80">
              <a:extLst>
                <a:ext uri="{FF2B5EF4-FFF2-40B4-BE49-F238E27FC236}">
                  <a16:creationId xmlns:a16="http://schemas.microsoft.com/office/drawing/2014/main" id="{E6DDEAA9-2AA1-49FB-8A64-6BA9E3432968}"/>
                </a:ext>
              </a:extLst>
            </p:cNvPr>
            <p:cNvSpPr/>
            <p:nvPr/>
          </p:nvSpPr>
          <p:spPr>
            <a:xfrm flipH="1">
              <a:off x="1760685" y="2631986"/>
              <a:ext cx="6098324" cy="1094432"/>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82" name="Rectangle 81">
              <a:extLst>
                <a:ext uri="{FF2B5EF4-FFF2-40B4-BE49-F238E27FC236}">
                  <a16:creationId xmlns:a16="http://schemas.microsoft.com/office/drawing/2014/main" id="{F0A168C7-B238-4CFF-941D-29C05B7E1EE3}"/>
                </a:ext>
              </a:extLst>
            </p:cNvPr>
            <p:cNvSpPr/>
            <p:nvPr/>
          </p:nvSpPr>
          <p:spPr>
            <a:xfrm>
              <a:off x="1663194" y="2630499"/>
              <a:ext cx="55825" cy="110425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83" name="Rectangle 33">
              <a:extLst>
                <a:ext uri="{FF2B5EF4-FFF2-40B4-BE49-F238E27FC236}">
                  <a16:creationId xmlns:a16="http://schemas.microsoft.com/office/drawing/2014/main" id="{EE1862A2-B09D-49C5-8A04-098C836764C1}"/>
                </a:ext>
              </a:extLst>
            </p:cNvPr>
            <p:cNvSpPr>
              <a:spLocks noChangeArrowheads="1"/>
            </p:cNvSpPr>
            <p:nvPr/>
          </p:nvSpPr>
          <p:spPr bwMode="auto">
            <a:xfrm>
              <a:off x="1770077" y="2723689"/>
              <a:ext cx="5289712" cy="878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A parenthesis can be separated from the rest of the sentence by commas, dashes, or brackets (all called parenthesis).</a:t>
              </a:r>
            </a:p>
          </p:txBody>
        </p:sp>
      </p:grpSp>
      <p:pic>
        <p:nvPicPr>
          <p:cNvPr id="66" name="Picture 65">
            <a:extLst>
              <a:ext uri="{FF2B5EF4-FFF2-40B4-BE49-F238E27FC236}">
                <a16:creationId xmlns:a16="http://schemas.microsoft.com/office/drawing/2014/main" id="{5493CC7F-A987-49BF-8C8C-7D98CD8F3D1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30471" y="1990629"/>
            <a:ext cx="2760582" cy="4867371"/>
          </a:xfrm>
          <a:prstGeom prst="rect">
            <a:avLst/>
          </a:prstGeom>
        </p:spPr>
      </p:pic>
      <p:sp>
        <p:nvSpPr>
          <p:cNvPr id="54" name="Rectangle 4">
            <a:extLst>
              <a:ext uri="{FF2B5EF4-FFF2-40B4-BE49-F238E27FC236}">
                <a16:creationId xmlns:a16="http://schemas.microsoft.com/office/drawing/2014/main" id="{657072CD-8625-477B-96A2-01D56FE5D418}"/>
              </a:ext>
            </a:extLst>
          </p:cNvPr>
          <p:cNvSpPr>
            <a:spLocks noChangeArrowheads="1"/>
          </p:cNvSpPr>
          <p:nvPr/>
        </p:nvSpPr>
        <p:spPr bwMode="auto">
          <a:xfrm>
            <a:off x="831066" y="1352780"/>
            <a:ext cx="7477158" cy="976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b="1" dirty="0"/>
              <a:t>Definition of a Dash</a:t>
            </a:r>
          </a:p>
          <a:p>
            <a:pPr lvl="0" fontAlgn="base">
              <a:lnSpc>
                <a:spcPct val="100000"/>
              </a:lnSpc>
              <a:spcBef>
                <a:spcPct val="0"/>
              </a:spcBef>
              <a:spcAft>
                <a:spcPct val="0"/>
              </a:spcAft>
              <a:buNone/>
              <a:defRPr/>
            </a:pPr>
            <a:r>
              <a:rPr lang="en-GB" altLang="en-US" dirty="0"/>
              <a:t>Dashes can perform a similar function to brackets, surrounding additional information in a sentence. </a:t>
            </a:r>
          </a:p>
        </p:txBody>
      </p:sp>
    </p:spTree>
    <p:custDataLst>
      <p:tags r:id="rId1"/>
    </p:custDataLst>
    <p:extLst>
      <p:ext uri="{BB962C8B-B14F-4D97-AF65-F5344CB8AC3E}">
        <p14:creationId xmlns:p14="http://schemas.microsoft.com/office/powerpoint/2010/main" val="694691787"/>
      </p:ext>
    </p:extLst>
  </p:cSld>
  <p:clrMapOvr>
    <a:masterClrMapping/>
  </p:clrMapOvr>
  <mc:AlternateContent xmlns:mc="http://schemas.openxmlformats.org/markup-compatibility/2006" xmlns:p14="http://schemas.microsoft.com/office/powerpoint/2010/main">
    <mc:Choice Requires="p14">
      <p:transition spd="slow" p14:dur="2000" advTm="58350"/>
    </mc:Choice>
    <mc:Fallback xmlns="">
      <p:transition spd="slow" advTm="583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anim calcmode="lin" valueType="num">
                                      <p:cBhvr>
                                        <p:cTn id="8" dur="500" fill="hold"/>
                                        <p:tgtEl>
                                          <p:spTgt spid="53"/>
                                        </p:tgtEl>
                                        <p:attrNameLst>
                                          <p:attrName>ppt_x</p:attrName>
                                        </p:attrNameLst>
                                      </p:cBhvr>
                                      <p:tavLst>
                                        <p:tav tm="0">
                                          <p:val>
                                            <p:strVal val="#ppt_x"/>
                                          </p:val>
                                        </p:tav>
                                        <p:tav tm="100000">
                                          <p:val>
                                            <p:strVal val="#ppt_x"/>
                                          </p:val>
                                        </p:tav>
                                      </p:tavLst>
                                    </p:anim>
                                    <p:anim calcmode="lin" valueType="num">
                                      <p:cBhvr>
                                        <p:cTn id="9" dur="50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48"/>
                                        </p:tgtEl>
                                        <p:attrNameLst>
                                          <p:attrName>style.visibility</p:attrName>
                                        </p:attrNameLst>
                                      </p:cBhvr>
                                      <p:to>
                                        <p:strVal val="visible"/>
                                      </p:to>
                                    </p:set>
                                    <p:animEffect transition="in" filter="fade">
                                      <p:cBhvr>
                                        <p:cTn id="14" dur="500"/>
                                        <p:tgtEl>
                                          <p:spTgt spid="48"/>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42"/>
                                        </p:tgtEl>
                                        <p:attrNameLst>
                                          <p:attrName>style.visibility</p:attrName>
                                        </p:attrNameLst>
                                      </p:cBhvr>
                                      <p:to>
                                        <p:strVal val="visible"/>
                                      </p:to>
                                    </p:set>
                                    <p:animEffect transition="in" filter="wipe(up)">
                                      <p:cBhvr>
                                        <p:cTn id="18" dur="500"/>
                                        <p:tgtEl>
                                          <p:spTgt spid="42"/>
                                        </p:tgtEl>
                                      </p:cBhvr>
                                    </p:animEffect>
                                  </p:childTnLst>
                                </p:cTn>
                              </p:par>
                              <p:par>
                                <p:cTn id="19" presetID="22" presetClass="entr" presetSubtype="1" fill="hold" nodeType="withEffect">
                                  <p:stCondLst>
                                    <p:cond delay="0"/>
                                  </p:stCondLst>
                                  <p:childTnLst>
                                    <p:set>
                                      <p:cBhvr>
                                        <p:cTn id="20" dur="1" fill="hold">
                                          <p:stCondLst>
                                            <p:cond delay="0"/>
                                          </p:stCondLst>
                                        </p:cTn>
                                        <p:tgtEl>
                                          <p:spTgt spid="45"/>
                                        </p:tgtEl>
                                        <p:attrNameLst>
                                          <p:attrName>style.visibility</p:attrName>
                                        </p:attrNameLst>
                                      </p:cBhvr>
                                      <p:to>
                                        <p:strVal val="visible"/>
                                      </p:to>
                                    </p:set>
                                    <p:animEffect transition="in" filter="wipe(up)">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8"/>
                                        </p:tgtEl>
                                        <p:attrNameLst>
                                          <p:attrName>style.visibility</p:attrName>
                                        </p:attrNameLst>
                                      </p:cBhvr>
                                      <p:to>
                                        <p:strVal val="visible"/>
                                      </p:to>
                                    </p:set>
                                    <p:animEffect transition="in" filter="fade">
                                      <p:cBhvr>
                                        <p:cTn id="26" dur="500"/>
                                        <p:tgtEl>
                                          <p:spTgt spid="58"/>
                                        </p:tgtEl>
                                      </p:cBhvr>
                                    </p:animEffect>
                                  </p:childTnLst>
                                </p:cTn>
                              </p:par>
                            </p:childTnLst>
                          </p:cTn>
                        </p:par>
                        <p:par>
                          <p:cTn id="27" fill="hold">
                            <p:stCondLst>
                              <p:cond delay="500"/>
                            </p:stCondLst>
                            <p:childTnLst>
                              <p:par>
                                <p:cTn id="28" presetID="22" presetClass="entr" presetSubtype="1" fill="hold" nodeType="afterEffect">
                                  <p:stCondLst>
                                    <p:cond delay="0"/>
                                  </p:stCondLst>
                                  <p:childTnLst>
                                    <p:set>
                                      <p:cBhvr>
                                        <p:cTn id="29" dur="1" fill="hold">
                                          <p:stCondLst>
                                            <p:cond delay="0"/>
                                          </p:stCondLst>
                                        </p:cTn>
                                        <p:tgtEl>
                                          <p:spTgt spid="60"/>
                                        </p:tgtEl>
                                        <p:attrNameLst>
                                          <p:attrName>style.visibility</p:attrName>
                                        </p:attrNameLst>
                                      </p:cBhvr>
                                      <p:to>
                                        <p:strVal val="visible"/>
                                      </p:to>
                                    </p:set>
                                    <p:animEffect transition="in" filter="wipe(up)">
                                      <p:cBhvr>
                                        <p:cTn id="30" dur="500"/>
                                        <p:tgtEl>
                                          <p:spTgt spid="60"/>
                                        </p:tgtEl>
                                      </p:cBhvr>
                                    </p:animEffect>
                                  </p:childTnLst>
                                </p:cTn>
                              </p:par>
                            </p:childTnLst>
                          </p:cTn>
                        </p:par>
                        <p:par>
                          <p:cTn id="31" fill="hold">
                            <p:stCondLst>
                              <p:cond delay="1000"/>
                            </p:stCondLst>
                            <p:childTnLst>
                              <p:par>
                                <p:cTn id="32" presetID="10" presetClass="entr" presetSubtype="0" fill="hold" nodeType="after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fade">
                                      <p:cBhvr>
                                        <p:cTn id="34" dur="500"/>
                                        <p:tgtEl>
                                          <p:spTgt spid="55"/>
                                        </p:tgtEl>
                                      </p:cBhvr>
                                    </p:animEffect>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anim calcmode="lin" valueType="num">
                                      <p:cBhvr>
                                        <p:cTn id="40" dur="500" fill="hold"/>
                                        <p:tgtEl>
                                          <p:spTgt spid="27"/>
                                        </p:tgtEl>
                                        <p:attrNameLst>
                                          <p:attrName>ppt_x</p:attrName>
                                        </p:attrNameLst>
                                      </p:cBhvr>
                                      <p:tavLst>
                                        <p:tav tm="0">
                                          <p:val>
                                            <p:strVal val="#ppt_x"/>
                                          </p:val>
                                        </p:tav>
                                        <p:tav tm="100000">
                                          <p:val>
                                            <p:strVal val="#ppt_x"/>
                                          </p:val>
                                        </p:tav>
                                      </p:tavLst>
                                    </p:anim>
                                    <p:anim calcmode="lin" valueType="num">
                                      <p:cBhvr>
                                        <p:cTn id="41" dur="5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0" presetClass="exit" presetSubtype="0" fill="hold" nodeType="clickEffect">
                                  <p:stCondLst>
                                    <p:cond delay="0"/>
                                  </p:stCondLst>
                                  <p:childTnLst>
                                    <p:animEffect transition="out" filter="fade">
                                      <p:cBhvr>
                                        <p:cTn id="45" dur="250"/>
                                        <p:tgtEl>
                                          <p:spTgt spid="48"/>
                                        </p:tgtEl>
                                      </p:cBhvr>
                                    </p:animEffect>
                                    <p:set>
                                      <p:cBhvr>
                                        <p:cTn id="46" dur="1" fill="hold">
                                          <p:stCondLst>
                                            <p:cond delay="249"/>
                                          </p:stCondLst>
                                        </p:cTn>
                                        <p:tgtEl>
                                          <p:spTgt spid="48"/>
                                        </p:tgtEl>
                                        <p:attrNameLst>
                                          <p:attrName>style.visibility</p:attrName>
                                        </p:attrNameLst>
                                      </p:cBhvr>
                                      <p:to>
                                        <p:strVal val="hidden"/>
                                      </p:to>
                                    </p:set>
                                  </p:childTnLst>
                                </p:cTn>
                              </p:par>
                              <p:par>
                                <p:cTn id="47" presetID="10" presetClass="exit" presetSubtype="0" fill="hold" nodeType="withEffect">
                                  <p:stCondLst>
                                    <p:cond delay="0"/>
                                  </p:stCondLst>
                                  <p:childTnLst>
                                    <p:animEffect transition="out" filter="fade">
                                      <p:cBhvr>
                                        <p:cTn id="48" dur="250"/>
                                        <p:tgtEl>
                                          <p:spTgt spid="42"/>
                                        </p:tgtEl>
                                      </p:cBhvr>
                                    </p:animEffect>
                                    <p:set>
                                      <p:cBhvr>
                                        <p:cTn id="49" dur="1" fill="hold">
                                          <p:stCondLst>
                                            <p:cond delay="249"/>
                                          </p:stCondLst>
                                        </p:cTn>
                                        <p:tgtEl>
                                          <p:spTgt spid="42"/>
                                        </p:tgtEl>
                                        <p:attrNameLst>
                                          <p:attrName>style.visibility</p:attrName>
                                        </p:attrNameLst>
                                      </p:cBhvr>
                                      <p:to>
                                        <p:strVal val="hidden"/>
                                      </p:to>
                                    </p:set>
                                  </p:childTnLst>
                                </p:cTn>
                              </p:par>
                              <p:par>
                                <p:cTn id="50" presetID="10" presetClass="exit" presetSubtype="0" fill="hold" nodeType="withEffect">
                                  <p:stCondLst>
                                    <p:cond delay="0"/>
                                  </p:stCondLst>
                                  <p:childTnLst>
                                    <p:animEffect transition="out" filter="fade">
                                      <p:cBhvr>
                                        <p:cTn id="51" dur="250"/>
                                        <p:tgtEl>
                                          <p:spTgt spid="45"/>
                                        </p:tgtEl>
                                      </p:cBhvr>
                                    </p:animEffect>
                                    <p:set>
                                      <p:cBhvr>
                                        <p:cTn id="52" dur="1" fill="hold">
                                          <p:stCondLst>
                                            <p:cond delay="249"/>
                                          </p:stCondLst>
                                        </p:cTn>
                                        <p:tgtEl>
                                          <p:spTgt spid="45"/>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250"/>
                                        <p:tgtEl>
                                          <p:spTgt spid="58"/>
                                        </p:tgtEl>
                                      </p:cBhvr>
                                    </p:animEffect>
                                    <p:set>
                                      <p:cBhvr>
                                        <p:cTn id="55" dur="1" fill="hold">
                                          <p:stCondLst>
                                            <p:cond delay="249"/>
                                          </p:stCondLst>
                                        </p:cTn>
                                        <p:tgtEl>
                                          <p:spTgt spid="58"/>
                                        </p:tgtEl>
                                        <p:attrNameLst>
                                          <p:attrName>style.visibility</p:attrName>
                                        </p:attrNameLst>
                                      </p:cBhvr>
                                      <p:to>
                                        <p:strVal val="hidden"/>
                                      </p:to>
                                    </p:set>
                                  </p:childTnLst>
                                </p:cTn>
                              </p:par>
                              <p:par>
                                <p:cTn id="56" presetID="10" presetClass="exit" presetSubtype="0" fill="hold" nodeType="withEffect">
                                  <p:stCondLst>
                                    <p:cond delay="0"/>
                                  </p:stCondLst>
                                  <p:childTnLst>
                                    <p:animEffect transition="out" filter="fade">
                                      <p:cBhvr>
                                        <p:cTn id="57" dur="250"/>
                                        <p:tgtEl>
                                          <p:spTgt spid="60"/>
                                        </p:tgtEl>
                                      </p:cBhvr>
                                    </p:animEffect>
                                    <p:set>
                                      <p:cBhvr>
                                        <p:cTn id="58" dur="1" fill="hold">
                                          <p:stCondLst>
                                            <p:cond delay="249"/>
                                          </p:stCondLst>
                                        </p:cTn>
                                        <p:tgtEl>
                                          <p:spTgt spid="60"/>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250"/>
                                        <p:tgtEl>
                                          <p:spTgt spid="55"/>
                                        </p:tgtEl>
                                      </p:cBhvr>
                                    </p:animEffect>
                                    <p:set>
                                      <p:cBhvr>
                                        <p:cTn id="61" dur="1" fill="hold">
                                          <p:stCondLst>
                                            <p:cond delay="249"/>
                                          </p:stCondLst>
                                        </p:cTn>
                                        <p:tgtEl>
                                          <p:spTgt spid="55"/>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250"/>
                                        <p:tgtEl>
                                          <p:spTgt spid="27"/>
                                        </p:tgtEl>
                                      </p:cBhvr>
                                    </p:animEffect>
                                    <p:set>
                                      <p:cBhvr>
                                        <p:cTn id="64" dur="1" fill="hold">
                                          <p:stCondLst>
                                            <p:cond delay="249"/>
                                          </p:stCondLst>
                                        </p:cTn>
                                        <p:tgtEl>
                                          <p:spTgt spid="27"/>
                                        </p:tgtEl>
                                        <p:attrNameLst>
                                          <p:attrName>style.visibility</p:attrName>
                                        </p:attrNameLst>
                                      </p:cBhvr>
                                      <p:to>
                                        <p:strVal val="hidden"/>
                                      </p:to>
                                    </p:set>
                                  </p:childTnLst>
                                </p:cTn>
                              </p:par>
                            </p:childTnLst>
                          </p:cTn>
                        </p:par>
                        <p:par>
                          <p:cTn id="65" fill="hold">
                            <p:stCondLst>
                              <p:cond delay="250"/>
                            </p:stCondLst>
                            <p:childTnLst>
                              <p:par>
                                <p:cTn id="66" presetID="10" presetClass="entr" presetSubtype="0" fill="hold" nodeType="afterEffect">
                                  <p:stCondLst>
                                    <p:cond delay="0"/>
                                  </p:stCondLst>
                                  <p:childTnLst>
                                    <p:set>
                                      <p:cBhvr>
                                        <p:cTn id="67" dur="1" fill="hold">
                                          <p:stCondLst>
                                            <p:cond delay="0"/>
                                          </p:stCondLst>
                                        </p:cTn>
                                        <p:tgtEl>
                                          <p:spTgt spid="64"/>
                                        </p:tgtEl>
                                        <p:attrNameLst>
                                          <p:attrName>style.visibility</p:attrName>
                                        </p:attrNameLst>
                                      </p:cBhvr>
                                      <p:to>
                                        <p:strVal val="visible"/>
                                      </p:to>
                                    </p:set>
                                    <p:animEffect transition="in" filter="fade">
                                      <p:cBhvr>
                                        <p:cTn id="68" dur="500"/>
                                        <p:tgtEl>
                                          <p:spTgt spid="64"/>
                                        </p:tgtEl>
                                      </p:cBhvr>
                                    </p:animEffect>
                                  </p:childTnLst>
                                </p:cTn>
                              </p:par>
                            </p:childTnLst>
                          </p:cTn>
                        </p:par>
                        <p:par>
                          <p:cTn id="69" fill="hold">
                            <p:stCondLst>
                              <p:cond delay="750"/>
                            </p:stCondLst>
                            <p:childTnLst>
                              <p:par>
                                <p:cTn id="70" presetID="10" presetClass="entr" presetSubtype="0" fill="hold" nodeType="afterEffect">
                                  <p:stCondLst>
                                    <p:cond delay="0"/>
                                  </p:stCondLst>
                                  <p:childTnLst>
                                    <p:set>
                                      <p:cBhvr>
                                        <p:cTn id="71" dur="1" fill="hold">
                                          <p:stCondLst>
                                            <p:cond delay="0"/>
                                          </p:stCondLst>
                                        </p:cTn>
                                        <p:tgtEl>
                                          <p:spTgt spid="66"/>
                                        </p:tgtEl>
                                        <p:attrNameLst>
                                          <p:attrName>style.visibility</p:attrName>
                                        </p:attrNameLst>
                                      </p:cBhvr>
                                      <p:to>
                                        <p:strVal val="visible"/>
                                      </p:to>
                                    </p:set>
                                    <p:animEffect transition="in" filter="fade">
                                      <p:cBhvr>
                                        <p:cTn id="72" dur="500"/>
                                        <p:tgtEl>
                                          <p:spTgt spid="66"/>
                                        </p:tgtEl>
                                      </p:cBhvr>
                                    </p:animEffect>
                                  </p:childTnLst>
                                </p:cTn>
                              </p:par>
                            </p:childTnLst>
                          </p:cTn>
                        </p:par>
                        <p:par>
                          <p:cTn id="73" fill="hold">
                            <p:stCondLst>
                              <p:cond delay="1250"/>
                            </p:stCondLst>
                            <p:childTnLst>
                              <p:par>
                                <p:cTn id="74" presetID="42" presetClass="entr" presetSubtype="0" fill="hold" nodeType="afterEffect">
                                  <p:stCondLst>
                                    <p:cond delay="0"/>
                                  </p:stCondLst>
                                  <p:childTnLst>
                                    <p:set>
                                      <p:cBhvr>
                                        <p:cTn id="75" dur="1" fill="hold">
                                          <p:stCondLst>
                                            <p:cond delay="0"/>
                                          </p:stCondLst>
                                        </p:cTn>
                                        <p:tgtEl>
                                          <p:spTgt spid="67"/>
                                        </p:tgtEl>
                                        <p:attrNameLst>
                                          <p:attrName>style.visibility</p:attrName>
                                        </p:attrNameLst>
                                      </p:cBhvr>
                                      <p:to>
                                        <p:strVal val="visible"/>
                                      </p:to>
                                    </p:set>
                                    <p:animEffect transition="in" filter="fade">
                                      <p:cBhvr>
                                        <p:cTn id="76" dur="500"/>
                                        <p:tgtEl>
                                          <p:spTgt spid="67"/>
                                        </p:tgtEl>
                                      </p:cBhvr>
                                    </p:animEffect>
                                    <p:anim calcmode="lin" valueType="num">
                                      <p:cBhvr>
                                        <p:cTn id="77" dur="500" fill="hold"/>
                                        <p:tgtEl>
                                          <p:spTgt spid="67"/>
                                        </p:tgtEl>
                                        <p:attrNameLst>
                                          <p:attrName>ppt_x</p:attrName>
                                        </p:attrNameLst>
                                      </p:cBhvr>
                                      <p:tavLst>
                                        <p:tav tm="0">
                                          <p:val>
                                            <p:strVal val="#ppt_x"/>
                                          </p:val>
                                        </p:tav>
                                        <p:tav tm="100000">
                                          <p:val>
                                            <p:strVal val="#ppt_x"/>
                                          </p:val>
                                        </p:tav>
                                      </p:tavLst>
                                    </p:anim>
                                    <p:anim calcmode="lin" valueType="num">
                                      <p:cBhvr>
                                        <p:cTn id="78" dur="500" fill="hold"/>
                                        <p:tgtEl>
                                          <p:spTgt spid="67"/>
                                        </p:tgtEl>
                                        <p:attrNameLst>
                                          <p:attrName>ppt_y</p:attrName>
                                        </p:attrNameLst>
                                      </p:cBhvr>
                                      <p:tavLst>
                                        <p:tav tm="0">
                                          <p:val>
                                            <p:strVal val="#ppt_y+.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42" presetClass="entr" presetSubtype="0" fill="hold" nodeType="clickEffect">
                                  <p:stCondLst>
                                    <p:cond delay="0"/>
                                  </p:stCondLst>
                                  <p:childTnLst>
                                    <p:set>
                                      <p:cBhvr>
                                        <p:cTn id="82" dur="1" fill="hold">
                                          <p:stCondLst>
                                            <p:cond delay="0"/>
                                          </p:stCondLst>
                                        </p:cTn>
                                        <p:tgtEl>
                                          <p:spTgt spid="76"/>
                                        </p:tgtEl>
                                        <p:attrNameLst>
                                          <p:attrName>style.visibility</p:attrName>
                                        </p:attrNameLst>
                                      </p:cBhvr>
                                      <p:to>
                                        <p:strVal val="visible"/>
                                      </p:to>
                                    </p:set>
                                    <p:animEffect transition="in" filter="fade">
                                      <p:cBhvr>
                                        <p:cTn id="83" dur="500"/>
                                        <p:tgtEl>
                                          <p:spTgt spid="76"/>
                                        </p:tgtEl>
                                      </p:cBhvr>
                                    </p:animEffect>
                                    <p:anim calcmode="lin" valueType="num">
                                      <p:cBhvr>
                                        <p:cTn id="84" dur="500" fill="hold"/>
                                        <p:tgtEl>
                                          <p:spTgt spid="76"/>
                                        </p:tgtEl>
                                        <p:attrNameLst>
                                          <p:attrName>ppt_x</p:attrName>
                                        </p:attrNameLst>
                                      </p:cBhvr>
                                      <p:tavLst>
                                        <p:tav tm="0">
                                          <p:val>
                                            <p:strVal val="#ppt_x"/>
                                          </p:val>
                                        </p:tav>
                                        <p:tav tm="100000">
                                          <p:val>
                                            <p:strVal val="#ppt_x"/>
                                          </p:val>
                                        </p:tav>
                                      </p:tavLst>
                                    </p:anim>
                                    <p:anim calcmode="lin" valueType="num">
                                      <p:cBhvr>
                                        <p:cTn id="85" dur="500" fill="hold"/>
                                        <p:tgtEl>
                                          <p:spTgt spid="76"/>
                                        </p:tgtEl>
                                        <p:attrNameLst>
                                          <p:attrName>ppt_y</p:attrName>
                                        </p:attrNameLst>
                                      </p:cBhvr>
                                      <p:tavLst>
                                        <p:tav tm="0">
                                          <p:val>
                                            <p:strVal val="#ppt_y+.1"/>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42" presetClass="entr" presetSubtype="0" fill="hold" nodeType="clickEffect">
                                  <p:stCondLst>
                                    <p:cond delay="0"/>
                                  </p:stCondLst>
                                  <p:childTnLst>
                                    <p:set>
                                      <p:cBhvr>
                                        <p:cTn id="89" dur="1" fill="hold">
                                          <p:stCondLst>
                                            <p:cond delay="0"/>
                                          </p:stCondLst>
                                        </p:cTn>
                                        <p:tgtEl>
                                          <p:spTgt spid="80"/>
                                        </p:tgtEl>
                                        <p:attrNameLst>
                                          <p:attrName>style.visibility</p:attrName>
                                        </p:attrNameLst>
                                      </p:cBhvr>
                                      <p:to>
                                        <p:strVal val="visible"/>
                                      </p:to>
                                    </p:set>
                                    <p:animEffect transition="in" filter="fade">
                                      <p:cBhvr>
                                        <p:cTn id="90" dur="500"/>
                                        <p:tgtEl>
                                          <p:spTgt spid="80"/>
                                        </p:tgtEl>
                                      </p:cBhvr>
                                    </p:animEffect>
                                    <p:anim calcmode="lin" valueType="num">
                                      <p:cBhvr>
                                        <p:cTn id="91" dur="500" fill="hold"/>
                                        <p:tgtEl>
                                          <p:spTgt spid="80"/>
                                        </p:tgtEl>
                                        <p:attrNameLst>
                                          <p:attrName>ppt_x</p:attrName>
                                        </p:attrNameLst>
                                      </p:cBhvr>
                                      <p:tavLst>
                                        <p:tav tm="0">
                                          <p:val>
                                            <p:strVal val="#ppt_x"/>
                                          </p:val>
                                        </p:tav>
                                        <p:tav tm="100000">
                                          <p:val>
                                            <p:strVal val="#ppt_x"/>
                                          </p:val>
                                        </p:tav>
                                      </p:tavLst>
                                    </p:anim>
                                    <p:anim calcmode="lin" valueType="num">
                                      <p:cBhvr>
                                        <p:cTn id="92" dur="500" fill="hold"/>
                                        <p:tgtEl>
                                          <p:spTgt spid="8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8"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17E92C-50CB-4A35-906B-A4010623C096}"/>
              </a:ext>
            </a:extLst>
          </p:cNvPr>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The Double Dash</a:t>
            </a:r>
          </a:p>
        </p:txBody>
      </p:sp>
      <p:grpSp>
        <p:nvGrpSpPr>
          <p:cNvPr id="15" name="Group 14">
            <a:extLst>
              <a:ext uri="{FF2B5EF4-FFF2-40B4-BE49-F238E27FC236}">
                <a16:creationId xmlns:a16="http://schemas.microsoft.com/office/drawing/2014/main" id="{6B01F87A-A060-444C-9C9A-00EA5E42C01D}"/>
              </a:ext>
            </a:extLst>
          </p:cNvPr>
          <p:cNvGrpSpPr>
            <a:grpSpLocks/>
          </p:cNvGrpSpPr>
          <p:nvPr/>
        </p:nvGrpSpPr>
        <p:grpSpPr bwMode="auto">
          <a:xfrm>
            <a:off x="755650" y="1500786"/>
            <a:ext cx="7632700" cy="454443"/>
            <a:chOff x="755650" y="1571411"/>
            <a:chExt cx="7632700" cy="454152"/>
          </a:xfrm>
        </p:grpSpPr>
        <p:sp>
          <p:nvSpPr>
            <p:cNvPr id="16" name="Rectangle 4">
              <a:extLst>
                <a:ext uri="{FF2B5EF4-FFF2-40B4-BE49-F238E27FC236}">
                  <a16:creationId xmlns:a16="http://schemas.microsoft.com/office/drawing/2014/main" id="{FEE5334E-5148-4584-8CC1-D449820B9E1D}"/>
                </a:ext>
              </a:extLst>
            </p:cNvPr>
            <p:cNvSpPr>
              <a:spLocks noChangeArrowheads="1"/>
            </p:cNvSpPr>
            <p:nvPr/>
          </p:nvSpPr>
          <p:spPr bwMode="auto">
            <a:xfrm>
              <a:off x="901668" y="1603429"/>
              <a:ext cx="7486682" cy="422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Now, let’s play the Dashes for Parenthesis Quiz. </a:t>
              </a:r>
            </a:p>
          </p:txBody>
        </p:sp>
        <p:sp>
          <p:nvSpPr>
            <p:cNvPr id="17" name="Rectangle 16">
              <a:extLst>
                <a:ext uri="{FF2B5EF4-FFF2-40B4-BE49-F238E27FC236}">
                  <a16:creationId xmlns:a16="http://schemas.microsoft.com/office/drawing/2014/main" id="{87FF0796-4409-4864-A93C-3FDAD30BBF56}"/>
                </a:ext>
              </a:extLst>
            </p:cNvPr>
            <p:cNvSpPr/>
            <p:nvPr/>
          </p:nvSpPr>
          <p:spPr>
            <a:xfrm>
              <a:off x="755650" y="1571411"/>
              <a:ext cx="57150" cy="436359"/>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grpSp>
      <p:grpSp>
        <p:nvGrpSpPr>
          <p:cNvPr id="32" name="Group 31">
            <a:extLst>
              <a:ext uri="{FF2B5EF4-FFF2-40B4-BE49-F238E27FC236}">
                <a16:creationId xmlns:a16="http://schemas.microsoft.com/office/drawing/2014/main" id="{3179ADCB-423B-4197-8773-AC4AFD2BBB91}"/>
              </a:ext>
            </a:extLst>
          </p:cNvPr>
          <p:cNvGrpSpPr>
            <a:grpSpLocks/>
          </p:cNvGrpSpPr>
          <p:nvPr/>
        </p:nvGrpSpPr>
        <p:grpSpPr bwMode="auto">
          <a:xfrm>
            <a:off x="755650" y="2184000"/>
            <a:ext cx="7632700" cy="1291401"/>
            <a:chOff x="755650" y="1546416"/>
            <a:chExt cx="7632700" cy="1290566"/>
          </a:xfrm>
        </p:grpSpPr>
        <p:sp>
          <p:nvSpPr>
            <p:cNvPr id="33" name="Rectangle 4">
              <a:extLst>
                <a:ext uri="{FF2B5EF4-FFF2-40B4-BE49-F238E27FC236}">
                  <a16:creationId xmlns:a16="http://schemas.microsoft.com/office/drawing/2014/main" id="{E50C8655-47F8-4CD4-8E31-29A49C1BA74C}"/>
                </a:ext>
              </a:extLst>
            </p:cNvPr>
            <p:cNvSpPr>
              <a:spLocks noChangeArrowheads="1"/>
            </p:cNvSpPr>
            <p:nvPr/>
          </p:nvSpPr>
          <p:spPr bwMode="auto">
            <a:xfrm>
              <a:off x="901668" y="1584391"/>
              <a:ext cx="7486682" cy="1252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See how many you can get right, you can always come back to this slide if you want another go.  Remember to say the sentence in your head without the parenthesis, if it still makes sense then it’s the correct answer.</a:t>
              </a:r>
            </a:p>
          </p:txBody>
        </p:sp>
        <p:sp>
          <p:nvSpPr>
            <p:cNvPr id="34" name="Rectangle 33">
              <a:extLst>
                <a:ext uri="{FF2B5EF4-FFF2-40B4-BE49-F238E27FC236}">
                  <a16:creationId xmlns:a16="http://schemas.microsoft.com/office/drawing/2014/main" id="{EE5D6908-29A7-431E-8F01-BF4162299277}"/>
                </a:ext>
              </a:extLst>
            </p:cNvPr>
            <p:cNvSpPr/>
            <p:nvPr/>
          </p:nvSpPr>
          <p:spPr>
            <a:xfrm>
              <a:off x="755650" y="1546416"/>
              <a:ext cx="57150" cy="773037"/>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grpSp>
      <p:grpSp>
        <p:nvGrpSpPr>
          <p:cNvPr id="10" name="Group 9">
            <a:extLst>
              <a:ext uri="{FF2B5EF4-FFF2-40B4-BE49-F238E27FC236}">
                <a16:creationId xmlns:a16="http://schemas.microsoft.com/office/drawing/2014/main" id="{64377E1F-EF92-4A1B-B02D-F6679CC4D8C2}"/>
              </a:ext>
            </a:extLst>
          </p:cNvPr>
          <p:cNvGrpSpPr/>
          <p:nvPr/>
        </p:nvGrpSpPr>
        <p:grpSpPr>
          <a:xfrm>
            <a:off x="2493785" y="3231972"/>
            <a:ext cx="4302447" cy="3917576"/>
            <a:chOff x="2549376" y="2940424"/>
            <a:chExt cx="4302447" cy="3917576"/>
          </a:xfrm>
        </p:grpSpPr>
        <p:pic>
          <p:nvPicPr>
            <p:cNvPr id="5" name="Picture 4">
              <a:extLst>
                <a:ext uri="{FF2B5EF4-FFF2-40B4-BE49-F238E27FC236}">
                  <a16:creationId xmlns:a16="http://schemas.microsoft.com/office/drawing/2014/main" id="{516629B7-5B49-45E4-B835-697AAC47A5D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91111" y="2940424"/>
              <a:ext cx="2860712" cy="3917576"/>
            </a:xfrm>
            <a:prstGeom prst="rect">
              <a:avLst/>
            </a:prstGeom>
          </p:spPr>
        </p:pic>
        <p:pic>
          <p:nvPicPr>
            <p:cNvPr id="8" name="Picture 7">
              <a:extLst>
                <a:ext uri="{FF2B5EF4-FFF2-40B4-BE49-F238E27FC236}">
                  <a16:creationId xmlns:a16="http://schemas.microsoft.com/office/drawing/2014/main" id="{E72BE689-D668-4DF0-A3C0-200FFED589F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43791"/>
            <a:stretch/>
          </p:blipFill>
          <p:spPr>
            <a:xfrm rot="480112">
              <a:off x="2549376" y="3429000"/>
              <a:ext cx="1897118" cy="2074453"/>
            </a:xfrm>
            <a:prstGeom prst="rect">
              <a:avLst/>
            </a:prstGeom>
          </p:spPr>
        </p:pic>
        <p:sp>
          <p:nvSpPr>
            <p:cNvPr id="9" name="TextBox 8">
              <a:extLst>
                <a:ext uri="{FF2B5EF4-FFF2-40B4-BE49-F238E27FC236}">
                  <a16:creationId xmlns:a16="http://schemas.microsoft.com/office/drawing/2014/main" id="{F5DC3468-D919-463B-B94E-7DB88128F351}"/>
                </a:ext>
              </a:extLst>
            </p:cNvPr>
            <p:cNvSpPr txBox="1"/>
            <p:nvPr/>
          </p:nvSpPr>
          <p:spPr>
            <a:xfrm rot="501159">
              <a:off x="3164544" y="3879943"/>
              <a:ext cx="941294" cy="1107996"/>
            </a:xfrm>
            <a:prstGeom prst="rect">
              <a:avLst/>
            </a:prstGeom>
            <a:noFill/>
          </p:spPr>
          <p:txBody>
            <a:bodyPr wrap="square" rtlCol="0">
              <a:spAutoFit/>
            </a:bodyPr>
            <a:lstStyle/>
            <a:p>
              <a:r>
                <a:rPr lang="pt-BR" sz="6600" dirty="0"/>
                <a:t>a</a:t>
              </a:r>
              <a:endParaRPr lang="en-GB" sz="6600" dirty="0"/>
            </a:p>
          </p:txBody>
        </p:sp>
      </p:grpSp>
    </p:spTree>
    <p:custDataLst>
      <p:tags r:id="rId1"/>
    </p:custDataLst>
    <p:extLst>
      <p:ext uri="{BB962C8B-B14F-4D97-AF65-F5344CB8AC3E}">
        <p14:creationId xmlns:p14="http://schemas.microsoft.com/office/powerpoint/2010/main" val="1722024709"/>
      </p:ext>
    </p:extLst>
  </p:cSld>
  <p:clrMapOvr>
    <a:masterClrMapping/>
  </p:clrMapOvr>
  <mc:AlternateContent xmlns:mc="http://schemas.openxmlformats.org/markup-compatibility/2006" xmlns:p14="http://schemas.microsoft.com/office/powerpoint/2010/main">
    <mc:Choice Requires="p14">
      <p:transition spd="slow" p14:dur="2000" advTm="32984"/>
    </mc:Choice>
    <mc:Fallback xmlns="">
      <p:transition spd="slow" advTm="329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500"/>
                                        <p:tgtEl>
                                          <p:spTgt spid="32"/>
                                        </p:tgtEl>
                                      </p:cBhvr>
                                    </p:animEffect>
                                    <p:anim calcmode="lin" valueType="num">
                                      <p:cBhvr>
                                        <p:cTn id="12" dur="500" fill="hold"/>
                                        <p:tgtEl>
                                          <p:spTgt spid="32"/>
                                        </p:tgtEl>
                                        <p:attrNameLst>
                                          <p:attrName>ppt_x</p:attrName>
                                        </p:attrNameLst>
                                      </p:cBhvr>
                                      <p:tavLst>
                                        <p:tav tm="0">
                                          <p:val>
                                            <p:strVal val="#ppt_x"/>
                                          </p:val>
                                        </p:tav>
                                        <p:tav tm="100000">
                                          <p:val>
                                            <p:strVal val="#ppt_x"/>
                                          </p:val>
                                        </p:tav>
                                      </p:tavLst>
                                    </p:anim>
                                    <p:anim calcmode="lin" valueType="num">
                                      <p:cBhvr>
                                        <p:cTn id="13" dur="5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17E92C-50CB-4A35-906B-A4010623C096}"/>
              </a:ext>
            </a:extLst>
          </p:cNvPr>
          <p:cNvSpPr txBox="1"/>
          <p:nvPr/>
        </p:nvSpPr>
        <p:spPr>
          <a:xfrm>
            <a:off x="1221814" y="728663"/>
            <a:ext cx="6711950" cy="1077218"/>
          </a:xfrm>
          <a:prstGeom prst="rect">
            <a:avLst/>
          </a:prstGeom>
          <a:noFill/>
        </p:spPr>
        <p:txBody>
          <a:bodyPr wrap="square" rtlCol="0">
            <a:spAutoFit/>
          </a:bodyPr>
          <a:lstStyle/>
          <a:p>
            <a:pPr algn="ctr"/>
            <a:r>
              <a:rPr lang="en-GB" sz="3200" dirty="0">
                <a:latin typeface="+mj-lt"/>
              </a:rPr>
              <a:t>Which sentence correctly uses dashes for parenthesis?</a:t>
            </a:r>
          </a:p>
        </p:txBody>
      </p:sp>
      <p:grpSp>
        <p:nvGrpSpPr>
          <p:cNvPr id="13" name="A)">
            <a:extLst>
              <a:ext uri="{FF2B5EF4-FFF2-40B4-BE49-F238E27FC236}">
                <a16:creationId xmlns:a16="http://schemas.microsoft.com/office/drawing/2014/main" id="{21E2ED6B-03F5-419E-860E-FD06CCFD56D3}"/>
              </a:ext>
            </a:extLst>
          </p:cNvPr>
          <p:cNvGrpSpPr>
            <a:grpSpLocks/>
          </p:cNvGrpSpPr>
          <p:nvPr/>
        </p:nvGrpSpPr>
        <p:grpSpPr bwMode="auto">
          <a:xfrm>
            <a:off x="755650" y="2497569"/>
            <a:ext cx="7632699" cy="872829"/>
            <a:chOff x="1663194" y="2631301"/>
            <a:chExt cx="7560784" cy="830643"/>
          </a:xfrm>
        </p:grpSpPr>
        <p:sp>
          <p:nvSpPr>
            <p:cNvPr id="14" name="Rectangle 13">
              <a:extLst>
                <a:ext uri="{FF2B5EF4-FFF2-40B4-BE49-F238E27FC236}">
                  <a16:creationId xmlns:a16="http://schemas.microsoft.com/office/drawing/2014/main" id="{DB498C0E-F75E-4E2D-B959-46BD4C2A342E}"/>
                </a:ext>
              </a:extLst>
            </p:cNvPr>
            <p:cNvSpPr/>
            <p:nvPr/>
          </p:nvSpPr>
          <p:spPr>
            <a:xfrm flipH="1">
              <a:off x="1760685" y="2631986"/>
              <a:ext cx="7463293" cy="829958"/>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8" name="Rectangle 17">
              <a:extLst>
                <a:ext uri="{FF2B5EF4-FFF2-40B4-BE49-F238E27FC236}">
                  <a16:creationId xmlns:a16="http://schemas.microsoft.com/office/drawing/2014/main" id="{18EAB235-7D16-4180-A6F1-FBCC5B497CA8}"/>
                </a:ext>
              </a:extLst>
            </p:cNvPr>
            <p:cNvSpPr/>
            <p:nvPr/>
          </p:nvSpPr>
          <p:spPr>
            <a:xfrm>
              <a:off x="1663194" y="2631301"/>
              <a:ext cx="55825" cy="82964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9" name="Rectangle 33">
              <a:extLst>
                <a:ext uri="{FF2B5EF4-FFF2-40B4-BE49-F238E27FC236}">
                  <a16:creationId xmlns:a16="http://schemas.microsoft.com/office/drawing/2014/main" id="{DFAFC6B8-9E17-4533-BFCF-216B33B5F352}"/>
                </a:ext>
              </a:extLst>
            </p:cNvPr>
            <p:cNvSpPr>
              <a:spLocks noChangeArrowheads="1"/>
            </p:cNvSpPr>
            <p:nvPr/>
          </p:nvSpPr>
          <p:spPr bwMode="auto">
            <a:xfrm>
              <a:off x="1770076" y="2740752"/>
              <a:ext cx="7278887" cy="615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a) Sumatran tigers sadly now in danger of extinction – can swim very well because – their paws are webbed.</a:t>
              </a:r>
            </a:p>
          </p:txBody>
        </p:sp>
      </p:grpSp>
      <p:pic>
        <p:nvPicPr>
          <p:cNvPr id="4" name="Picture 3">
            <a:extLst>
              <a:ext uri="{FF2B5EF4-FFF2-40B4-BE49-F238E27FC236}">
                <a16:creationId xmlns:a16="http://schemas.microsoft.com/office/drawing/2014/main" id="{5BADC58F-3375-4CD4-A46B-2D8A1F58F4A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95436" y="2722699"/>
            <a:ext cx="385828" cy="417980"/>
          </a:xfrm>
          <a:prstGeom prst="rect">
            <a:avLst/>
          </a:prstGeom>
        </p:spPr>
      </p:pic>
      <p:grpSp>
        <p:nvGrpSpPr>
          <p:cNvPr id="20" name="B)">
            <a:extLst>
              <a:ext uri="{FF2B5EF4-FFF2-40B4-BE49-F238E27FC236}">
                <a16:creationId xmlns:a16="http://schemas.microsoft.com/office/drawing/2014/main" id="{FD6AEF30-F2FC-45E1-9AE0-FABC4F655A81}"/>
              </a:ext>
            </a:extLst>
          </p:cNvPr>
          <p:cNvGrpSpPr>
            <a:grpSpLocks/>
          </p:cNvGrpSpPr>
          <p:nvPr/>
        </p:nvGrpSpPr>
        <p:grpSpPr bwMode="auto">
          <a:xfrm>
            <a:off x="755650" y="3590034"/>
            <a:ext cx="7632699" cy="872829"/>
            <a:chOff x="1663194" y="2631301"/>
            <a:chExt cx="7560784" cy="830643"/>
          </a:xfrm>
        </p:grpSpPr>
        <p:sp>
          <p:nvSpPr>
            <p:cNvPr id="21" name="Rectangle 20">
              <a:extLst>
                <a:ext uri="{FF2B5EF4-FFF2-40B4-BE49-F238E27FC236}">
                  <a16:creationId xmlns:a16="http://schemas.microsoft.com/office/drawing/2014/main" id="{258C82C8-5AB6-42BB-9895-C18A00C98C0A}"/>
                </a:ext>
              </a:extLst>
            </p:cNvPr>
            <p:cNvSpPr/>
            <p:nvPr/>
          </p:nvSpPr>
          <p:spPr>
            <a:xfrm flipH="1">
              <a:off x="1760685" y="2631986"/>
              <a:ext cx="7463293" cy="829958"/>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2" name="Rectangle 21">
              <a:extLst>
                <a:ext uri="{FF2B5EF4-FFF2-40B4-BE49-F238E27FC236}">
                  <a16:creationId xmlns:a16="http://schemas.microsoft.com/office/drawing/2014/main" id="{6FECCBE5-8353-43AB-94C7-B14DDE93F3C7}"/>
                </a:ext>
              </a:extLst>
            </p:cNvPr>
            <p:cNvSpPr/>
            <p:nvPr/>
          </p:nvSpPr>
          <p:spPr>
            <a:xfrm>
              <a:off x="1663194" y="2631301"/>
              <a:ext cx="55825" cy="82964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3" name="Rectangle 33">
              <a:extLst>
                <a:ext uri="{FF2B5EF4-FFF2-40B4-BE49-F238E27FC236}">
                  <a16:creationId xmlns:a16="http://schemas.microsoft.com/office/drawing/2014/main" id="{5B0CBECA-E6F2-40D6-8540-AA1D7DFBC389}"/>
                </a:ext>
              </a:extLst>
            </p:cNvPr>
            <p:cNvSpPr>
              <a:spLocks noChangeArrowheads="1"/>
            </p:cNvSpPr>
            <p:nvPr/>
          </p:nvSpPr>
          <p:spPr bwMode="auto">
            <a:xfrm>
              <a:off x="1770077" y="2740752"/>
              <a:ext cx="7367690" cy="615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b) Sumatran tigers sadly now – in danger of extinction – can swim very well because their paws are webbed.</a:t>
              </a:r>
            </a:p>
          </p:txBody>
        </p:sp>
      </p:grpSp>
      <p:pic>
        <p:nvPicPr>
          <p:cNvPr id="24" name="Picture 23">
            <a:extLst>
              <a:ext uri="{FF2B5EF4-FFF2-40B4-BE49-F238E27FC236}">
                <a16:creationId xmlns:a16="http://schemas.microsoft.com/office/drawing/2014/main" id="{2771ECFE-C413-4E77-AFFD-E21D1188EC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95436" y="3825358"/>
            <a:ext cx="385828" cy="417980"/>
          </a:xfrm>
          <a:prstGeom prst="rect">
            <a:avLst/>
          </a:prstGeom>
        </p:spPr>
      </p:pic>
      <p:grpSp>
        <p:nvGrpSpPr>
          <p:cNvPr id="25" name="C)">
            <a:extLst>
              <a:ext uri="{FF2B5EF4-FFF2-40B4-BE49-F238E27FC236}">
                <a16:creationId xmlns:a16="http://schemas.microsoft.com/office/drawing/2014/main" id="{A677BBFD-A5DB-4304-9457-DE530DAD4C54}"/>
              </a:ext>
            </a:extLst>
          </p:cNvPr>
          <p:cNvGrpSpPr>
            <a:grpSpLocks/>
          </p:cNvGrpSpPr>
          <p:nvPr/>
        </p:nvGrpSpPr>
        <p:grpSpPr bwMode="auto">
          <a:xfrm>
            <a:off x="755650" y="4683731"/>
            <a:ext cx="7632699" cy="872829"/>
            <a:chOff x="1663194" y="2631301"/>
            <a:chExt cx="7560784" cy="830643"/>
          </a:xfrm>
        </p:grpSpPr>
        <p:sp>
          <p:nvSpPr>
            <p:cNvPr id="26" name="Rectangle 25">
              <a:extLst>
                <a:ext uri="{FF2B5EF4-FFF2-40B4-BE49-F238E27FC236}">
                  <a16:creationId xmlns:a16="http://schemas.microsoft.com/office/drawing/2014/main" id="{A02D2F44-8C13-4D25-B077-7B8E6CF2CA57}"/>
                </a:ext>
              </a:extLst>
            </p:cNvPr>
            <p:cNvSpPr/>
            <p:nvPr/>
          </p:nvSpPr>
          <p:spPr>
            <a:xfrm flipH="1">
              <a:off x="1760685" y="2631986"/>
              <a:ext cx="7463293" cy="829958"/>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7" name="Rectangle 26">
              <a:extLst>
                <a:ext uri="{FF2B5EF4-FFF2-40B4-BE49-F238E27FC236}">
                  <a16:creationId xmlns:a16="http://schemas.microsoft.com/office/drawing/2014/main" id="{C7DDC53C-DC59-4340-B195-73C5BF921F94}"/>
                </a:ext>
              </a:extLst>
            </p:cNvPr>
            <p:cNvSpPr/>
            <p:nvPr/>
          </p:nvSpPr>
          <p:spPr>
            <a:xfrm>
              <a:off x="1663194" y="2631301"/>
              <a:ext cx="55825" cy="82964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8" name="Rectangle 33">
              <a:extLst>
                <a:ext uri="{FF2B5EF4-FFF2-40B4-BE49-F238E27FC236}">
                  <a16:creationId xmlns:a16="http://schemas.microsoft.com/office/drawing/2014/main" id="{C25626A4-D293-4CA1-B57C-57210133AD61}"/>
                </a:ext>
              </a:extLst>
            </p:cNvPr>
            <p:cNvSpPr>
              <a:spLocks noChangeArrowheads="1"/>
            </p:cNvSpPr>
            <p:nvPr/>
          </p:nvSpPr>
          <p:spPr bwMode="auto">
            <a:xfrm>
              <a:off x="1770077" y="2740752"/>
              <a:ext cx="7367690" cy="615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c) Sumatran tigers – sadly now in danger of extinction – can swim very well because their paws are webbed. </a:t>
              </a:r>
            </a:p>
          </p:txBody>
        </p:sp>
      </p:grpSp>
      <p:pic>
        <p:nvPicPr>
          <p:cNvPr id="7" name="Picture 6">
            <a:extLst>
              <a:ext uri="{FF2B5EF4-FFF2-40B4-BE49-F238E27FC236}">
                <a16:creationId xmlns:a16="http://schemas.microsoft.com/office/drawing/2014/main" id="{7F2D4373-34A6-4766-A986-E911B3AE5B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0018" y="4804755"/>
            <a:ext cx="449571" cy="439270"/>
          </a:xfrm>
          <a:prstGeom prst="rect">
            <a:avLst/>
          </a:prstGeom>
        </p:spPr>
      </p:pic>
      <p:pic>
        <p:nvPicPr>
          <p:cNvPr id="12" name="Picture 11">
            <a:extLst>
              <a:ext uri="{FF2B5EF4-FFF2-40B4-BE49-F238E27FC236}">
                <a16:creationId xmlns:a16="http://schemas.microsoft.com/office/drawing/2014/main" id="{7FB00F1A-E4FD-4411-8CF0-305E005B35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20823" y="5477854"/>
            <a:ext cx="2221468" cy="1096948"/>
          </a:xfrm>
          <a:prstGeom prst="rect">
            <a:avLst/>
          </a:prstGeom>
        </p:spPr>
      </p:pic>
      <p:grpSp>
        <p:nvGrpSpPr>
          <p:cNvPr id="5" name="Group 4">
            <a:extLst>
              <a:ext uri="{FF2B5EF4-FFF2-40B4-BE49-F238E27FC236}">
                <a16:creationId xmlns:a16="http://schemas.microsoft.com/office/drawing/2014/main" id="{F31BB704-ACCB-4C11-89C4-75B2F122B0C5}"/>
              </a:ext>
            </a:extLst>
          </p:cNvPr>
          <p:cNvGrpSpPr/>
          <p:nvPr/>
        </p:nvGrpSpPr>
        <p:grpSpPr>
          <a:xfrm>
            <a:off x="755650" y="1876801"/>
            <a:ext cx="7632700" cy="436639"/>
            <a:chOff x="755650" y="1697339"/>
            <a:chExt cx="7632700" cy="436639"/>
          </a:xfrm>
        </p:grpSpPr>
        <p:sp>
          <p:nvSpPr>
            <p:cNvPr id="3" name="Rectangle 2">
              <a:extLst>
                <a:ext uri="{FF2B5EF4-FFF2-40B4-BE49-F238E27FC236}">
                  <a16:creationId xmlns:a16="http://schemas.microsoft.com/office/drawing/2014/main" id="{D4216E49-1DB7-4B0D-A4DA-7919B9A625B0}"/>
                </a:ext>
              </a:extLst>
            </p:cNvPr>
            <p:cNvSpPr/>
            <p:nvPr/>
          </p:nvSpPr>
          <p:spPr>
            <a:xfrm>
              <a:off x="828942" y="1729962"/>
              <a:ext cx="7559408" cy="369332"/>
            </a:xfrm>
            <a:prstGeom prst="rect">
              <a:avLst/>
            </a:prstGeom>
          </p:spPr>
          <p:txBody>
            <a:bodyPr wrap="square">
              <a:spAutoFit/>
            </a:bodyPr>
            <a:lstStyle/>
            <a:p>
              <a:r>
                <a:rPr lang="en-GB" dirty="0"/>
                <a:t>Click to see if each sentence correctly uses dashes for parenthesis.</a:t>
              </a:r>
            </a:p>
          </p:txBody>
        </p:sp>
        <p:sp>
          <p:nvSpPr>
            <p:cNvPr id="29" name="Rectangle 28">
              <a:extLst>
                <a:ext uri="{FF2B5EF4-FFF2-40B4-BE49-F238E27FC236}">
                  <a16:creationId xmlns:a16="http://schemas.microsoft.com/office/drawing/2014/main" id="{86D425A6-3FD5-4E79-8E6F-F73675660316}"/>
                </a:ext>
              </a:extLst>
            </p:cNvPr>
            <p:cNvSpPr/>
            <p:nvPr/>
          </p:nvSpPr>
          <p:spPr bwMode="auto">
            <a:xfrm>
              <a:off x="755650" y="1697339"/>
              <a:ext cx="57150" cy="436639"/>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grpSp>
    </p:spTree>
    <p:extLst>
      <p:ext uri="{BB962C8B-B14F-4D97-AF65-F5344CB8AC3E}">
        <p14:creationId xmlns:p14="http://schemas.microsoft.com/office/powerpoint/2010/main" val="30062382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nextCondLst>
                <p:cond evt="onClick" delay="0">
                  <p:tgtEl>
                    <p:spTgt spid="13"/>
                  </p:tgtEl>
                </p:cond>
              </p:nextCondLst>
            </p:seq>
            <p:seq concurrent="1" nextAc="seek">
              <p:cTn id="8" restart="whenNotActive" fill="hold" evtFilter="cancelBubble" nodeType="interactiveSeq">
                <p:stCondLst>
                  <p:cond evt="onClick" delay="0">
                    <p:tgtEl>
                      <p:spTgt spid="20"/>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500"/>
                                        <p:tgtEl>
                                          <p:spTgt spid="24"/>
                                        </p:tgtEl>
                                      </p:cBhvr>
                                    </p:animEffect>
                                  </p:childTnLst>
                                </p:cTn>
                              </p:par>
                            </p:childTnLst>
                          </p:cTn>
                        </p:par>
                      </p:childTnLst>
                    </p:cTn>
                  </p:par>
                </p:childTnLst>
              </p:cTn>
              <p:nextCondLst>
                <p:cond evt="onClick" delay="0">
                  <p:tgtEl>
                    <p:spTgt spid="20"/>
                  </p:tgtEl>
                </p:cond>
              </p:nextCondLst>
            </p:seq>
            <p:seq concurrent="1" nextAc="seek">
              <p:cTn id="14" restart="whenNotActive" fill="hold" evtFilter="cancelBubble" nodeType="interactiveSeq">
                <p:stCondLst>
                  <p:cond evt="onClick" delay="0">
                    <p:tgtEl>
                      <p:spTgt spid="25"/>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nextCondLst>
                <p:cond evt="onClick" delay="0">
                  <p:tgtEl>
                    <p:spTgt spid="25"/>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17E92C-50CB-4A35-906B-A4010623C096}"/>
              </a:ext>
            </a:extLst>
          </p:cNvPr>
          <p:cNvSpPr txBox="1"/>
          <p:nvPr/>
        </p:nvSpPr>
        <p:spPr>
          <a:xfrm>
            <a:off x="1221814" y="728663"/>
            <a:ext cx="6711950" cy="1077218"/>
          </a:xfrm>
          <a:prstGeom prst="rect">
            <a:avLst/>
          </a:prstGeom>
          <a:noFill/>
        </p:spPr>
        <p:txBody>
          <a:bodyPr wrap="square" rtlCol="0">
            <a:spAutoFit/>
          </a:bodyPr>
          <a:lstStyle/>
          <a:p>
            <a:pPr algn="ctr"/>
            <a:r>
              <a:rPr lang="en-GB" sz="3200" dirty="0">
                <a:latin typeface="+mj-lt"/>
              </a:rPr>
              <a:t>Which sentence correctly uses dashes for parenthesis?</a:t>
            </a:r>
          </a:p>
        </p:txBody>
      </p:sp>
      <p:grpSp>
        <p:nvGrpSpPr>
          <p:cNvPr id="13" name="A)">
            <a:extLst>
              <a:ext uri="{FF2B5EF4-FFF2-40B4-BE49-F238E27FC236}">
                <a16:creationId xmlns:a16="http://schemas.microsoft.com/office/drawing/2014/main" id="{21E2ED6B-03F5-419E-860E-FD06CCFD56D3}"/>
              </a:ext>
            </a:extLst>
          </p:cNvPr>
          <p:cNvGrpSpPr>
            <a:grpSpLocks/>
          </p:cNvGrpSpPr>
          <p:nvPr/>
        </p:nvGrpSpPr>
        <p:grpSpPr bwMode="auto">
          <a:xfrm>
            <a:off x="755650" y="2531582"/>
            <a:ext cx="5358277" cy="1169508"/>
            <a:chOff x="1663194" y="2630498"/>
            <a:chExt cx="5307792" cy="1112982"/>
          </a:xfrm>
        </p:grpSpPr>
        <p:sp>
          <p:nvSpPr>
            <p:cNvPr id="14" name="Rectangle 13">
              <a:extLst>
                <a:ext uri="{FF2B5EF4-FFF2-40B4-BE49-F238E27FC236}">
                  <a16:creationId xmlns:a16="http://schemas.microsoft.com/office/drawing/2014/main" id="{DB498C0E-F75E-4E2D-B959-46BD4C2A342E}"/>
                </a:ext>
              </a:extLst>
            </p:cNvPr>
            <p:cNvSpPr/>
            <p:nvPr/>
          </p:nvSpPr>
          <p:spPr>
            <a:xfrm flipH="1">
              <a:off x="1760683" y="2631985"/>
              <a:ext cx="5210303" cy="1111495"/>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8" name="Rectangle 17">
              <a:extLst>
                <a:ext uri="{FF2B5EF4-FFF2-40B4-BE49-F238E27FC236}">
                  <a16:creationId xmlns:a16="http://schemas.microsoft.com/office/drawing/2014/main" id="{18EAB235-7D16-4180-A6F1-FBCC5B497CA8}"/>
                </a:ext>
              </a:extLst>
            </p:cNvPr>
            <p:cNvSpPr/>
            <p:nvPr/>
          </p:nvSpPr>
          <p:spPr>
            <a:xfrm>
              <a:off x="1663194" y="2630498"/>
              <a:ext cx="55825" cy="1104251"/>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9" name="Rectangle 33">
              <a:extLst>
                <a:ext uri="{FF2B5EF4-FFF2-40B4-BE49-F238E27FC236}">
                  <a16:creationId xmlns:a16="http://schemas.microsoft.com/office/drawing/2014/main" id="{DFAFC6B8-9E17-4533-BFCF-216B33B5F352}"/>
                </a:ext>
              </a:extLst>
            </p:cNvPr>
            <p:cNvSpPr>
              <a:spLocks noChangeArrowheads="1"/>
            </p:cNvSpPr>
            <p:nvPr/>
          </p:nvSpPr>
          <p:spPr bwMode="auto">
            <a:xfrm>
              <a:off x="1770076" y="2740752"/>
              <a:ext cx="4934504" cy="878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a) Zebras – well known for their black and white stripes – can reach speeds of 40 miles per hour when running. </a:t>
              </a:r>
            </a:p>
          </p:txBody>
        </p:sp>
      </p:grpSp>
      <p:grpSp>
        <p:nvGrpSpPr>
          <p:cNvPr id="20" name="B)">
            <a:extLst>
              <a:ext uri="{FF2B5EF4-FFF2-40B4-BE49-F238E27FC236}">
                <a16:creationId xmlns:a16="http://schemas.microsoft.com/office/drawing/2014/main" id="{FD6AEF30-F2FC-45E1-9AE0-FABC4F655A81}"/>
              </a:ext>
            </a:extLst>
          </p:cNvPr>
          <p:cNvGrpSpPr>
            <a:grpSpLocks/>
          </p:cNvGrpSpPr>
          <p:nvPr/>
        </p:nvGrpSpPr>
        <p:grpSpPr bwMode="auto">
          <a:xfrm>
            <a:off x="755650" y="3835680"/>
            <a:ext cx="5474821" cy="1160333"/>
            <a:chOff x="1663194" y="2621967"/>
            <a:chExt cx="5423237" cy="1104251"/>
          </a:xfrm>
        </p:grpSpPr>
        <p:sp>
          <p:nvSpPr>
            <p:cNvPr id="21" name="Rectangle 20">
              <a:extLst>
                <a:ext uri="{FF2B5EF4-FFF2-40B4-BE49-F238E27FC236}">
                  <a16:creationId xmlns:a16="http://schemas.microsoft.com/office/drawing/2014/main" id="{258C82C8-5AB6-42BB-9895-C18A00C98C0A}"/>
                </a:ext>
              </a:extLst>
            </p:cNvPr>
            <p:cNvSpPr/>
            <p:nvPr/>
          </p:nvSpPr>
          <p:spPr>
            <a:xfrm flipH="1">
              <a:off x="1760684" y="2631986"/>
              <a:ext cx="5192543" cy="1078538"/>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2" name="Rectangle 21">
              <a:extLst>
                <a:ext uri="{FF2B5EF4-FFF2-40B4-BE49-F238E27FC236}">
                  <a16:creationId xmlns:a16="http://schemas.microsoft.com/office/drawing/2014/main" id="{6FECCBE5-8353-43AB-94C7-B14DDE93F3C7}"/>
                </a:ext>
              </a:extLst>
            </p:cNvPr>
            <p:cNvSpPr/>
            <p:nvPr/>
          </p:nvSpPr>
          <p:spPr>
            <a:xfrm>
              <a:off x="1663194" y="2621967"/>
              <a:ext cx="55825" cy="1104251"/>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3" name="Rectangle 33">
              <a:extLst>
                <a:ext uri="{FF2B5EF4-FFF2-40B4-BE49-F238E27FC236}">
                  <a16:creationId xmlns:a16="http://schemas.microsoft.com/office/drawing/2014/main" id="{5B0CBECA-E6F2-40D6-8540-AA1D7DFBC389}"/>
                </a:ext>
              </a:extLst>
            </p:cNvPr>
            <p:cNvSpPr>
              <a:spLocks noChangeArrowheads="1"/>
            </p:cNvSpPr>
            <p:nvPr/>
          </p:nvSpPr>
          <p:spPr bwMode="auto">
            <a:xfrm>
              <a:off x="1770077" y="2740752"/>
              <a:ext cx="5316354" cy="878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b) Zebras well known for their black and white stripes – can reach speeds of 40 miles per hour – when running. </a:t>
              </a:r>
            </a:p>
          </p:txBody>
        </p:sp>
      </p:grpSp>
      <p:pic>
        <p:nvPicPr>
          <p:cNvPr id="24" name="Picture 23">
            <a:extLst>
              <a:ext uri="{FF2B5EF4-FFF2-40B4-BE49-F238E27FC236}">
                <a16:creationId xmlns:a16="http://schemas.microsoft.com/office/drawing/2014/main" id="{2771ECFE-C413-4E77-AFFD-E21D1188EC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00471" y="4170459"/>
            <a:ext cx="385828" cy="417980"/>
          </a:xfrm>
          <a:prstGeom prst="rect">
            <a:avLst/>
          </a:prstGeom>
        </p:spPr>
      </p:pic>
      <p:grpSp>
        <p:nvGrpSpPr>
          <p:cNvPr id="25" name="C)">
            <a:extLst>
              <a:ext uri="{FF2B5EF4-FFF2-40B4-BE49-F238E27FC236}">
                <a16:creationId xmlns:a16="http://schemas.microsoft.com/office/drawing/2014/main" id="{A677BBFD-A5DB-4304-9457-DE530DAD4C54}"/>
              </a:ext>
            </a:extLst>
          </p:cNvPr>
          <p:cNvGrpSpPr>
            <a:grpSpLocks/>
          </p:cNvGrpSpPr>
          <p:nvPr/>
        </p:nvGrpSpPr>
        <p:grpSpPr bwMode="auto">
          <a:xfrm>
            <a:off x="755650" y="5130789"/>
            <a:ext cx="5618256" cy="1161770"/>
            <a:chOff x="1663194" y="2621967"/>
            <a:chExt cx="5565321" cy="1105618"/>
          </a:xfrm>
        </p:grpSpPr>
        <p:sp>
          <p:nvSpPr>
            <p:cNvPr id="26" name="Rectangle 25">
              <a:extLst>
                <a:ext uri="{FF2B5EF4-FFF2-40B4-BE49-F238E27FC236}">
                  <a16:creationId xmlns:a16="http://schemas.microsoft.com/office/drawing/2014/main" id="{A02D2F44-8C13-4D25-B077-7B8E6CF2CA57}"/>
                </a:ext>
              </a:extLst>
            </p:cNvPr>
            <p:cNvSpPr/>
            <p:nvPr/>
          </p:nvSpPr>
          <p:spPr>
            <a:xfrm flipH="1">
              <a:off x="1760683" y="2631985"/>
              <a:ext cx="5183662" cy="1095600"/>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7" name="Rectangle 26">
              <a:extLst>
                <a:ext uri="{FF2B5EF4-FFF2-40B4-BE49-F238E27FC236}">
                  <a16:creationId xmlns:a16="http://schemas.microsoft.com/office/drawing/2014/main" id="{C7DDC53C-DC59-4340-B195-73C5BF921F94}"/>
                </a:ext>
              </a:extLst>
            </p:cNvPr>
            <p:cNvSpPr/>
            <p:nvPr/>
          </p:nvSpPr>
          <p:spPr>
            <a:xfrm>
              <a:off x="1663194" y="2621967"/>
              <a:ext cx="55825" cy="1104252"/>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8" name="Rectangle 33">
              <a:extLst>
                <a:ext uri="{FF2B5EF4-FFF2-40B4-BE49-F238E27FC236}">
                  <a16:creationId xmlns:a16="http://schemas.microsoft.com/office/drawing/2014/main" id="{C25626A4-D293-4CA1-B57C-57210133AD61}"/>
                </a:ext>
              </a:extLst>
            </p:cNvPr>
            <p:cNvSpPr>
              <a:spLocks noChangeArrowheads="1"/>
            </p:cNvSpPr>
            <p:nvPr/>
          </p:nvSpPr>
          <p:spPr bwMode="auto">
            <a:xfrm>
              <a:off x="1770077" y="2740752"/>
              <a:ext cx="5458438" cy="878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c) Zebras well known – for their black and white stripes – can reach speeds of 40 miles per hour when running. </a:t>
              </a:r>
            </a:p>
          </p:txBody>
        </p:sp>
      </p:grpSp>
      <p:pic>
        <p:nvPicPr>
          <p:cNvPr id="7" name="Picture 6">
            <a:extLst>
              <a:ext uri="{FF2B5EF4-FFF2-40B4-BE49-F238E27FC236}">
                <a16:creationId xmlns:a16="http://schemas.microsoft.com/office/drawing/2014/main" id="{7F2D4373-34A6-4766-A986-E911B3AE5B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16771" y="2813586"/>
            <a:ext cx="449571" cy="439270"/>
          </a:xfrm>
          <a:prstGeom prst="rect">
            <a:avLst/>
          </a:prstGeom>
        </p:spPr>
      </p:pic>
      <p:pic>
        <p:nvPicPr>
          <p:cNvPr id="4" name="Picture 3">
            <a:extLst>
              <a:ext uri="{FF2B5EF4-FFF2-40B4-BE49-F238E27FC236}">
                <a16:creationId xmlns:a16="http://schemas.microsoft.com/office/drawing/2014/main" id="{5BADC58F-3375-4CD4-A46B-2D8A1F58F4A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1503" y="5510388"/>
            <a:ext cx="385828" cy="417980"/>
          </a:xfrm>
          <a:prstGeom prst="rect">
            <a:avLst/>
          </a:prstGeom>
        </p:spPr>
      </p:pic>
      <p:pic>
        <p:nvPicPr>
          <p:cNvPr id="5" name="Picture 4">
            <a:extLst>
              <a:ext uri="{FF2B5EF4-FFF2-40B4-BE49-F238E27FC236}">
                <a16:creationId xmlns:a16="http://schemas.microsoft.com/office/drawing/2014/main" id="{FCFDB1E7-263E-49C4-B98A-4498773005A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6395677" y="2627245"/>
            <a:ext cx="2593296" cy="3433481"/>
          </a:xfrm>
          <a:prstGeom prst="rect">
            <a:avLst/>
          </a:prstGeom>
        </p:spPr>
      </p:pic>
      <p:grpSp>
        <p:nvGrpSpPr>
          <p:cNvPr id="29" name="Group 28">
            <a:extLst>
              <a:ext uri="{FF2B5EF4-FFF2-40B4-BE49-F238E27FC236}">
                <a16:creationId xmlns:a16="http://schemas.microsoft.com/office/drawing/2014/main" id="{AE8805CA-21F9-4CA5-A018-9F490F9F7351}"/>
              </a:ext>
            </a:extLst>
          </p:cNvPr>
          <p:cNvGrpSpPr/>
          <p:nvPr/>
        </p:nvGrpSpPr>
        <p:grpSpPr>
          <a:xfrm>
            <a:off x="755650" y="1876801"/>
            <a:ext cx="7632700" cy="436639"/>
            <a:chOff x="755650" y="1697339"/>
            <a:chExt cx="7632700" cy="436639"/>
          </a:xfrm>
        </p:grpSpPr>
        <p:sp>
          <p:nvSpPr>
            <p:cNvPr id="30" name="Rectangle 29">
              <a:extLst>
                <a:ext uri="{FF2B5EF4-FFF2-40B4-BE49-F238E27FC236}">
                  <a16:creationId xmlns:a16="http://schemas.microsoft.com/office/drawing/2014/main" id="{6EBB5A62-FE2A-4F94-9495-562F6DFEEFEF}"/>
                </a:ext>
              </a:extLst>
            </p:cNvPr>
            <p:cNvSpPr/>
            <p:nvPr/>
          </p:nvSpPr>
          <p:spPr>
            <a:xfrm>
              <a:off x="828942" y="1729962"/>
              <a:ext cx="7559408" cy="369332"/>
            </a:xfrm>
            <a:prstGeom prst="rect">
              <a:avLst/>
            </a:prstGeom>
          </p:spPr>
          <p:txBody>
            <a:bodyPr wrap="square">
              <a:spAutoFit/>
            </a:bodyPr>
            <a:lstStyle/>
            <a:p>
              <a:r>
                <a:rPr lang="en-GB" dirty="0"/>
                <a:t>Click to see if each sentence correctly uses dashes for parenthesis.</a:t>
              </a:r>
            </a:p>
          </p:txBody>
        </p:sp>
        <p:sp>
          <p:nvSpPr>
            <p:cNvPr id="31" name="Rectangle 30">
              <a:extLst>
                <a:ext uri="{FF2B5EF4-FFF2-40B4-BE49-F238E27FC236}">
                  <a16:creationId xmlns:a16="http://schemas.microsoft.com/office/drawing/2014/main" id="{CEC16A75-E899-4F8F-8BC6-C537432FCF55}"/>
                </a:ext>
              </a:extLst>
            </p:cNvPr>
            <p:cNvSpPr/>
            <p:nvPr/>
          </p:nvSpPr>
          <p:spPr bwMode="auto">
            <a:xfrm>
              <a:off x="755650" y="1697339"/>
              <a:ext cx="57150" cy="436639"/>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grpSp>
    </p:spTree>
    <p:extLst>
      <p:ext uri="{BB962C8B-B14F-4D97-AF65-F5344CB8AC3E}">
        <p14:creationId xmlns:p14="http://schemas.microsoft.com/office/powerpoint/2010/main" val="263359526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nextCondLst>
                <p:cond evt="onClick" delay="0">
                  <p:tgtEl>
                    <p:spTgt spid="13"/>
                  </p:tgtEl>
                </p:cond>
              </p:nextCondLst>
            </p:seq>
            <p:seq concurrent="1" nextAc="seek">
              <p:cTn id="8" restart="whenNotActive" fill="hold" evtFilter="cancelBubble" nodeType="interactiveSeq">
                <p:stCondLst>
                  <p:cond evt="onClick" delay="0">
                    <p:tgtEl>
                      <p:spTgt spid="20"/>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500"/>
                                        <p:tgtEl>
                                          <p:spTgt spid="24"/>
                                        </p:tgtEl>
                                      </p:cBhvr>
                                    </p:animEffect>
                                  </p:childTnLst>
                                </p:cTn>
                              </p:par>
                            </p:childTnLst>
                          </p:cTn>
                        </p:par>
                      </p:childTnLst>
                    </p:cTn>
                  </p:par>
                </p:childTnLst>
              </p:cTn>
              <p:nextCondLst>
                <p:cond evt="onClick" delay="0">
                  <p:tgtEl>
                    <p:spTgt spid="20"/>
                  </p:tgtEl>
                </p:cond>
              </p:nextCondLst>
            </p:seq>
            <p:seq concurrent="1" nextAc="seek">
              <p:cTn id="14" restart="whenNotActive" fill="hold" evtFilter="cancelBubble" nodeType="interactiveSeq">
                <p:stCondLst>
                  <p:cond evt="onClick" delay="0">
                    <p:tgtEl>
                      <p:spTgt spid="25"/>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childTnLst>
              </p:cTn>
              <p:nextCondLst>
                <p:cond evt="onClick" delay="0">
                  <p:tgtEl>
                    <p:spTgt spid="25"/>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17E92C-50CB-4A35-906B-A4010623C096}"/>
              </a:ext>
            </a:extLst>
          </p:cNvPr>
          <p:cNvSpPr txBox="1"/>
          <p:nvPr/>
        </p:nvSpPr>
        <p:spPr>
          <a:xfrm>
            <a:off x="1216025" y="728663"/>
            <a:ext cx="6711950" cy="1077218"/>
          </a:xfrm>
          <a:prstGeom prst="rect">
            <a:avLst/>
          </a:prstGeom>
          <a:noFill/>
        </p:spPr>
        <p:txBody>
          <a:bodyPr wrap="square" rtlCol="0">
            <a:spAutoFit/>
          </a:bodyPr>
          <a:lstStyle/>
          <a:p>
            <a:pPr algn="ctr"/>
            <a:r>
              <a:rPr lang="en-GB" sz="3200" dirty="0">
                <a:latin typeface="+mj-lt"/>
              </a:rPr>
              <a:t>Which sentence correctly uses dashes for parenthesis?</a:t>
            </a:r>
          </a:p>
        </p:txBody>
      </p:sp>
      <p:grpSp>
        <p:nvGrpSpPr>
          <p:cNvPr id="13" name="A)">
            <a:extLst>
              <a:ext uri="{FF2B5EF4-FFF2-40B4-BE49-F238E27FC236}">
                <a16:creationId xmlns:a16="http://schemas.microsoft.com/office/drawing/2014/main" id="{21E2ED6B-03F5-419E-860E-FD06CCFD56D3}"/>
              </a:ext>
            </a:extLst>
          </p:cNvPr>
          <p:cNvGrpSpPr>
            <a:grpSpLocks/>
          </p:cNvGrpSpPr>
          <p:nvPr/>
        </p:nvGrpSpPr>
        <p:grpSpPr bwMode="auto">
          <a:xfrm>
            <a:off x="755650" y="2626422"/>
            <a:ext cx="5026584" cy="872829"/>
            <a:chOff x="1663194" y="2631301"/>
            <a:chExt cx="4979224" cy="830643"/>
          </a:xfrm>
        </p:grpSpPr>
        <p:sp>
          <p:nvSpPr>
            <p:cNvPr id="14" name="Rectangle 13">
              <a:extLst>
                <a:ext uri="{FF2B5EF4-FFF2-40B4-BE49-F238E27FC236}">
                  <a16:creationId xmlns:a16="http://schemas.microsoft.com/office/drawing/2014/main" id="{DB498C0E-F75E-4E2D-B959-46BD4C2A342E}"/>
                </a:ext>
              </a:extLst>
            </p:cNvPr>
            <p:cNvSpPr/>
            <p:nvPr/>
          </p:nvSpPr>
          <p:spPr>
            <a:xfrm flipH="1">
              <a:off x="1760684" y="2631986"/>
              <a:ext cx="4881734" cy="829958"/>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8" name="Rectangle 17">
              <a:extLst>
                <a:ext uri="{FF2B5EF4-FFF2-40B4-BE49-F238E27FC236}">
                  <a16:creationId xmlns:a16="http://schemas.microsoft.com/office/drawing/2014/main" id="{18EAB235-7D16-4180-A6F1-FBCC5B497CA8}"/>
                </a:ext>
              </a:extLst>
            </p:cNvPr>
            <p:cNvSpPr/>
            <p:nvPr/>
          </p:nvSpPr>
          <p:spPr>
            <a:xfrm>
              <a:off x="1663194" y="2631301"/>
              <a:ext cx="55825" cy="82964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9" name="Rectangle 33">
              <a:extLst>
                <a:ext uri="{FF2B5EF4-FFF2-40B4-BE49-F238E27FC236}">
                  <a16:creationId xmlns:a16="http://schemas.microsoft.com/office/drawing/2014/main" id="{DFAFC6B8-9E17-4533-BFCF-216B33B5F352}"/>
                </a:ext>
              </a:extLst>
            </p:cNvPr>
            <p:cNvSpPr>
              <a:spLocks noChangeArrowheads="1"/>
            </p:cNvSpPr>
            <p:nvPr/>
          </p:nvSpPr>
          <p:spPr bwMode="auto">
            <a:xfrm>
              <a:off x="1770077" y="2740752"/>
              <a:ext cx="4579294" cy="615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a) Meerkats those extraordinary digging creatures – live together – in large groups. </a:t>
              </a:r>
            </a:p>
          </p:txBody>
        </p:sp>
      </p:grpSp>
      <p:grpSp>
        <p:nvGrpSpPr>
          <p:cNvPr id="20" name="B)">
            <a:extLst>
              <a:ext uri="{FF2B5EF4-FFF2-40B4-BE49-F238E27FC236}">
                <a16:creationId xmlns:a16="http://schemas.microsoft.com/office/drawing/2014/main" id="{FD6AEF30-F2FC-45E1-9AE0-FABC4F655A81}"/>
              </a:ext>
            </a:extLst>
          </p:cNvPr>
          <p:cNvGrpSpPr>
            <a:grpSpLocks/>
          </p:cNvGrpSpPr>
          <p:nvPr/>
        </p:nvGrpSpPr>
        <p:grpSpPr bwMode="auto">
          <a:xfrm>
            <a:off x="755650" y="3916112"/>
            <a:ext cx="5474821" cy="872829"/>
            <a:chOff x="1663194" y="2631301"/>
            <a:chExt cx="5423237" cy="830643"/>
          </a:xfrm>
        </p:grpSpPr>
        <p:sp>
          <p:nvSpPr>
            <p:cNvPr id="21" name="Rectangle 20">
              <a:extLst>
                <a:ext uri="{FF2B5EF4-FFF2-40B4-BE49-F238E27FC236}">
                  <a16:creationId xmlns:a16="http://schemas.microsoft.com/office/drawing/2014/main" id="{258C82C8-5AB6-42BB-9895-C18A00C98C0A}"/>
                </a:ext>
              </a:extLst>
            </p:cNvPr>
            <p:cNvSpPr/>
            <p:nvPr/>
          </p:nvSpPr>
          <p:spPr>
            <a:xfrm flipH="1">
              <a:off x="1760685" y="2631986"/>
              <a:ext cx="4890615" cy="829958"/>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2" name="Rectangle 21">
              <a:extLst>
                <a:ext uri="{FF2B5EF4-FFF2-40B4-BE49-F238E27FC236}">
                  <a16:creationId xmlns:a16="http://schemas.microsoft.com/office/drawing/2014/main" id="{6FECCBE5-8353-43AB-94C7-B14DDE93F3C7}"/>
                </a:ext>
              </a:extLst>
            </p:cNvPr>
            <p:cNvSpPr/>
            <p:nvPr/>
          </p:nvSpPr>
          <p:spPr>
            <a:xfrm>
              <a:off x="1663194" y="2631301"/>
              <a:ext cx="55825" cy="82964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3" name="Rectangle 33">
              <a:extLst>
                <a:ext uri="{FF2B5EF4-FFF2-40B4-BE49-F238E27FC236}">
                  <a16:creationId xmlns:a16="http://schemas.microsoft.com/office/drawing/2014/main" id="{5B0CBECA-E6F2-40D6-8540-AA1D7DFBC389}"/>
                </a:ext>
              </a:extLst>
            </p:cNvPr>
            <p:cNvSpPr>
              <a:spLocks noChangeArrowheads="1"/>
            </p:cNvSpPr>
            <p:nvPr/>
          </p:nvSpPr>
          <p:spPr bwMode="auto">
            <a:xfrm>
              <a:off x="1770077" y="2740752"/>
              <a:ext cx="5316354" cy="615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b) Meerkats – those extraordinary digging creatures – live together in large groups.</a:t>
              </a:r>
            </a:p>
          </p:txBody>
        </p:sp>
      </p:grpSp>
      <p:pic>
        <p:nvPicPr>
          <p:cNvPr id="24" name="Picture 23">
            <a:extLst>
              <a:ext uri="{FF2B5EF4-FFF2-40B4-BE49-F238E27FC236}">
                <a16:creationId xmlns:a16="http://schemas.microsoft.com/office/drawing/2014/main" id="{2771ECFE-C413-4E77-AFFD-E21D1188EC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86708" y="2869483"/>
            <a:ext cx="385828" cy="417980"/>
          </a:xfrm>
          <a:prstGeom prst="rect">
            <a:avLst/>
          </a:prstGeom>
        </p:spPr>
      </p:pic>
      <p:grpSp>
        <p:nvGrpSpPr>
          <p:cNvPr id="25" name="C)">
            <a:extLst>
              <a:ext uri="{FF2B5EF4-FFF2-40B4-BE49-F238E27FC236}">
                <a16:creationId xmlns:a16="http://schemas.microsoft.com/office/drawing/2014/main" id="{A677BBFD-A5DB-4304-9457-DE530DAD4C54}"/>
              </a:ext>
            </a:extLst>
          </p:cNvPr>
          <p:cNvGrpSpPr>
            <a:grpSpLocks/>
          </p:cNvGrpSpPr>
          <p:nvPr/>
        </p:nvGrpSpPr>
        <p:grpSpPr bwMode="auto">
          <a:xfrm>
            <a:off x="755650" y="5207030"/>
            <a:ext cx="5026584" cy="872829"/>
            <a:chOff x="1663194" y="2631301"/>
            <a:chExt cx="4979224" cy="830643"/>
          </a:xfrm>
        </p:grpSpPr>
        <p:sp>
          <p:nvSpPr>
            <p:cNvPr id="26" name="Rectangle 25">
              <a:extLst>
                <a:ext uri="{FF2B5EF4-FFF2-40B4-BE49-F238E27FC236}">
                  <a16:creationId xmlns:a16="http://schemas.microsoft.com/office/drawing/2014/main" id="{A02D2F44-8C13-4D25-B077-7B8E6CF2CA57}"/>
                </a:ext>
              </a:extLst>
            </p:cNvPr>
            <p:cNvSpPr/>
            <p:nvPr/>
          </p:nvSpPr>
          <p:spPr>
            <a:xfrm flipH="1">
              <a:off x="1760684" y="2631986"/>
              <a:ext cx="4881734" cy="829958"/>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7" name="Rectangle 26">
              <a:extLst>
                <a:ext uri="{FF2B5EF4-FFF2-40B4-BE49-F238E27FC236}">
                  <a16:creationId xmlns:a16="http://schemas.microsoft.com/office/drawing/2014/main" id="{C7DDC53C-DC59-4340-B195-73C5BF921F94}"/>
                </a:ext>
              </a:extLst>
            </p:cNvPr>
            <p:cNvSpPr/>
            <p:nvPr/>
          </p:nvSpPr>
          <p:spPr>
            <a:xfrm>
              <a:off x="1663194" y="2631301"/>
              <a:ext cx="55825" cy="82964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8" name="Rectangle 33">
              <a:extLst>
                <a:ext uri="{FF2B5EF4-FFF2-40B4-BE49-F238E27FC236}">
                  <a16:creationId xmlns:a16="http://schemas.microsoft.com/office/drawing/2014/main" id="{C25626A4-D293-4CA1-B57C-57210133AD61}"/>
                </a:ext>
              </a:extLst>
            </p:cNvPr>
            <p:cNvSpPr>
              <a:spLocks noChangeArrowheads="1"/>
            </p:cNvSpPr>
            <p:nvPr/>
          </p:nvSpPr>
          <p:spPr bwMode="auto">
            <a:xfrm>
              <a:off x="1770077" y="2740752"/>
              <a:ext cx="4623695" cy="615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c) Meerkats – those extraordinary digging creatures live together – in large groups.</a:t>
              </a:r>
            </a:p>
          </p:txBody>
        </p:sp>
      </p:grpSp>
      <p:pic>
        <p:nvPicPr>
          <p:cNvPr id="7" name="Picture 6">
            <a:extLst>
              <a:ext uri="{FF2B5EF4-FFF2-40B4-BE49-F238E27FC236}">
                <a16:creationId xmlns:a16="http://schemas.microsoft.com/office/drawing/2014/main" id="{7F2D4373-34A6-4766-A986-E911B3AE5B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03005" y="4090923"/>
            <a:ext cx="449571" cy="439270"/>
          </a:xfrm>
          <a:prstGeom prst="rect">
            <a:avLst/>
          </a:prstGeom>
        </p:spPr>
      </p:pic>
      <p:pic>
        <p:nvPicPr>
          <p:cNvPr id="4" name="Picture 3">
            <a:extLst>
              <a:ext uri="{FF2B5EF4-FFF2-40B4-BE49-F238E27FC236}">
                <a16:creationId xmlns:a16="http://schemas.microsoft.com/office/drawing/2014/main" id="{5BADC58F-3375-4CD4-A46B-2D8A1F58F4A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95670" y="5424423"/>
            <a:ext cx="385828" cy="417980"/>
          </a:xfrm>
          <a:prstGeom prst="rect">
            <a:avLst/>
          </a:prstGeom>
        </p:spPr>
      </p:pic>
      <p:pic>
        <p:nvPicPr>
          <p:cNvPr id="5" name="Picture 4">
            <a:extLst>
              <a:ext uri="{FF2B5EF4-FFF2-40B4-BE49-F238E27FC236}">
                <a16:creationId xmlns:a16="http://schemas.microsoft.com/office/drawing/2014/main" id="{5557BAF0-5C5D-42EF-9524-1EAB92B6CC7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00845" y="2265311"/>
            <a:ext cx="2461546" cy="3973940"/>
          </a:xfrm>
          <a:prstGeom prst="rect">
            <a:avLst/>
          </a:prstGeom>
        </p:spPr>
      </p:pic>
      <p:pic>
        <p:nvPicPr>
          <p:cNvPr id="29" name="Picture 28">
            <a:extLst>
              <a:ext uri="{FF2B5EF4-FFF2-40B4-BE49-F238E27FC236}">
                <a16:creationId xmlns:a16="http://schemas.microsoft.com/office/drawing/2014/main" id="{F4F7C93C-8112-4D3D-B2DF-759A3D44949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62819" y="2608398"/>
            <a:ext cx="2216035" cy="3577585"/>
          </a:xfrm>
          <a:prstGeom prst="rect">
            <a:avLst/>
          </a:prstGeom>
        </p:spPr>
      </p:pic>
      <p:pic>
        <p:nvPicPr>
          <p:cNvPr id="30" name="Picture 29">
            <a:extLst>
              <a:ext uri="{FF2B5EF4-FFF2-40B4-BE49-F238E27FC236}">
                <a16:creationId xmlns:a16="http://schemas.microsoft.com/office/drawing/2014/main" id="{1D09D4BE-6E2C-48A3-86BA-D7623CD6773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6485546" y="3182140"/>
            <a:ext cx="2216035" cy="3577585"/>
          </a:xfrm>
          <a:prstGeom prst="rect">
            <a:avLst/>
          </a:prstGeom>
        </p:spPr>
      </p:pic>
      <p:grpSp>
        <p:nvGrpSpPr>
          <p:cNvPr id="31" name="Group 30">
            <a:extLst>
              <a:ext uri="{FF2B5EF4-FFF2-40B4-BE49-F238E27FC236}">
                <a16:creationId xmlns:a16="http://schemas.microsoft.com/office/drawing/2014/main" id="{A0CD60C5-3ADF-4D39-84A8-906FB3F57526}"/>
              </a:ext>
            </a:extLst>
          </p:cNvPr>
          <p:cNvGrpSpPr/>
          <p:nvPr/>
        </p:nvGrpSpPr>
        <p:grpSpPr>
          <a:xfrm>
            <a:off x="755650" y="1876801"/>
            <a:ext cx="7632700" cy="436639"/>
            <a:chOff x="755650" y="1697339"/>
            <a:chExt cx="7632700" cy="436639"/>
          </a:xfrm>
        </p:grpSpPr>
        <p:sp>
          <p:nvSpPr>
            <p:cNvPr id="32" name="Rectangle 31">
              <a:extLst>
                <a:ext uri="{FF2B5EF4-FFF2-40B4-BE49-F238E27FC236}">
                  <a16:creationId xmlns:a16="http://schemas.microsoft.com/office/drawing/2014/main" id="{35EF99CD-3FA9-44C9-86AF-D4F255F7FC94}"/>
                </a:ext>
              </a:extLst>
            </p:cNvPr>
            <p:cNvSpPr/>
            <p:nvPr/>
          </p:nvSpPr>
          <p:spPr>
            <a:xfrm>
              <a:off x="828942" y="1729962"/>
              <a:ext cx="7559408" cy="369332"/>
            </a:xfrm>
            <a:prstGeom prst="rect">
              <a:avLst/>
            </a:prstGeom>
          </p:spPr>
          <p:txBody>
            <a:bodyPr wrap="square">
              <a:spAutoFit/>
            </a:bodyPr>
            <a:lstStyle/>
            <a:p>
              <a:r>
                <a:rPr lang="en-GB" dirty="0"/>
                <a:t>Click to see if each sentence correctly uses dashes for parenthesis.</a:t>
              </a:r>
            </a:p>
          </p:txBody>
        </p:sp>
        <p:sp>
          <p:nvSpPr>
            <p:cNvPr id="33" name="Rectangle 32">
              <a:extLst>
                <a:ext uri="{FF2B5EF4-FFF2-40B4-BE49-F238E27FC236}">
                  <a16:creationId xmlns:a16="http://schemas.microsoft.com/office/drawing/2014/main" id="{2C0822F2-381E-4BBB-B123-0E044DCAD3AD}"/>
                </a:ext>
              </a:extLst>
            </p:cNvPr>
            <p:cNvSpPr/>
            <p:nvPr/>
          </p:nvSpPr>
          <p:spPr bwMode="auto">
            <a:xfrm>
              <a:off x="755650" y="1697339"/>
              <a:ext cx="57150" cy="436639"/>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grpSp>
    </p:spTree>
    <p:extLst>
      <p:ext uri="{BB962C8B-B14F-4D97-AF65-F5344CB8AC3E}">
        <p14:creationId xmlns:p14="http://schemas.microsoft.com/office/powerpoint/2010/main" val="4892019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childTnLst>
              </p:cTn>
              <p:nextCondLst>
                <p:cond evt="onClick" delay="0">
                  <p:tgtEl>
                    <p:spTgt spid="13"/>
                  </p:tgtEl>
                </p:cond>
              </p:nextCondLst>
            </p:seq>
            <p:seq concurrent="1" nextAc="seek">
              <p:cTn id="8" restart="whenNotActive" fill="hold" evtFilter="cancelBubble" nodeType="interactiveSeq">
                <p:stCondLst>
                  <p:cond evt="onClick" delay="0">
                    <p:tgtEl>
                      <p:spTgt spid="25"/>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childTnLst>
              </p:cTn>
              <p:nextCondLst>
                <p:cond evt="onClick" delay="0">
                  <p:tgtEl>
                    <p:spTgt spid="25"/>
                  </p:tgtEl>
                </p:cond>
              </p:nextCondLst>
            </p:seq>
            <p:seq concurrent="1" nextAc="seek">
              <p:cTn id="14" restart="whenNotActive" fill="hold" evtFilter="cancelBubble" nodeType="interactiveSeq">
                <p:stCondLst>
                  <p:cond evt="onClick" delay="0">
                    <p:tgtEl>
                      <p:spTgt spid="20"/>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nextCondLst>
                <p:cond evt="onClick" delay="0">
                  <p:tgtEl>
                    <p:spTgt spid="20"/>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17E92C-50CB-4A35-906B-A4010623C096}"/>
              </a:ext>
            </a:extLst>
          </p:cNvPr>
          <p:cNvSpPr txBox="1"/>
          <p:nvPr/>
        </p:nvSpPr>
        <p:spPr>
          <a:xfrm>
            <a:off x="1216025" y="728663"/>
            <a:ext cx="6711950" cy="1077218"/>
          </a:xfrm>
          <a:prstGeom prst="rect">
            <a:avLst/>
          </a:prstGeom>
          <a:noFill/>
        </p:spPr>
        <p:txBody>
          <a:bodyPr wrap="square" rtlCol="0">
            <a:spAutoFit/>
          </a:bodyPr>
          <a:lstStyle/>
          <a:p>
            <a:pPr algn="ctr"/>
            <a:r>
              <a:rPr lang="en-GB" sz="3200" dirty="0">
                <a:latin typeface="+mj-lt"/>
              </a:rPr>
              <a:t>Which sentence correctly uses dashes for parenthesis?</a:t>
            </a:r>
          </a:p>
        </p:txBody>
      </p:sp>
      <p:grpSp>
        <p:nvGrpSpPr>
          <p:cNvPr id="13" name="A)">
            <a:extLst>
              <a:ext uri="{FF2B5EF4-FFF2-40B4-BE49-F238E27FC236}">
                <a16:creationId xmlns:a16="http://schemas.microsoft.com/office/drawing/2014/main" id="{21E2ED6B-03F5-419E-860E-FD06CCFD56D3}"/>
              </a:ext>
            </a:extLst>
          </p:cNvPr>
          <p:cNvGrpSpPr>
            <a:grpSpLocks/>
          </p:cNvGrpSpPr>
          <p:nvPr/>
        </p:nvGrpSpPr>
        <p:grpSpPr bwMode="auto">
          <a:xfrm>
            <a:off x="755650" y="2626423"/>
            <a:ext cx="5026584" cy="872829"/>
            <a:chOff x="1663194" y="2631301"/>
            <a:chExt cx="4979224" cy="830643"/>
          </a:xfrm>
        </p:grpSpPr>
        <p:sp>
          <p:nvSpPr>
            <p:cNvPr id="14" name="Rectangle 13">
              <a:extLst>
                <a:ext uri="{FF2B5EF4-FFF2-40B4-BE49-F238E27FC236}">
                  <a16:creationId xmlns:a16="http://schemas.microsoft.com/office/drawing/2014/main" id="{DB498C0E-F75E-4E2D-B959-46BD4C2A342E}"/>
                </a:ext>
              </a:extLst>
            </p:cNvPr>
            <p:cNvSpPr/>
            <p:nvPr/>
          </p:nvSpPr>
          <p:spPr>
            <a:xfrm flipH="1">
              <a:off x="1760684" y="2631986"/>
              <a:ext cx="4881734" cy="829958"/>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8" name="Rectangle 17">
              <a:extLst>
                <a:ext uri="{FF2B5EF4-FFF2-40B4-BE49-F238E27FC236}">
                  <a16:creationId xmlns:a16="http://schemas.microsoft.com/office/drawing/2014/main" id="{18EAB235-7D16-4180-A6F1-FBCC5B497CA8}"/>
                </a:ext>
              </a:extLst>
            </p:cNvPr>
            <p:cNvSpPr/>
            <p:nvPr/>
          </p:nvSpPr>
          <p:spPr>
            <a:xfrm>
              <a:off x="1663194" y="2631301"/>
              <a:ext cx="55825" cy="82964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9" name="Rectangle 33">
              <a:extLst>
                <a:ext uri="{FF2B5EF4-FFF2-40B4-BE49-F238E27FC236}">
                  <a16:creationId xmlns:a16="http://schemas.microsoft.com/office/drawing/2014/main" id="{DFAFC6B8-9E17-4533-BFCF-216B33B5F352}"/>
                </a:ext>
              </a:extLst>
            </p:cNvPr>
            <p:cNvSpPr>
              <a:spLocks noChangeArrowheads="1"/>
            </p:cNvSpPr>
            <p:nvPr/>
          </p:nvSpPr>
          <p:spPr bwMode="auto">
            <a:xfrm>
              <a:off x="1770077" y="2740752"/>
              <a:ext cx="4774660" cy="615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a) Penguins – despite being unable to breathe underwater – spend very little time on land. </a:t>
              </a:r>
            </a:p>
          </p:txBody>
        </p:sp>
      </p:grpSp>
      <p:grpSp>
        <p:nvGrpSpPr>
          <p:cNvPr id="20" name="B)">
            <a:extLst>
              <a:ext uri="{FF2B5EF4-FFF2-40B4-BE49-F238E27FC236}">
                <a16:creationId xmlns:a16="http://schemas.microsoft.com/office/drawing/2014/main" id="{FD6AEF30-F2FC-45E1-9AE0-FABC4F655A81}"/>
              </a:ext>
            </a:extLst>
          </p:cNvPr>
          <p:cNvGrpSpPr>
            <a:grpSpLocks/>
          </p:cNvGrpSpPr>
          <p:nvPr/>
        </p:nvGrpSpPr>
        <p:grpSpPr bwMode="auto">
          <a:xfrm>
            <a:off x="755650" y="3916113"/>
            <a:ext cx="5035551" cy="872829"/>
            <a:chOff x="1663194" y="2631301"/>
            <a:chExt cx="4988106" cy="830643"/>
          </a:xfrm>
        </p:grpSpPr>
        <p:sp>
          <p:nvSpPr>
            <p:cNvPr id="21" name="Rectangle 20">
              <a:extLst>
                <a:ext uri="{FF2B5EF4-FFF2-40B4-BE49-F238E27FC236}">
                  <a16:creationId xmlns:a16="http://schemas.microsoft.com/office/drawing/2014/main" id="{258C82C8-5AB6-42BB-9895-C18A00C98C0A}"/>
                </a:ext>
              </a:extLst>
            </p:cNvPr>
            <p:cNvSpPr/>
            <p:nvPr/>
          </p:nvSpPr>
          <p:spPr>
            <a:xfrm flipH="1">
              <a:off x="1760685" y="2631986"/>
              <a:ext cx="4890615" cy="829958"/>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2" name="Rectangle 21">
              <a:extLst>
                <a:ext uri="{FF2B5EF4-FFF2-40B4-BE49-F238E27FC236}">
                  <a16:creationId xmlns:a16="http://schemas.microsoft.com/office/drawing/2014/main" id="{6FECCBE5-8353-43AB-94C7-B14DDE93F3C7}"/>
                </a:ext>
              </a:extLst>
            </p:cNvPr>
            <p:cNvSpPr/>
            <p:nvPr/>
          </p:nvSpPr>
          <p:spPr>
            <a:xfrm>
              <a:off x="1663194" y="2631301"/>
              <a:ext cx="55825" cy="82964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3" name="Rectangle 33">
              <a:extLst>
                <a:ext uri="{FF2B5EF4-FFF2-40B4-BE49-F238E27FC236}">
                  <a16:creationId xmlns:a16="http://schemas.microsoft.com/office/drawing/2014/main" id="{5B0CBECA-E6F2-40D6-8540-AA1D7DFBC389}"/>
                </a:ext>
              </a:extLst>
            </p:cNvPr>
            <p:cNvSpPr>
              <a:spLocks noChangeArrowheads="1"/>
            </p:cNvSpPr>
            <p:nvPr/>
          </p:nvSpPr>
          <p:spPr bwMode="auto">
            <a:xfrm>
              <a:off x="1770077" y="2740752"/>
              <a:ext cx="4712497" cy="615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spc="-50" dirty="0"/>
                <a:t>b) Penguins – despite being unable to – breathe underwater spend very little time on land.</a:t>
              </a:r>
            </a:p>
          </p:txBody>
        </p:sp>
      </p:grpSp>
      <p:pic>
        <p:nvPicPr>
          <p:cNvPr id="24" name="Picture 23">
            <a:extLst>
              <a:ext uri="{FF2B5EF4-FFF2-40B4-BE49-F238E27FC236}">
                <a16:creationId xmlns:a16="http://schemas.microsoft.com/office/drawing/2014/main" id="{2771ECFE-C413-4E77-AFFD-E21D1188EC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86708" y="4133507"/>
            <a:ext cx="385828" cy="417980"/>
          </a:xfrm>
          <a:prstGeom prst="rect">
            <a:avLst/>
          </a:prstGeom>
        </p:spPr>
      </p:pic>
      <p:grpSp>
        <p:nvGrpSpPr>
          <p:cNvPr id="25" name="C)">
            <a:extLst>
              <a:ext uri="{FF2B5EF4-FFF2-40B4-BE49-F238E27FC236}">
                <a16:creationId xmlns:a16="http://schemas.microsoft.com/office/drawing/2014/main" id="{A677BBFD-A5DB-4304-9457-DE530DAD4C54}"/>
              </a:ext>
            </a:extLst>
          </p:cNvPr>
          <p:cNvGrpSpPr>
            <a:grpSpLocks/>
          </p:cNvGrpSpPr>
          <p:nvPr/>
        </p:nvGrpSpPr>
        <p:grpSpPr bwMode="auto">
          <a:xfrm>
            <a:off x="755650" y="5207031"/>
            <a:ext cx="5026584" cy="872829"/>
            <a:chOff x="1663194" y="2631301"/>
            <a:chExt cx="4979224" cy="830643"/>
          </a:xfrm>
        </p:grpSpPr>
        <p:sp>
          <p:nvSpPr>
            <p:cNvPr id="26" name="Rectangle 25">
              <a:extLst>
                <a:ext uri="{FF2B5EF4-FFF2-40B4-BE49-F238E27FC236}">
                  <a16:creationId xmlns:a16="http://schemas.microsoft.com/office/drawing/2014/main" id="{A02D2F44-8C13-4D25-B077-7B8E6CF2CA57}"/>
                </a:ext>
              </a:extLst>
            </p:cNvPr>
            <p:cNvSpPr/>
            <p:nvPr/>
          </p:nvSpPr>
          <p:spPr>
            <a:xfrm flipH="1">
              <a:off x="1760684" y="2631986"/>
              <a:ext cx="4881734" cy="829958"/>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7" name="Rectangle 26">
              <a:extLst>
                <a:ext uri="{FF2B5EF4-FFF2-40B4-BE49-F238E27FC236}">
                  <a16:creationId xmlns:a16="http://schemas.microsoft.com/office/drawing/2014/main" id="{C7DDC53C-DC59-4340-B195-73C5BF921F94}"/>
                </a:ext>
              </a:extLst>
            </p:cNvPr>
            <p:cNvSpPr/>
            <p:nvPr/>
          </p:nvSpPr>
          <p:spPr>
            <a:xfrm>
              <a:off x="1663194" y="2631301"/>
              <a:ext cx="55825" cy="82964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8" name="Rectangle 33">
              <a:extLst>
                <a:ext uri="{FF2B5EF4-FFF2-40B4-BE49-F238E27FC236}">
                  <a16:creationId xmlns:a16="http://schemas.microsoft.com/office/drawing/2014/main" id="{C25626A4-D293-4CA1-B57C-57210133AD61}"/>
                </a:ext>
              </a:extLst>
            </p:cNvPr>
            <p:cNvSpPr>
              <a:spLocks noChangeArrowheads="1"/>
            </p:cNvSpPr>
            <p:nvPr/>
          </p:nvSpPr>
          <p:spPr bwMode="auto">
            <a:xfrm>
              <a:off x="1770077" y="2740752"/>
              <a:ext cx="4756899" cy="615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c) Penguins despite being unable to breathe – underwater – spend very little time on land.</a:t>
              </a:r>
            </a:p>
          </p:txBody>
        </p:sp>
      </p:grpSp>
      <p:pic>
        <p:nvPicPr>
          <p:cNvPr id="7" name="Picture 6">
            <a:extLst>
              <a:ext uri="{FF2B5EF4-FFF2-40B4-BE49-F238E27FC236}">
                <a16:creationId xmlns:a16="http://schemas.microsoft.com/office/drawing/2014/main" id="{7F2D4373-34A6-4766-A986-E911B3AE5B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03005" y="2773112"/>
            <a:ext cx="449571" cy="439270"/>
          </a:xfrm>
          <a:prstGeom prst="rect">
            <a:avLst/>
          </a:prstGeom>
        </p:spPr>
      </p:pic>
      <p:pic>
        <p:nvPicPr>
          <p:cNvPr id="4" name="Picture 3">
            <a:extLst>
              <a:ext uri="{FF2B5EF4-FFF2-40B4-BE49-F238E27FC236}">
                <a16:creationId xmlns:a16="http://schemas.microsoft.com/office/drawing/2014/main" id="{5BADC58F-3375-4CD4-A46B-2D8A1F58F4A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95670" y="5424424"/>
            <a:ext cx="385828" cy="417980"/>
          </a:xfrm>
          <a:prstGeom prst="rect">
            <a:avLst/>
          </a:prstGeom>
        </p:spPr>
      </p:pic>
      <p:pic>
        <p:nvPicPr>
          <p:cNvPr id="6" name="Picture 5">
            <a:extLst>
              <a:ext uri="{FF2B5EF4-FFF2-40B4-BE49-F238E27FC236}">
                <a16:creationId xmlns:a16="http://schemas.microsoft.com/office/drawing/2014/main" id="{8DDD996A-C8A0-4712-9767-6E5F4A4718F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73129" y="2392822"/>
            <a:ext cx="1648966" cy="3700002"/>
          </a:xfrm>
          <a:prstGeom prst="rect">
            <a:avLst/>
          </a:prstGeom>
        </p:spPr>
      </p:pic>
      <p:grpSp>
        <p:nvGrpSpPr>
          <p:cNvPr id="29" name="Group 28">
            <a:extLst>
              <a:ext uri="{FF2B5EF4-FFF2-40B4-BE49-F238E27FC236}">
                <a16:creationId xmlns:a16="http://schemas.microsoft.com/office/drawing/2014/main" id="{2DF24F97-6DE3-45C3-A4B0-D3C56B8FAF8D}"/>
              </a:ext>
            </a:extLst>
          </p:cNvPr>
          <p:cNvGrpSpPr/>
          <p:nvPr/>
        </p:nvGrpSpPr>
        <p:grpSpPr>
          <a:xfrm>
            <a:off x="755650" y="1876801"/>
            <a:ext cx="7632700" cy="436639"/>
            <a:chOff x="755650" y="1697339"/>
            <a:chExt cx="7632700" cy="436639"/>
          </a:xfrm>
        </p:grpSpPr>
        <p:sp>
          <p:nvSpPr>
            <p:cNvPr id="30" name="Rectangle 29">
              <a:extLst>
                <a:ext uri="{FF2B5EF4-FFF2-40B4-BE49-F238E27FC236}">
                  <a16:creationId xmlns:a16="http://schemas.microsoft.com/office/drawing/2014/main" id="{91664FAE-9DD3-4B72-BC9B-19A674E4C813}"/>
                </a:ext>
              </a:extLst>
            </p:cNvPr>
            <p:cNvSpPr/>
            <p:nvPr/>
          </p:nvSpPr>
          <p:spPr>
            <a:xfrm>
              <a:off x="828942" y="1729962"/>
              <a:ext cx="7559408" cy="369332"/>
            </a:xfrm>
            <a:prstGeom prst="rect">
              <a:avLst/>
            </a:prstGeom>
          </p:spPr>
          <p:txBody>
            <a:bodyPr wrap="square">
              <a:spAutoFit/>
            </a:bodyPr>
            <a:lstStyle/>
            <a:p>
              <a:r>
                <a:rPr lang="en-GB" dirty="0"/>
                <a:t>Click to see if each sentence correctly uses dashes for parenthesis.</a:t>
              </a:r>
            </a:p>
          </p:txBody>
        </p:sp>
        <p:sp>
          <p:nvSpPr>
            <p:cNvPr id="31" name="Rectangle 30">
              <a:extLst>
                <a:ext uri="{FF2B5EF4-FFF2-40B4-BE49-F238E27FC236}">
                  <a16:creationId xmlns:a16="http://schemas.microsoft.com/office/drawing/2014/main" id="{8E6E37FE-D975-4083-83F7-E7D0BECB4D68}"/>
                </a:ext>
              </a:extLst>
            </p:cNvPr>
            <p:cNvSpPr/>
            <p:nvPr/>
          </p:nvSpPr>
          <p:spPr bwMode="auto">
            <a:xfrm>
              <a:off x="755650" y="1697339"/>
              <a:ext cx="57150" cy="436639"/>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grpSp>
    </p:spTree>
    <p:extLst>
      <p:ext uri="{BB962C8B-B14F-4D97-AF65-F5344CB8AC3E}">
        <p14:creationId xmlns:p14="http://schemas.microsoft.com/office/powerpoint/2010/main" val="1269459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nextCondLst>
                <p:cond evt="onClick" delay="0">
                  <p:tgtEl>
                    <p:spTgt spid="13"/>
                  </p:tgtEl>
                </p:cond>
              </p:nextCondLst>
            </p:seq>
            <p:seq concurrent="1" nextAc="seek">
              <p:cTn id="8" restart="whenNotActive" fill="hold" evtFilter="cancelBubble" nodeType="interactiveSeq">
                <p:stCondLst>
                  <p:cond evt="onClick" delay="0">
                    <p:tgtEl>
                      <p:spTgt spid="25"/>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childTnLst>
              </p:cTn>
              <p:nextCondLst>
                <p:cond evt="onClick" delay="0">
                  <p:tgtEl>
                    <p:spTgt spid="25"/>
                  </p:tgtEl>
                </p:cond>
              </p:nextCondLst>
            </p:seq>
            <p:seq concurrent="1" nextAc="seek">
              <p:cTn id="14" restart="whenNotActive" fill="hold" evtFilter="cancelBubble" nodeType="interactiveSeq">
                <p:stCondLst>
                  <p:cond evt="onClick" delay="0">
                    <p:tgtEl>
                      <p:spTgt spid="20"/>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childTnLst>
                    </p:cTn>
                  </p:par>
                </p:childTnLst>
              </p:cTn>
              <p:nextCondLst>
                <p:cond evt="onClick" delay="0">
                  <p:tgtEl>
                    <p:spTgt spid="20"/>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17E92C-50CB-4A35-906B-A4010623C096}"/>
              </a:ext>
            </a:extLst>
          </p:cNvPr>
          <p:cNvSpPr txBox="1"/>
          <p:nvPr/>
        </p:nvSpPr>
        <p:spPr>
          <a:xfrm>
            <a:off x="1216025" y="728663"/>
            <a:ext cx="6711950" cy="1077218"/>
          </a:xfrm>
          <a:prstGeom prst="rect">
            <a:avLst/>
          </a:prstGeom>
          <a:noFill/>
        </p:spPr>
        <p:txBody>
          <a:bodyPr wrap="square" rtlCol="0">
            <a:spAutoFit/>
          </a:bodyPr>
          <a:lstStyle/>
          <a:p>
            <a:pPr algn="ctr"/>
            <a:r>
              <a:rPr lang="en-GB" sz="3200" dirty="0">
                <a:latin typeface="+mj-lt"/>
              </a:rPr>
              <a:t>Which sentence correctly uses dashes for parenthesis?</a:t>
            </a:r>
          </a:p>
        </p:txBody>
      </p:sp>
      <p:grpSp>
        <p:nvGrpSpPr>
          <p:cNvPr id="13" name="A)">
            <a:extLst>
              <a:ext uri="{FF2B5EF4-FFF2-40B4-BE49-F238E27FC236}">
                <a16:creationId xmlns:a16="http://schemas.microsoft.com/office/drawing/2014/main" id="{21E2ED6B-03F5-419E-860E-FD06CCFD56D3}"/>
              </a:ext>
            </a:extLst>
          </p:cNvPr>
          <p:cNvGrpSpPr>
            <a:grpSpLocks/>
          </p:cNvGrpSpPr>
          <p:nvPr/>
        </p:nvGrpSpPr>
        <p:grpSpPr bwMode="auto">
          <a:xfrm>
            <a:off x="755650" y="2492414"/>
            <a:ext cx="6063893" cy="1188000"/>
            <a:chOff x="1663194" y="2617356"/>
            <a:chExt cx="6006760" cy="1130581"/>
          </a:xfrm>
        </p:grpSpPr>
        <p:sp>
          <p:nvSpPr>
            <p:cNvPr id="14" name="Rectangle 13">
              <a:extLst>
                <a:ext uri="{FF2B5EF4-FFF2-40B4-BE49-F238E27FC236}">
                  <a16:creationId xmlns:a16="http://schemas.microsoft.com/office/drawing/2014/main" id="{DB498C0E-F75E-4E2D-B959-46BD4C2A342E}"/>
                </a:ext>
              </a:extLst>
            </p:cNvPr>
            <p:cNvSpPr/>
            <p:nvPr/>
          </p:nvSpPr>
          <p:spPr>
            <a:xfrm flipH="1">
              <a:off x="1760682" y="2631987"/>
              <a:ext cx="5909272" cy="1110505"/>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8" name="Rectangle 17">
              <a:extLst>
                <a:ext uri="{FF2B5EF4-FFF2-40B4-BE49-F238E27FC236}">
                  <a16:creationId xmlns:a16="http://schemas.microsoft.com/office/drawing/2014/main" id="{18EAB235-7D16-4180-A6F1-FBCC5B497CA8}"/>
                </a:ext>
              </a:extLst>
            </p:cNvPr>
            <p:cNvSpPr/>
            <p:nvPr/>
          </p:nvSpPr>
          <p:spPr>
            <a:xfrm>
              <a:off x="1663194" y="2617356"/>
              <a:ext cx="55825" cy="1130581"/>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9" name="Rectangle 33">
              <a:extLst>
                <a:ext uri="{FF2B5EF4-FFF2-40B4-BE49-F238E27FC236}">
                  <a16:creationId xmlns:a16="http://schemas.microsoft.com/office/drawing/2014/main" id="{DFAFC6B8-9E17-4533-BFCF-216B33B5F352}"/>
                </a:ext>
              </a:extLst>
            </p:cNvPr>
            <p:cNvSpPr>
              <a:spLocks noChangeArrowheads="1"/>
            </p:cNvSpPr>
            <p:nvPr/>
          </p:nvSpPr>
          <p:spPr bwMode="auto">
            <a:xfrm>
              <a:off x="1770077" y="2740752"/>
              <a:ext cx="5645919" cy="878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a) Many types – of monkey such as howler monkeys, spider monkeys, squirrel monkeys and marmosets – live in the Amazon rainforest.</a:t>
              </a:r>
            </a:p>
          </p:txBody>
        </p:sp>
      </p:grpSp>
      <p:grpSp>
        <p:nvGrpSpPr>
          <p:cNvPr id="20" name="B)">
            <a:extLst>
              <a:ext uri="{FF2B5EF4-FFF2-40B4-BE49-F238E27FC236}">
                <a16:creationId xmlns:a16="http://schemas.microsoft.com/office/drawing/2014/main" id="{FD6AEF30-F2FC-45E1-9AE0-FABC4F655A81}"/>
              </a:ext>
            </a:extLst>
          </p:cNvPr>
          <p:cNvGrpSpPr>
            <a:grpSpLocks/>
          </p:cNvGrpSpPr>
          <p:nvPr/>
        </p:nvGrpSpPr>
        <p:grpSpPr bwMode="auto">
          <a:xfrm>
            <a:off x="755650" y="3815800"/>
            <a:ext cx="6072440" cy="1160333"/>
            <a:chOff x="1663194" y="2613439"/>
            <a:chExt cx="6015225" cy="1104251"/>
          </a:xfrm>
        </p:grpSpPr>
        <p:sp>
          <p:nvSpPr>
            <p:cNvPr id="21" name="Rectangle 20">
              <a:extLst>
                <a:ext uri="{FF2B5EF4-FFF2-40B4-BE49-F238E27FC236}">
                  <a16:creationId xmlns:a16="http://schemas.microsoft.com/office/drawing/2014/main" id="{258C82C8-5AB6-42BB-9895-C18A00C98C0A}"/>
                </a:ext>
              </a:extLst>
            </p:cNvPr>
            <p:cNvSpPr/>
            <p:nvPr/>
          </p:nvSpPr>
          <p:spPr>
            <a:xfrm flipH="1">
              <a:off x="1760683" y="2631986"/>
              <a:ext cx="5917736" cy="1070007"/>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2" name="Rectangle 21">
              <a:extLst>
                <a:ext uri="{FF2B5EF4-FFF2-40B4-BE49-F238E27FC236}">
                  <a16:creationId xmlns:a16="http://schemas.microsoft.com/office/drawing/2014/main" id="{6FECCBE5-8353-43AB-94C7-B14DDE93F3C7}"/>
                </a:ext>
              </a:extLst>
            </p:cNvPr>
            <p:cNvSpPr/>
            <p:nvPr/>
          </p:nvSpPr>
          <p:spPr>
            <a:xfrm>
              <a:off x="1663194" y="2613439"/>
              <a:ext cx="55825" cy="1104251"/>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3" name="Rectangle 33">
              <a:extLst>
                <a:ext uri="{FF2B5EF4-FFF2-40B4-BE49-F238E27FC236}">
                  <a16:creationId xmlns:a16="http://schemas.microsoft.com/office/drawing/2014/main" id="{5B0CBECA-E6F2-40D6-8540-AA1D7DFBC389}"/>
                </a:ext>
              </a:extLst>
            </p:cNvPr>
            <p:cNvSpPr>
              <a:spLocks noChangeArrowheads="1"/>
            </p:cNvSpPr>
            <p:nvPr/>
          </p:nvSpPr>
          <p:spPr bwMode="auto">
            <a:xfrm>
              <a:off x="1770077" y="2740752"/>
              <a:ext cx="5637452" cy="878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spc="-50" dirty="0"/>
                <a:t>b) Many types of monkey – such as howler monkeys, spider monkeys, squirrel monkeys and marmosets – live in the Amazon rainforest. </a:t>
              </a:r>
            </a:p>
          </p:txBody>
        </p:sp>
      </p:grpSp>
      <p:pic>
        <p:nvPicPr>
          <p:cNvPr id="24" name="Picture 23">
            <a:extLst>
              <a:ext uri="{FF2B5EF4-FFF2-40B4-BE49-F238E27FC236}">
                <a16:creationId xmlns:a16="http://schemas.microsoft.com/office/drawing/2014/main" id="{2771ECFE-C413-4E77-AFFD-E21D1188EC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29295" y="2886391"/>
            <a:ext cx="385828" cy="417980"/>
          </a:xfrm>
          <a:prstGeom prst="rect">
            <a:avLst/>
          </a:prstGeom>
        </p:spPr>
      </p:pic>
      <p:grpSp>
        <p:nvGrpSpPr>
          <p:cNvPr id="25" name="C)">
            <a:extLst>
              <a:ext uri="{FF2B5EF4-FFF2-40B4-BE49-F238E27FC236}">
                <a16:creationId xmlns:a16="http://schemas.microsoft.com/office/drawing/2014/main" id="{A677BBFD-A5DB-4304-9457-DE530DAD4C54}"/>
              </a:ext>
            </a:extLst>
          </p:cNvPr>
          <p:cNvGrpSpPr>
            <a:grpSpLocks/>
          </p:cNvGrpSpPr>
          <p:nvPr/>
        </p:nvGrpSpPr>
        <p:grpSpPr bwMode="auto">
          <a:xfrm>
            <a:off x="755650" y="5121922"/>
            <a:ext cx="6063893" cy="1188000"/>
            <a:chOff x="1663194" y="2616928"/>
            <a:chExt cx="6006760" cy="1130581"/>
          </a:xfrm>
        </p:grpSpPr>
        <p:sp>
          <p:nvSpPr>
            <p:cNvPr id="26" name="Rectangle 25">
              <a:extLst>
                <a:ext uri="{FF2B5EF4-FFF2-40B4-BE49-F238E27FC236}">
                  <a16:creationId xmlns:a16="http://schemas.microsoft.com/office/drawing/2014/main" id="{A02D2F44-8C13-4D25-B077-7B8E6CF2CA57}"/>
                </a:ext>
              </a:extLst>
            </p:cNvPr>
            <p:cNvSpPr/>
            <p:nvPr/>
          </p:nvSpPr>
          <p:spPr>
            <a:xfrm flipH="1">
              <a:off x="1760682" y="2631986"/>
              <a:ext cx="5909272" cy="1096280"/>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7" name="Rectangle 26">
              <a:extLst>
                <a:ext uri="{FF2B5EF4-FFF2-40B4-BE49-F238E27FC236}">
                  <a16:creationId xmlns:a16="http://schemas.microsoft.com/office/drawing/2014/main" id="{C7DDC53C-DC59-4340-B195-73C5BF921F94}"/>
                </a:ext>
              </a:extLst>
            </p:cNvPr>
            <p:cNvSpPr/>
            <p:nvPr/>
          </p:nvSpPr>
          <p:spPr>
            <a:xfrm>
              <a:off x="1663194" y="2616928"/>
              <a:ext cx="55825" cy="1130581"/>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8" name="Rectangle 33">
              <a:extLst>
                <a:ext uri="{FF2B5EF4-FFF2-40B4-BE49-F238E27FC236}">
                  <a16:creationId xmlns:a16="http://schemas.microsoft.com/office/drawing/2014/main" id="{C25626A4-D293-4CA1-B57C-57210133AD61}"/>
                </a:ext>
              </a:extLst>
            </p:cNvPr>
            <p:cNvSpPr>
              <a:spLocks noChangeArrowheads="1"/>
            </p:cNvSpPr>
            <p:nvPr/>
          </p:nvSpPr>
          <p:spPr bwMode="auto">
            <a:xfrm>
              <a:off x="1770077" y="2740752"/>
              <a:ext cx="5662850" cy="878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c) Many types of monkey such as howler monkeys – spider monkeys, squirrel monkeys and marmosets live – in the Amazon rainforest. </a:t>
              </a:r>
            </a:p>
          </p:txBody>
        </p:sp>
      </p:grpSp>
      <p:pic>
        <p:nvPicPr>
          <p:cNvPr id="7" name="Picture 6">
            <a:extLst>
              <a:ext uri="{FF2B5EF4-FFF2-40B4-BE49-F238E27FC236}">
                <a16:creationId xmlns:a16="http://schemas.microsoft.com/office/drawing/2014/main" id="{7F2D4373-34A6-4766-A986-E911B3AE5B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45592" y="4141609"/>
            <a:ext cx="449571" cy="439270"/>
          </a:xfrm>
          <a:prstGeom prst="rect">
            <a:avLst/>
          </a:prstGeom>
        </p:spPr>
      </p:pic>
      <p:pic>
        <p:nvPicPr>
          <p:cNvPr id="4" name="Picture 3">
            <a:extLst>
              <a:ext uri="{FF2B5EF4-FFF2-40B4-BE49-F238E27FC236}">
                <a16:creationId xmlns:a16="http://schemas.microsoft.com/office/drawing/2014/main" id="{5BADC58F-3375-4CD4-A46B-2D8A1F58F4A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38257" y="5583018"/>
            <a:ext cx="385828" cy="417980"/>
          </a:xfrm>
          <a:prstGeom prst="rect">
            <a:avLst/>
          </a:prstGeom>
        </p:spPr>
      </p:pic>
      <p:pic>
        <p:nvPicPr>
          <p:cNvPr id="5" name="Picture 4">
            <a:extLst>
              <a:ext uri="{FF2B5EF4-FFF2-40B4-BE49-F238E27FC236}">
                <a16:creationId xmlns:a16="http://schemas.microsoft.com/office/drawing/2014/main" id="{6F903FD9-EAC5-497A-B89C-1860C46CFA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43422" y="2384277"/>
            <a:ext cx="2000577" cy="4230168"/>
          </a:xfrm>
          <a:prstGeom prst="rect">
            <a:avLst/>
          </a:prstGeom>
        </p:spPr>
      </p:pic>
      <p:grpSp>
        <p:nvGrpSpPr>
          <p:cNvPr id="29" name="Group 28">
            <a:extLst>
              <a:ext uri="{FF2B5EF4-FFF2-40B4-BE49-F238E27FC236}">
                <a16:creationId xmlns:a16="http://schemas.microsoft.com/office/drawing/2014/main" id="{E4916725-DF4E-4771-B33C-7D978AB7B648}"/>
              </a:ext>
            </a:extLst>
          </p:cNvPr>
          <p:cNvGrpSpPr/>
          <p:nvPr/>
        </p:nvGrpSpPr>
        <p:grpSpPr>
          <a:xfrm>
            <a:off x="755650" y="1876801"/>
            <a:ext cx="7632700" cy="436639"/>
            <a:chOff x="755650" y="1697339"/>
            <a:chExt cx="7632700" cy="436639"/>
          </a:xfrm>
        </p:grpSpPr>
        <p:sp>
          <p:nvSpPr>
            <p:cNvPr id="30" name="Rectangle 29">
              <a:extLst>
                <a:ext uri="{FF2B5EF4-FFF2-40B4-BE49-F238E27FC236}">
                  <a16:creationId xmlns:a16="http://schemas.microsoft.com/office/drawing/2014/main" id="{479BCA88-AD2F-4A9B-9A69-AE01F5B13D85}"/>
                </a:ext>
              </a:extLst>
            </p:cNvPr>
            <p:cNvSpPr/>
            <p:nvPr/>
          </p:nvSpPr>
          <p:spPr>
            <a:xfrm>
              <a:off x="828942" y="1729962"/>
              <a:ext cx="7559408" cy="369332"/>
            </a:xfrm>
            <a:prstGeom prst="rect">
              <a:avLst/>
            </a:prstGeom>
          </p:spPr>
          <p:txBody>
            <a:bodyPr wrap="square">
              <a:spAutoFit/>
            </a:bodyPr>
            <a:lstStyle/>
            <a:p>
              <a:r>
                <a:rPr lang="en-GB" dirty="0"/>
                <a:t>Click to see if each sentence correctly uses dashes for parenthesis.</a:t>
              </a:r>
            </a:p>
          </p:txBody>
        </p:sp>
        <p:sp>
          <p:nvSpPr>
            <p:cNvPr id="31" name="Rectangle 30">
              <a:extLst>
                <a:ext uri="{FF2B5EF4-FFF2-40B4-BE49-F238E27FC236}">
                  <a16:creationId xmlns:a16="http://schemas.microsoft.com/office/drawing/2014/main" id="{82657C7A-D250-4B9F-AB0D-DC8DA4B8473E}"/>
                </a:ext>
              </a:extLst>
            </p:cNvPr>
            <p:cNvSpPr/>
            <p:nvPr/>
          </p:nvSpPr>
          <p:spPr bwMode="auto">
            <a:xfrm>
              <a:off x="755650" y="1697339"/>
              <a:ext cx="57150" cy="436639"/>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grpSp>
    </p:spTree>
    <p:extLst>
      <p:ext uri="{BB962C8B-B14F-4D97-AF65-F5344CB8AC3E}">
        <p14:creationId xmlns:p14="http://schemas.microsoft.com/office/powerpoint/2010/main" val="388174509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nextCondLst>
                <p:cond evt="onClick" delay="0">
                  <p:tgtEl>
                    <p:spTgt spid="25"/>
                  </p:tgtEl>
                </p:cond>
              </p:nextCondLst>
            </p:seq>
            <p:seq concurrent="1" nextAc="seek">
              <p:cTn id="8" restart="whenNotActive" fill="hold" evtFilter="cancelBubble" nodeType="interactiveSeq">
                <p:stCondLst>
                  <p:cond evt="onClick" delay="0">
                    <p:tgtEl>
                      <p:spTgt spid="20"/>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childTnLst>
              </p:cTn>
              <p:nextCondLst>
                <p:cond evt="onClick" delay="0">
                  <p:tgtEl>
                    <p:spTgt spid="20"/>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childTnLst>
                    </p:cTn>
                  </p:par>
                </p:childTnLst>
              </p:cTn>
              <p:nextCondLst>
                <p:cond evt="onClick" delay="0">
                  <p:tgtEl>
                    <p:spTgt spid="1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17E92C-50CB-4A35-906B-A4010623C096}"/>
              </a:ext>
            </a:extLst>
          </p:cNvPr>
          <p:cNvSpPr txBox="1"/>
          <p:nvPr/>
        </p:nvSpPr>
        <p:spPr>
          <a:xfrm>
            <a:off x="1221814" y="728663"/>
            <a:ext cx="6711950" cy="1077218"/>
          </a:xfrm>
          <a:prstGeom prst="rect">
            <a:avLst/>
          </a:prstGeom>
          <a:noFill/>
        </p:spPr>
        <p:txBody>
          <a:bodyPr wrap="square" rtlCol="0">
            <a:spAutoFit/>
          </a:bodyPr>
          <a:lstStyle/>
          <a:p>
            <a:pPr algn="ctr"/>
            <a:r>
              <a:rPr lang="en-GB" sz="3200" dirty="0">
                <a:latin typeface="+mj-lt"/>
              </a:rPr>
              <a:t>Which sentence correctly uses dashes for parenthesis?</a:t>
            </a:r>
          </a:p>
        </p:txBody>
      </p:sp>
      <p:grpSp>
        <p:nvGrpSpPr>
          <p:cNvPr id="13" name="A)">
            <a:extLst>
              <a:ext uri="{FF2B5EF4-FFF2-40B4-BE49-F238E27FC236}">
                <a16:creationId xmlns:a16="http://schemas.microsoft.com/office/drawing/2014/main" id="{21E2ED6B-03F5-419E-860E-FD06CCFD56D3}"/>
              </a:ext>
            </a:extLst>
          </p:cNvPr>
          <p:cNvGrpSpPr>
            <a:grpSpLocks/>
          </p:cNvGrpSpPr>
          <p:nvPr/>
        </p:nvGrpSpPr>
        <p:grpSpPr bwMode="auto">
          <a:xfrm>
            <a:off x="755650" y="2429201"/>
            <a:ext cx="7632699" cy="872829"/>
            <a:chOff x="1663194" y="2631301"/>
            <a:chExt cx="7560784" cy="830643"/>
          </a:xfrm>
        </p:grpSpPr>
        <p:sp>
          <p:nvSpPr>
            <p:cNvPr id="14" name="Rectangle 13">
              <a:extLst>
                <a:ext uri="{FF2B5EF4-FFF2-40B4-BE49-F238E27FC236}">
                  <a16:creationId xmlns:a16="http://schemas.microsoft.com/office/drawing/2014/main" id="{DB498C0E-F75E-4E2D-B959-46BD4C2A342E}"/>
                </a:ext>
              </a:extLst>
            </p:cNvPr>
            <p:cNvSpPr/>
            <p:nvPr/>
          </p:nvSpPr>
          <p:spPr>
            <a:xfrm flipH="1">
              <a:off x="1760685" y="2631986"/>
              <a:ext cx="7463293" cy="829958"/>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8" name="Rectangle 17">
              <a:extLst>
                <a:ext uri="{FF2B5EF4-FFF2-40B4-BE49-F238E27FC236}">
                  <a16:creationId xmlns:a16="http://schemas.microsoft.com/office/drawing/2014/main" id="{18EAB235-7D16-4180-A6F1-FBCC5B497CA8}"/>
                </a:ext>
              </a:extLst>
            </p:cNvPr>
            <p:cNvSpPr/>
            <p:nvPr/>
          </p:nvSpPr>
          <p:spPr>
            <a:xfrm>
              <a:off x="1663194" y="2631301"/>
              <a:ext cx="55825" cy="82964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9" name="Rectangle 33">
              <a:extLst>
                <a:ext uri="{FF2B5EF4-FFF2-40B4-BE49-F238E27FC236}">
                  <a16:creationId xmlns:a16="http://schemas.microsoft.com/office/drawing/2014/main" id="{DFAFC6B8-9E17-4533-BFCF-216B33B5F352}"/>
                </a:ext>
              </a:extLst>
            </p:cNvPr>
            <p:cNvSpPr>
              <a:spLocks noChangeArrowheads="1"/>
            </p:cNvSpPr>
            <p:nvPr/>
          </p:nvSpPr>
          <p:spPr bwMode="auto">
            <a:xfrm>
              <a:off x="1770076" y="2740752"/>
              <a:ext cx="7278887" cy="615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a) Damp environments compost heaps are perfect – are the best – places for toads to live.</a:t>
              </a:r>
            </a:p>
          </p:txBody>
        </p:sp>
      </p:grpSp>
      <p:pic>
        <p:nvPicPr>
          <p:cNvPr id="4" name="Picture 3">
            <a:extLst>
              <a:ext uri="{FF2B5EF4-FFF2-40B4-BE49-F238E27FC236}">
                <a16:creationId xmlns:a16="http://schemas.microsoft.com/office/drawing/2014/main" id="{5BADC58F-3375-4CD4-A46B-2D8A1F58F4A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95436" y="2654331"/>
            <a:ext cx="385828" cy="417980"/>
          </a:xfrm>
          <a:prstGeom prst="rect">
            <a:avLst/>
          </a:prstGeom>
        </p:spPr>
      </p:pic>
      <p:grpSp>
        <p:nvGrpSpPr>
          <p:cNvPr id="20" name="B)">
            <a:extLst>
              <a:ext uri="{FF2B5EF4-FFF2-40B4-BE49-F238E27FC236}">
                <a16:creationId xmlns:a16="http://schemas.microsoft.com/office/drawing/2014/main" id="{FD6AEF30-F2FC-45E1-9AE0-FABC4F655A81}"/>
              </a:ext>
            </a:extLst>
          </p:cNvPr>
          <p:cNvGrpSpPr>
            <a:grpSpLocks/>
          </p:cNvGrpSpPr>
          <p:nvPr/>
        </p:nvGrpSpPr>
        <p:grpSpPr bwMode="auto">
          <a:xfrm>
            <a:off x="755650" y="3419114"/>
            <a:ext cx="7632699" cy="872829"/>
            <a:chOff x="1663194" y="2631301"/>
            <a:chExt cx="7560784" cy="830643"/>
          </a:xfrm>
        </p:grpSpPr>
        <p:sp>
          <p:nvSpPr>
            <p:cNvPr id="21" name="Rectangle 20">
              <a:extLst>
                <a:ext uri="{FF2B5EF4-FFF2-40B4-BE49-F238E27FC236}">
                  <a16:creationId xmlns:a16="http://schemas.microsoft.com/office/drawing/2014/main" id="{258C82C8-5AB6-42BB-9895-C18A00C98C0A}"/>
                </a:ext>
              </a:extLst>
            </p:cNvPr>
            <p:cNvSpPr/>
            <p:nvPr/>
          </p:nvSpPr>
          <p:spPr>
            <a:xfrm flipH="1">
              <a:off x="1760685" y="2631986"/>
              <a:ext cx="7463293" cy="829958"/>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2" name="Rectangle 21">
              <a:extLst>
                <a:ext uri="{FF2B5EF4-FFF2-40B4-BE49-F238E27FC236}">
                  <a16:creationId xmlns:a16="http://schemas.microsoft.com/office/drawing/2014/main" id="{6FECCBE5-8353-43AB-94C7-B14DDE93F3C7}"/>
                </a:ext>
              </a:extLst>
            </p:cNvPr>
            <p:cNvSpPr/>
            <p:nvPr/>
          </p:nvSpPr>
          <p:spPr>
            <a:xfrm>
              <a:off x="1663194" y="2631301"/>
              <a:ext cx="55825" cy="82964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3" name="Rectangle 33">
              <a:extLst>
                <a:ext uri="{FF2B5EF4-FFF2-40B4-BE49-F238E27FC236}">
                  <a16:creationId xmlns:a16="http://schemas.microsoft.com/office/drawing/2014/main" id="{5B0CBECA-E6F2-40D6-8540-AA1D7DFBC389}"/>
                </a:ext>
              </a:extLst>
            </p:cNvPr>
            <p:cNvSpPr>
              <a:spLocks noChangeArrowheads="1"/>
            </p:cNvSpPr>
            <p:nvPr/>
          </p:nvSpPr>
          <p:spPr bwMode="auto">
            <a:xfrm>
              <a:off x="1770077" y="2740752"/>
              <a:ext cx="7367690" cy="615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b) Damp environments compost heaps – are perfect are the best places – for toads to live.</a:t>
              </a:r>
            </a:p>
          </p:txBody>
        </p:sp>
      </p:grpSp>
      <p:pic>
        <p:nvPicPr>
          <p:cNvPr id="24" name="Picture 23">
            <a:extLst>
              <a:ext uri="{FF2B5EF4-FFF2-40B4-BE49-F238E27FC236}">
                <a16:creationId xmlns:a16="http://schemas.microsoft.com/office/drawing/2014/main" id="{2771ECFE-C413-4E77-AFFD-E21D1188EC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95436" y="3654438"/>
            <a:ext cx="385828" cy="417980"/>
          </a:xfrm>
          <a:prstGeom prst="rect">
            <a:avLst/>
          </a:prstGeom>
        </p:spPr>
      </p:pic>
      <p:grpSp>
        <p:nvGrpSpPr>
          <p:cNvPr id="25" name="C)">
            <a:extLst>
              <a:ext uri="{FF2B5EF4-FFF2-40B4-BE49-F238E27FC236}">
                <a16:creationId xmlns:a16="http://schemas.microsoft.com/office/drawing/2014/main" id="{A677BBFD-A5DB-4304-9457-DE530DAD4C54}"/>
              </a:ext>
            </a:extLst>
          </p:cNvPr>
          <p:cNvGrpSpPr>
            <a:grpSpLocks/>
          </p:cNvGrpSpPr>
          <p:nvPr/>
        </p:nvGrpSpPr>
        <p:grpSpPr bwMode="auto">
          <a:xfrm>
            <a:off x="755650" y="4427351"/>
            <a:ext cx="7632699" cy="872829"/>
            <a:chOff x="1663194" y="2631301"/>
            <a:chExt cx="7560784" cy="830643"/>
          </a:xfrm>
        </p:grpSpPr>
        <p:sp>
          <p:nvSpPr>
            <p:cNvPr id="26" name="Rectangle 25">
              <a:extLst>
                <a:ext uri="{FF2B5EF4-FFF2-40B4-BE49-F238E27FC236}">
                  <a16:creationId xmlns:a16="http://schemas.microsoft.com/office/drawing/2014/main" id="{A02D2F44-8C13-4D25-B077-7B8E6CF2CA57}"/>
                </a:ext>
              </a:extLst>
            </p:cNvPr>
            <p:cNvSpPr/>
            <p:nvPr/>
          </p:nvSpPr>
          <p:spPr>
            <a:xfrm flipH="1">
              <a:off x="1760685" y="2631986"/>
              <a:ext cx="7463293" cy="829958"/>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7" name="Rectangle 26">
              <a:extLst>
                <a:ext uri="{FF2B5EF4-FFF2-40B4-BE49-F238E27FC236}">
                  <a16:creationId xmlns:a16="http://schemas.microsoft.com/office/drawing/2014/main" id="{C7DDC53C-DC59-4340-B195-73C5BF921F94}"/>
                </a:ext>
              </a:extLst>
            </p:cNvPr>
            <p:cNvSpPr/>
            <p:nvPr/>
          </p:nvSpPr>
          <p:spPr>
            <a:xfrm>
              <a:off x="1663194" y="2631301"/>
              <a:ext cx="55825" cy="82964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8" name="Rectangle 33">
              <a:extLst>
                <a:ext uri="{FF2B5EF4-FFF2-40B4-BE49-F238E27FC236}">
                  <a16:creationId xmlns:a16="http://schemas.microsoft.com/office/drawing/2014/main" id="{C25626A4-D293-4CA1-B57C-57210133AD61}"/>
                </a:ext>
              </a:extLst>
            </p:cNvPr>
            <p:cNvSpPr>
              <a:spLocks noChangeArrowheads="1"/>
            </p:cNvSpPr>
            <p:nvPr/>
          </p:nvSpPr>
          <p:spPr bwMode="auto">
            <a:xfrm>
              <a:off x="1770077" y="2740752"/>
              <a:ext cx="7367690" cy="615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c) Damp environments – compost heaps are perfect – are the best places for toads to live.</a:t>
              </a:r>
            </a:p>
          </p:txBody>
        </p:sp>
      </p:grpSp>
      <p:pic>
        <p:nvPicPr>
          <p:cNvPr id="7" name="Picture 6">
            <a:extLst>
              <a:ext uri="{FF2B5EF4-FFF2-40B4-BE49-F238E27FC236}">
                <a16:creationId xmlns:a16="http://schemas.microsoft.com/office/drawing/2014/main" id="{7F2D4373-34A6-4766-A986-E911B3AE5B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0018" y="4548375"/>
            <a:ext cx="449571" cy="439270"/>
          </a:xfrm>
          <a:prstGeom prst="rect">
            <a:avLst/>
          </a:prstGeom>
        </p:spPr>
      </p:pic>
      <p:pic>
        <p:nvPicPr>
          <p:cNvPr id="5" name="Picture 4">
            <a:extLst>
              <a:ext uri="{FF2B5EF4-FFF2-40B4-BE49-F238E27FC236}">
                <a16:creationId xmlns:a16="http://schemas.microsoft.com/office/drawing/2014/main" id="{6AD1E2BE-4F4A-4763-AD11-CA4CBF1A0B8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10575" b="54248"/>
          <a:stretch/>
        </p:blipFill>
        <p:spPr>
          <a:xfrm>
            <a:off x="2219180" y="4996183"/>
            <a:ext cx="4705639" cy="1861817"/>
          </a:xfrm>
          <a:prstGeom prst="rect">
            <a:avLst/>
          </a:prstGeom>
        </p:spPr>
      </p:pic>
      <p:grpSp>
        <p:nvGrpSpPr>
          <p:cNvPr id="29" name="Group 28">
            <a:extLst>
              <a:ext uri="{FF2B5EF4-FFF2-40B4-BE49-F238E27FC236}">
                <a16:creationId xmlns:a16="http://schemas.microsoft.com/office/drawing/2014/main" id="{833A0EA8-509B-4394-93A0-95336D093743}"/>
              </a:ext>
            </a:extLst>
          </p:cNvPr>
          <p:cNvGrpSpPr/>
          <p:nvPr/>
        </p:nvGrpSpPr>
        <p:grpSpPr>
          <a:xfrm>
            <a:off x="755650" y="1851163"/>
            <a:ext cx="7632700" cy="436639"/>
            <a:chOff x="755650" y="1697339"/>
            <a:chExt cx="7632700" cy="436639"/>
          </a:xfrm>
        </p:grpSpPr>
        <p:sp>
          <p:nvSpPr>
            <p:cNvPr id="30" name="Rectangle 29">
              <a:extLst>
                <a:ext uri="{FF2B5EF4-FFF2-40B4-BE49-F238E27FC236}">
                  <a16:creationId xmlns:a16="http://schemas.microsoft.com/office/drawing/2014/main" id="{B9E6801C-A2D8-453D-806E-AEF53C13B1E4}"/>
                </a:ext>
              </a:extLst>
            </p:cNvPr>
            <p:cNvSpPr/>
            <p:nvPr/>
          </p:nvSpPr>
          <p:spPr>
            <a:xfrm>
              <a:off x="828942" y="1729962"/>
              <a:ext cx="7559408" cy="369332"/>
            </a:xfrm>
            <a:prstGeom prst="rect">
              <a:avLst/>
            </a:prstGeom>
          </p:spPr>
          <p:txBody>
            <a:bodyPr wrap="square">
              <a:spAutoFit/>
            </a:bodyPr>
            <a:lstStyle/>
            <a:p>
              <a:r>
                <a:rPr lang="en-GB" dirty="0"/>
                <a:t>Click to see if each sentence correctly uses dashes for parenthesis.</a:t>
              </a:r>
            </a:p>
          </p:txBody>
        </p:sp>
        <p:sp>
          <p:nvSpPr>
            <p:cNvPr id="31" name="Rectangle 30">
              <a:extLst>
                <a:ext uri="{FF2B5EF4-FFF2-40B4-BE49-F238E27FC236}">
                  <a16:creationId xmlns:a16="http://schemas.microsoft.com/office/drawing/2014/main" id="{7CF4E3A2-0A1F-4C50-9866-98360866F264}"/>
                </a:ext>
              </a:extLst>
            </p:cNvPr>
            <p:cNvSpPr/>
            <p:nvPr/>
          </p:nvSpPr>
          <p:spPr bwMode="auto">
            <a:xfrm>
              <a:off x="755650" y="1697339"/>
              <a:ext cx="57150" cy="436639"/>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grpSp>
    </p:spTree>
    <p:extLst>
      <p:ext uri="{BB962C8B-B14F-4D97-AF65-F5344CB8AC3E}">
        <p14:creationId xmlns:p14="http://schemas.microsoft.com/office/powerpoint/2010/main" val="28559567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nextCondLst>
                <p:cond evt="onClick" delay="0">
                  <p:tgtEl>
                    <p:spTgt spid="13"/>
                  </p:tgtEl>
                </p:cond>
              </p:nextCondLst>
            </p:seq>
            <p:seq concurrent="1" nextAc="seek">
              <p:cTn id="8" restart="whenNotActive" fill="hold" evtFilter="cancelBubble" nodeType="interactiveSeq">
                <p:stCondLst>
                  <p:cond evt="onClick" delay="0">
                    <p:tgtEl>
                      <p:spTgt spid="20"/>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500"/>
                                        <p:tgtEl>
                                          <p:spTgt spid="24"/>
                                        </p:tgtEl>
                                      </p:cBhvr>
                                    </p:animEffect>
                                  </p:childTnLst>
                                </p:cTn>
                              </p:par>
                            </p:childTnLst>
                          </p:cTn>
                        </p:par>
                      </p:childTnLst>
                    </p:cTn>
                  </p:par>
                </p:childTnLst>
              </p:cTn>
              <p:nextCondLst>
                <p:cond evt="onClick" delay="0">
                  <p:tgtEl>
                    <p:spTgt spid="20"/>
                  </p:tgtEl>
                </p:cond>
              </p:nextCondLst>
            </p:seq>
            <p:seq concurrent="1" nextAc="seek">
              <p:cTn id="14" restart="whenNotActive" fill="hold" evtFilter="cancelBubble" nodeType="interactiveSeq">
                <p:stCondLst>
                  <p:cond evt="onClick" delay="0">
                    <p:tgtEl>
                      <p:spTgt spid="25"/>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nextCondLst>
                <p:cond evt="onClick" delay="0">
                  <p:tgtEl>
                    <p:spTgt spid="25"/>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17E92C-50CB-4A35-906B-A4010623C096}"/>
              </a:ext>
            </a:extLst>
          </p:cNvPr>
          <p:cNvSpPr txBox="1"/>
          <p:nvPr/>
        </p:nvSpPr>
        <p:spPr>
          <a:xfrm>
            <a:off x="1216025" y="728663"/>
            <a:ext cx="6711950" cy="1077218"/>
          </a:xfrm>
          <a:prstGeom prst="rect">
            <a:avLst/>
          </a:prstGeom>
          <a:noFill/>
        </p:spPr>
        <p:txBody>
          <a:bodyPr wrap="square" rtlCol="0">
            <a:spAutoFit/>
          </a:bodyPr>
          <a:lstStyle/>
          <a:p>
            <a:pPr algn="ctr"/>
            <a:r>
              <a:rPr lang="en-GB" sz="3200" dirty="0">
                <a:latin typeface="+mj-lt"/>
              </a:rPr>
              <a:t>Which sentence correctly uses dashes for parenthesis?</a:t>
            </a:r>
          </a:p>
        </p:txBody>
      </p:sp>
      <p:grpSp>
        <p:nvGrpSpPr>
          <p:cNvPr id="13" name="A)">
            <a:extLst>
              <a:ext uri="{FF2B5EF4-FFF2-40B4-BE49-F238E27FC236}">
                <a16:creationId xmlns:a16="http://schemas.microsoft.com/office/drawing/2014/main" id="{21E2ED6B-03F5-419E-860E-FD06CCFD56D3}"/>
              </a:ext>
            </a:extLst>
          </p:cNvPr>
          <p:cNvGrpSpPr>
            <a:grpSpLocks/>
          </p:cNvGrpSpPr>
          <p:nvPr/>
        </p:nvGrpSpPr>
        <p:grpSpPr bwMode="auto">
          <a:xfrm>
            <a:off x="755650" y="2524596"/>
            <a:ext cx="7632699" cy="958955"/>
            <a:chOff x="1663194" y="2607310"/>
            <a:chExt cx="7560784" cy="912604"/>
          </a:xfrm>
        </p:grpSpPr>
        <p:sp>
          <p:nvSpPr>
            <p:cNvPr id="14" name="Rectangle 13">
              <a:extLst>
                <a:ext uri="{FF2B5EF4-FFF2-40B4-BE49-F238E27FC236}">
                  <a16:creationId xmlns:a16="http://schemas.microsoft.com/office/drawing/2014/main" id="{DB498C0E-F75E-4E2D-B959-46BD4C2A342E}"/>
                </a:ext>
              </a:extLst>
            </p:cNvPr>
            <p:cNvSpPr/>
            <p:nvPr/>
          </p:nvSpPr>
          <p:spPr>
            <a:xfrm flipH="1">
              <a:off x="1760681" y="2631987"/>
              <a:ext cx="7463297" cy="870911"/>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8" name="Rectangle 17">
              <a:extLst>
                <a:ext uri="{FF2B5EF4-FFF2-40B4-BE49-F238E27FC236}">
                  <a16:creationId xmlns:a16="http://schemas.microsoft.com/office/drawing/2014/main" id="{18EAB235-7D16-4180-A6F1-FBCC5B497CA8}"/>
                </a:ext>
              </a:extLst>
            </p:cNvPr>
            <p:cNvSpPr/>
            <p:nvPr/>
          </p:nvSpPr>
          <p:spPr>
            <a:xfrm>
              <a:off x="1663194" y="2607310"/>
              <a:ext cx="55825" cy="912604"/>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9" name="Rectangle 33">
              <a:extLst>
                <a:ext uri="{FF2B5EF4-FFF2-40B4-BE49-F238E27FC236}">
                  <a16:creationId xmlns:a16="http://schemas.microsoft.com/office/drawing/2014/main" id="{DFAFC6B8-9E17-4533-BFCF-216B33B5F352}"/>
                </a:ext>
              </a:extLst>
            </p:cNvPr>
            <p:cNvSpPr>
              <a:spLocks noChangeArrowheads="1"/>
            </p:cNvSpPr>
            <p:nvPr/>
          </p:nvSpPr>
          <p:spPr bwMode="auto">
            <a:xfrm>
              <a:off x="1770076" y="2740752"/>
              <a:ext cx="7305528" cy="615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a) My favourite animal – and there are many animals which I adore – would have to be a hedgehog! </a:t>
              </a:r>
            </a:p>
          </p:txBody>
        </p:sp>
      </p:grpSp>
      <p:grpSp>
        <p:nvGrpSpPr>
          <p:cNvPr id="20" name="B)">
            <a:extLst>
              <a:ext uri="{FF2B5EF4-FFF2-40B4-BE49-F238E27FC236}">
                <a16:creationId xmlns:a16="http://schemas.microsoft.com/office/drawing/2014/main" id="{FD6AEF30-F2FC-45E1-9AE0-FABC4F655A81}"/>
              </a:ext>
            </a:extLst>
          </p:cNvPr>
          <p:cNvGrpSpPr>
            <a:grpSpLocks/>
          </p:cNvGrpSpPr>
          <p:nvPr/>
        </p:nvGrpSpPr>
        <p:grpSpPr bwMode="auto">
          <a:xfrm>
            <a:off x="755650" y="3735449"/>
            <a:ext cx="7632698" cy="921600"/>
            <a:chOff x="1663194" y="2617179"/>
            <a:chExt cx="7560783" cy="877056"/>
          </a:xfrm>
        </p:grpSpPr>
        <p:sp>
          <p:nvSpPr>
            <p:cNvPr id="21" name="Rectangle 20">
              <a:extLst>
                <a:ext uri="{FF2B5EF4-FFF2-40B4-BE49-F238E27FC236}">
                  <a16:creationId xmlns:a16="http://schemas.microsoft.com/office/drawing/2014/main" id="{258C82C8-5AB6-42BB-9895-C18A00C98C0A}"/>
                </a:ext>
              </a:extLst>
            </p:cNvPr>
            <p:cNvSpPr/>
            <p:nvPr/>
          </p:nvSpPr>
          <p:spPr>
            <a:xfrm flipH="1">
              <a:off x="1760682" y="2631986"/>
              <a:ext cx="7463295" cy="846058"/>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2" name="Rectangle 21">
              <a:extLst>
                <a:ext uri="{FF2B5EF4-FFF2-40B4-BE49-F238E27FC236}">
                  <a16:creationId xmlns:a16="http://schemas.microsoft.com/office/drawing/2014/main" id="{6FECCBE5-8353-43AB-94C7-B14DDE93F3C7}"/>
                </a:ext>
              </a:extLst>
            </p:cNvPr>
            <p:cNvSpPr/>
            <p:nvPr/>
          </p:nvSpPr>
          <p:spPr>
            <a:xfrm>
              <a:off x="1663194" y="2617179"/>
              <a:ext cx="55825" cy="877056"/>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3" name="Rectangle 33">
              <a:extLst>
                <a:ext uri="{FF2B5EF4-FFF2-40B4-BE49-F238E27FC236}">
                  <a16:creationId xmlns:a16="http://schemas.microsoft.com/office/drawing/2014/main" id="{5B0CBECA-E6F2-40D6-8540-AA1D7DFBC389}"/>
                </a:ext>
              </a:extLst>
            </p:cNvPr>
            <p:cNvSpPr>
              <a:spLocks noChangeArrowheads="1"/>
            </p:cNvSpPr>
            <p:nvPr/>
          </p:nvSpPr>
          <p:spPr bwMode="auto">
            <a:xfrm>
              <a:off x="1770077" y="2740752"/>
              <a:ext cx="7341049" cy="615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spc="-50" dirty="0"/>
                <a:t>b) My favourite animal and there are many animals – which I adore – would have to be a hedgehog! </a:t>
              </a:r>
            </a:p>
          </p:txBody>
        </p:sp>
      </p:grpSp>
      <p:pic>
        <p:nvPicPr>
          <p:cNvPr id="24" name="Picture 23">
            <a:extLst>
              <a:ext uri="{FF2B5EF4-FFF2-40B4-BE49-F238E27FC236}">
                <a16:creationId xmlns:a16="http://schemas.microsoft.com/office/drawing/2014/main" id="{2771ECFE-C413-4E77-AFFD-E21D1188EC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95436" y="3954459"/>
            <a:ext cx="385828" cy="417980"/>
          </a:xfrm>
          <a:prstGeom prst="rect">
            <a:avLst/>
          </a:prstGeom>
        </p:spPr>
      </p:pic>
      <p:grpSp>
        <p:nvGrpSpPr>
          <p:cNvPr id="25" name="C)">
            <a:extLst>
              <a:ext uri="{FF2B5EF4-FFF2-40B4-BE49-F238E27FC236}">
                <a16:creationId xmlns:a16="http://schemas.microsoft.com/office/drawing/2014/main" id="{A677BBFD-A5DB-4304-9457-DE530DAD4C54}"/>
              </a:ext>
            </a:extLst>
          </p:cNvPr>
          <p:cNvGrpSpPr>
            <a:grpSpLocks/>
          </p:cNvGrpSpPr>
          <p:nvPr/>
        </p:nvGrpSpPr>
        <p:grpSpPr bwMode="auto">
          <a:xfrm>
            <a:off x="755650" y="4933683"/>
            <a:ext cx="4372161" cy="1160332"/>
            <a:chOff x="1663194" y="2621965"/>
            <a:chExt cx="4330967" cy="1104250"/>
          </a:xfrm>
        </p:grpSpPr>
        <p:sp>
          <p:nvSpPr>
            <p:cNvPr id="26" name="Rectangle 25">
              <a:extLst>
                <a:ext uri="{FF2B5EF4-FFF2-40B4-BE49-F238E27FC236}">
                  <a16:creationId xmlns:a16="http://schemas.microsoft.com/office/drawing/2014/main" id="{A02D2F44-8C13-4D25-B077-7B8E6CF2CA57}"/>
                </a:ext>
              </a:extLst>
            </p:cNvPr>
            <p:cNvSpPr/>
            <p:nvPr/>
          </p:nvSpPr>
          <p:spPr>
            <a:xfrm flipH="1">
              <a:off x="1760681" y="2631986"/>
              <a:ext cx="4233480" cy="1075553"/>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7" name="Rectangle 26">
              <a:extLst>
                <a:ext uri="{FF2B5EF4-FFF2-40B4-BE49-F238E27FC236}">
                  <a16:creationId xmlns:a16="http://schemas.microsoft.com/office/drawing/2014/main" id="{C7DDC53C-DC59-4340-B195-73C5BF921F94}"/>
                </a:ext>
              </a:extLst>
            </p:cNvPr>
            <p:cNvSpPr/>
            <p:nvPr/>
          </p:nvSpPr>
          <p:spPr>
            <a:xfrm>
              <a:off x="1663194" y="2621965"/>
              <a:ext cx="55825" cy="110425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8" name="Rectangle 33">
              <a:extLst>
                <a:ext uri="{FF2B5EF4-FFF2-40B4-BE49-F238E27FC236}">
                  <a16:creationId xmlns:a16="http://schemas.microsoft.com/office/drawing/2014/main" id="{C25626A4-D293-4CA1-B57C-57210133AD61}"/>
                </a:ext>
              </a:extLst>
            </p:cNvPr>
            <p:cNvSpPr>
              <a:spLocks noChangeArrowheads="1"/>
            </p:cNvSpPr>
            <p:nvPr/>
          </p:nvSpPr>
          <p:spPr bwMode="auto">
            <a:xfrm>
              <a:off x="1770077" y="2740752"/>
              <a:ext cx="4197444" cy="878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c) My favourite animal and – there are many animals which I adore would have to be – a hedgehog!</a:t>
              </a:r>
            </a:p>
          </p:txBody>
        </p:sp>
      </p:grpSp>
      <p:pic>
        <p:nvPicPr>
          <p:cNvPr id="7" name="Picture 6">
            <a:extLst>
              <a:ext uri="{FF2B5EF4-FFF2-40B4-BE49-F238E27FC236}">
                <a16:creationId xmlns:a16="http://schemas.microsoft.com/office/drawing/2014/main" id="{7F2D4373-34A6-4766-A986-E911B3AE5B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7949" y="2722146"/>
            <a:ext cx="449571" cy="439270"/>
          </a:xfrm>
          <a:prstGeom prst="rect">
            <a:avLst/>
          </a:prstGeom>
        </p:spPr>
      </p:pic>
      <p:pic>
        <p:nvPicPr>
          <p:cNvPr id="4" name="Picture 3">
            <a:extLst>
              <a:ext uri="{FF2B5EF4-FFF2-40B4-BE49-F238E27FC236}">
                <a16:creationId xmlns:a16="http://schemas.microsoft.com/office/drawing/2014/main" id="{5BADC58F-3375-4CD4-A46B-2D8A1F58F4A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41247" y="5326728"/>
            <a:ext cx="385828" cy="417980"/>
          </a:xfrm>
          <a:prstGeom prst="rect">
            <a:avLst/>
          </a:prstGeom>
        </p:spPr>
      </p:pic>
      <p:pic>
        <p:nvPicPr>
          <p:cNvPr id="6" name="Picture 5">
            <a:extLst>
              <a:ext uri="{FF2B5EF4-FFF2-40B4-BE49-F238E27FC236}">
                <a16:creationId xmlns:a16="http://schemas.microsoft.com/office/drawing/2014/main" id="{0B0A5DFF-3C0D-45FB-8CAA-4A4EB6DE48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40833" y="4592991"/>
            <a:ext cx="3203167" cy="2265009"/>
          </a:xfrm>
          <a:prstGeom prst="rect">
            <a:avLst/>
          </a:prstGeom>
        </p:spPr>
      </p:pic>
      <p:grpSp>
        <p:nvGrpSpPr>
          <p:cNvPr id="29" name="Group 28">
            <a:extLst>
              <a:ext uri="{FF2B5EF4-FFF2-40B4-BE49-F238E27FC236}">
                <a16:creationId xmlns:a16="http://schemas.microsoft.com/office/drawing/2014/main" id="{923104FD-02BF-4BCA-8536-09BB5239B2E2}"/>
              </a:ext>
            </a:extLst>
          </p:cNvPr>
          <p:cNvGrpSpPr/>
          <p:nvPr/>
        </p:nvGrpSpPr>
        <p:grpSpPr>
          <a:xfrm>
            <a:off x="755650" y="1876801"/>
            <a:ext cx="7632700" cy="436639"/>
            <a:chOff x="755650" y="1697339"/>
            <a:chExt cx="7632700" cy="436639"/>
          </a:xfrm>
        </p:grpSpPr>
        <p:sp>
          <p:nvSpPr>
            <p:cNvPr id="30" name="Rectangle 29">
              <a:extLst>
                <a:ext uri="{FF2B5EF4-FFF2-40B4-BE49-F238E27FC236}">
                  <a16:creationId xmlns:a16="http://schemas.microsoft.com/office/drawing/2014/main" id="{21653443-1C30-4A7E-93B4-4D20239196A0}"/>
                </a:ext>
              </a:extLst>
            </p:cNvPr>
            <p:cNvSpPr/>
            <p:nvPr/>
          </p:nvSpPr>
          <p:spPr>
            <a:xfrm>
              <a:off x="828942" y="1729962"/>
              <a:ext cx="7559408" cy="369332"/>
            </a:xfrm>
            <a:prstGeom prst="rect">
              <a:avLst/>
            </a:prstGeom>
          </p:spPr>
          <p:txBody>
            <a:bodyPr wrap="square">
              <a:spAutoFit/>
            </a:bodyPr>
            <a:lstStyle/>
            <a:p>
              <a:r>
                <a:rPr lang="en-GB" dirty="0"/>
                <a:t>Click to see if each sentence correctly uses dashes for parenthesis.</a:t>
              </a:r>
            </a:p>
          </p:txBody>
        </p:sp>
        <p:sp>
          <p:nvSpPr>
            <p:cNvPr id="31" name="Rectangle 30">
              <a:extLst>
                <a:ext uri="{FF2B5EF4-FFF2-40B4-BE49-F238E27FC236}">
                  <a16:creationId xmlns:a16="http://schemas.microsoft.com/office/drawing/2014/main" id="{DF2E2158-9119-42E5-A467-033A1C47C8A6}"/>
                </a:ext>
              </a:extLst>
            </p:cNvPr>
            <p:cNvSpPr/>
            <p:nvPr/>
          </p:nvSpPr>
          <p:spPr bwMode="auto">
            <a:xfrm>
              <a:off x="755650" y="1697339"/>
              <a:ext cx="57150" cy="436639"/>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grpSp>
    </p:spTree>
    <p:extLst>
      <p:ext uri="{BB962C8B-B14F-4D97-AF65-F5344CB8AC3E}">
        <p14:creationId xmlns:p14="http://schemas.microsoft.com/office/powerpoint/2010/main" val="11958814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nextCondLst>
                <p:cond evt="onClick" delay="0">
                  <p:tgtEl>
                    <p:spTgt spid="25"/>
                  </p:tgtEl>
                </p:cond>
              </p:nextCondLst>
            </p:seq>
            <p:seq concurrent="1" nextAc="seek">
              <p:cTn id="8" restart="whenNotActive" fill="hold" evtFilter="cancelBubble" nodeType="interactiveSeq">
                <p:stCondLst>
                  <p:cond evt="onClick" delay="0">
                    <p:tgtEl>
                      <p:spTgt spid="20"/>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500"/>
                                        <p:tgtEl>
                                          <p:spTgt spid="24"/>
                                        </p:tgtEl>
                                      </p:cBhvr>
                                    </p:animEffect>
                                  </p:childTnLst>
                                </p:cTn>
                              </p:par>
                            </p:childTnLst>
                          </p:cTn>
                        </p:par>
                      </p:childTnLst>
                    </p:cTn>
                  </p:par>
                </p:childTnLst>
              </p:cTn>
              <p:nextCondLst>
                <p:cond evt="onClick" delay="0">
                  <p:tgtEl>
                    <p:spTgt spid="20"/>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nextCondLst>
                <p:cond evt="onClick" delay="0">
                  <p:tgtEl>
                    <p:spTgt spid="13"/>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96FB520E-F927-4670-BE34-4568CAF752C3}"/>
              </a:ext>
            </a:extLst>
          </p:cNvPr>
          <p:cNvGrpSpPr>
            <a:grpSpLocks/>
          </p:cNvGrpSpPr>
          <p:nvPr/>
        </p:nvGrpSpPr>
        <p:grpSpPr bwMode="auto">
          <a:xfrm>
            <a:off x="-78377" y="2483225"/>
            <a:ext cx="9326879" cy="1953080"/>
            <a:chOff x="2055966" y="3848045"/>
            <a:chExt cx="5043043" cy="1953080"/>
          </a:xfrm>
          <a:solidFill>
            <a:srgbClr val="00639A"/>
          </a:solidFill>
        </p:grpSpPr>
        <p:sp>
          <p:nvSpPr>
            <p:cNvPr id="10" name="Rectangle 9">
              <a:extLst>
                <a:ext uri="{FF2B5EF4-FFF2-40B4-BE49-F238E27FC236}">
                  <a16:creationId xmlns:a16="http://schemas.microsoft.com/office/drawing/2014/main" id="{DA219107-1CF4-4CE3-AADE-4150029B65F8}"/>
                </a:ext>
              </a:extLst>
            </p:cNvPr>
            <p:cNvSpPr/>
            <p:nvPr/>
          </p:nvSpPr>
          <p:spPr>
            <a:xfrm>
              <a:off x="2055966" y="3848045"/>
              <a:ext cx="5043043" cy="1953080"/>
            </a:xfrm>
            <a:prstGeom prst="rect">
              <a:avLst/>
            </a:prstGeom>
            <a:grpFill/>
            <a:ln w="57150">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1" name="Rectangle 70">
              <a:extLst>
                <a:ext uri="{FF2B5EF4-FFF2-40B4-BE49-F238E27FC236}">
                  <a16:creationId xmlns:a16="http://schemas.microsoft.com/office/drawing/2014/main" id="{C1E5611C-CB7D-4114-8F75-745C264186CC}"/>
                </a:ext>
              </a:extLst>
            </p:cNvPr>
            <p:cNvSpPr>
              <a:spLocks noChangeArrowheads="1"/>
            </p:cNvSpPr>
            <p:nvPr/>
          </p:nvSpPr>
          <p:spPr bwMode="auto">
            <a:xfrm>
              <a:off x="4570425" y="4269578"/>
              <a:ext cx="2063500" cy="1077218"/>
            </a:xfrm>
            <a:prstGeom prst="rect">
              <a:avLst/>
            </a:prstGeom>
            <a:noFill/>
            <a:ln w="9525">
              <a:noFill/>
              <a:miter lim="800000"/>
              <a:headEnd/>
              <a:tailEnd/>
            </a:ln>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lvl="0" algn="ctr" eaLnBrk="0" fontAlgn="base" hangingPunct="0">
                <a:spcBef>
                  <a:spcPct val="0"/>
                </a:spcBef>
                <a:spcAft>
                  <a:spcPct val="0"/>
                </a:spcAft>
                <a:defRPr/>
              </a:pPr>
              <a:r>
                <a:rPr lang="en-GB" sz="3200" b="1" dirty="0">
                  <a:solidFill>
                    <a:schemeClr val="bg1"/>
                  </a:solidFill>
                  <a:latin typeface="+mn-lt"/>
                </a:rPr>
                <a:t>Independent Focused Activity</a:t>
              </a:r>
            </a:p>
          </p:txBody>
        </p:sp>
      </p:grpSp>
      <p:pic>
        <p:nvPicPr>
          <p:cNvPr id="3" name="Picture 2">
            <a:extLst>
              <a:ext uri="{FF2B5EF4-FFF2-40B4-BE49-F238E27FC236}">
                <a16:creationId xmlns:a16="http://schemas.microsoft.com/office/drawing/2014/main" id="{49EB24DD-E431-4A69-BAFE-A720FA92A1E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0131" r="20682"/>
          <a:stretch/>
        </p:blipFill>
        <p:spPr>
          <a:xfrm>
            <a:off x="493713" y="1724025"/>
            <a:ext cx="4780259" cy="4641850"/>
          </a:xfrm>
          <a:prstGeom prst="roundRect">
            <a:avLst>
              <a:gd name="adj" fmla="val 2493"/>
            </a:avLst>
          </a:prstGeom>
        </p:spPr>
      </p:pic>
    </p:spTree>
    <p:extLst>
      <p:ext uri="{BB962C8B-B14F-4D97-AF65-F5344CB8AC3E}">
        <p14:creationId xmlns:p14="http://schemas.microsoft.com/office/powerpoint/2010/main" val="9062002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C5B591-F5E2-4EF0-9400-95FE857E1921}"/>
              </a:ext>
            </a:extLst>
          </p:cNvPr>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The Dramatic Dash</a:t>
            </a:r>
          </a:p>
        </p:txBody>
      </p:sp>
      <p:grpSp>
        <p:nvGrpSpPr>
          <p:cNvPr id="3" name="Group 2">
            <a:extLst>
              <a:ext uri="{FF2B5EF4-FFF2-40B4-BE49-F238E27FC236}">
                <a16:creationId xmlns:a16="http://schemas.microsoft.com/office/drawing/2014/main" id="{211C5692-0B27-4A67-A8A6-714BC18199E9}"/>
              </a:ext>
            </a:extLst>
          </p:cNvPr>
          <p:cNvGrpSpPr>
            <a:grpSpLocks/>
          </p:cNvGrpSpPr>
          <p:nvPr/>
        </p:nvGrpSpPr>
        <p:grpSpPr bwMode="auto">
          <a:xfrm>
            <a:off x="755650" y="1345800"/>
            <a:ext cx="7632700" cy="773537"/>
            <a:chOff x="755650" y="1546416"/>
            <a:chExt cx="7632700" cy="773037"/>
          </a:xfrm>
        </p:grpSpPr>
        <p:sp>
          <p:nvSpPr>
            <p:cNvPr id="4" name="Rectangle 4">
              <a:extLst>
                <a:ext uri="{FF2B5EF4-FFF2-40B4-BE49-F238E27FC236}">
                  <a16:creationId xmlns:a16="http://schemas.microsoft.com/office/drawing/2014/main" id="{57CD32D0-E0A2-4486-8CC5-8E867ACAE026}"/>
                </a:ext>
              </a:extLst>
            </p:cNvPr>
            <p:cNvSpPr>
              <a:spLocks noChangeArrowheads="1"/>
            </p:cNvSpPr>
            <p:nvPr/>
          </p:nvSpPr>
          <p:spPr bwMode="auto">
            <a:xfrm>
              <a:off x="901668" y="1603429"/>
              <a:ext cx="7486682" cy="698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The dash is a punctuation mark which can be used when you want to emphasise additional information. </a:t>
              </a:r>
            </a:p>
          </p:txBody>
        </p:sp>
        <p:sp>
          <p:nvSpPr>
            <p:cNvPr id="5" name="Rectangle 4">
              <a:extLst>
                <a:ext uri="{FF2B5EF4-FFF2-40B4-BE49-F238E27FC236}">
                  <a16:creationId xmlns:a16="http://schemas.microsoft.com/office/drawing/2014/main" id="{FAB4B50F-A04F-44BD-84A8-9E8921C82F6C}"/>
                </a:ext>
              </a:extLst>
            </p:cNvPr>
            <p:cNvSpPr/>
            <p:nvPr/>
          </p:nvSpPr>
          <p:spPr>
            <a:xfrm>
              <a:off x="755650" y="1546416"/>
              <a:ext cx="57150" cy="773037"/>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grpSp>
      <p:grpSp>
        <p:nvGrpSpPr>
          <p:cNvPr id="6" name="Group 5">
            <a:extLst>
              <a:ext uri="{FF2B5EF4-FFF2-40B4-BE49-F238E27FC236}">
                <a16:creationId xmlns:a16="http://schemas.microsoft.com/office/drawing/2014/main" id="{F185FBE8-5E5E-4062-B352-4ADBC8850705}"/>
              </a:ext>
            </a:extLst>
          </p:cNvPr>
          <p:cNvGrpSpPr>
            <a:grpSpLocks/>
          </p:cNvGrpSpPr>
          <p:nvPr/>
        </p:nvGrpSpPr>
        <p:grpSpPr bwMode="auto">
          <a:xfrm>
            <a:off x="755650" y="2350663"/>
            <a:ext cx="6169025" cy="773537"/>
            <a:chOff x="755650" y="1546416"/>
            <a:chExt cx="6169025" cy="773037"/>
          </a:xfrm>
        </p:grpSpPr>
        <p:sp>
          <p:nvSpPr>
            <p:cNvPr id="7" name="Rectangle 4">
              <a:extLst>
                <a:ext uri="{FF2B5EF4-FFF2-40B4-BE49-F238E27FC236}">
                  <a16:creationId xmlns:a16="http://schemas.microsoft.com/office/drawing/2014/main" id="{7D80B63D-2E5F-4450-8B6B-046DCB4FC901}"/>
                </a:ext>
              </a:extLst>
            </p:cNvPr>
            <p:cNvSpPr>
              <a:spLocks noChangeArrowheads="1"/>
            </p:cNvSpPr>
            <p:nvPr/>
          </p:nvSpPr>
          <p:spPr bwMode="auto">
            <a:xfrm>
              <a:off x="901668" y="1603429"/>
              <a:ext cx="6023007" cy="698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spc="-50" dirty="0"/>
                <a:t>We have already learnt about using a dash in pairs to surround additional information that we want to emphasise.</a:t>
              </a:r>
            </a:p>
          </p:txBody>
        </p:sp>
        <p:sp>
          <p:nvSpPr>
            <p:cNvPr id="8" name="Rectangle 7">
              <a:extLst>
                <a:ext uri="{FF2B5EF4-FFF2-40B4-BE49-F238E27FC236}">
                  <a16:creationId xmlns:a16="http://schemas.microsoft.com/office/drawing/2014/main" id="{63B1D95B-7D6F-4429-B090-00EE07248711}"/>
                </a:ext>
              </a:extLst>
            </p:cNvPr>
            <p:cNvSpPr/>
            <p:nvPr/>
          </p:nvSpPr>
          <p:spPr>
            <a:xfrm>
              <a:off x="755650" y="1546416"/>
              <a:ext cx="57150" cy="773037"/>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grpSp>
      <p:pic>
        <p:nvPicPr>
          <p:cNvPr id="10" name="Picture 9">
            <a:extLst>
              <a:ext uri="{FF2B5EF4-FFF2-40B4-BE49-F238E27FC236}">
                <a16:creationId xmlns:a16="http://schemas.microsoft.com/office/drawing/2014/main" id="{12784696-D7E8-4A17-A1B5-2C3C5647D5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19875" y="2073437"/>
            <a:ext cx="2319725" cy="4784563"/>
          </a:xfrm>
          <a:prstGeom prst="rect">
            <a:avLst/>
          </a:prstGeom>
        </p:spPr>
      </p:pic>
      <p:grpSp>
        <p:nvGrpSpPr>
          <p:cNvPr id="11" name="Group 10">
            <a:extLst>
              <a:ext uri="{FF2B5EF4-FFF2-40B4-BE49-F238E27FC236}">
                <a16:creationId xmlns:a16="http://schemas.microsoft.com/office/drawing/2014/main" id="{9086A321-DCD4-4DB8-A1F6-E3A82C9A47CA}"/>
              </a:ext>
            </a:extLst>
          </p:cNvPr>
          <p:cNvGrpSpPr>
            <a:grpSpLocks/>
          </p:cNvGrpSpPr>
          <p:nvPr/>
        </p:nvGrpSpPr>
        <p:grpSpPr bwMode="auto">
          <a:xfrm>
            <a:off x="755650" y="3387550"/>
            <a:ext cx="5759451" cy="1823962"/>
            <a:chOff x="755650" y="1602193"/>
            <a:chExt cx="5759451" cy="1822782"/>
          </a:xfrm>
        </p:grpSpPr>
        <p:sp>
          <p:nvSpPr>
            <p:cNvPr id="12" name="Rectangle 4">
              <a:extLst>
                <a:ext uri="{FF2B5EF4-FFF2-40B4-BE49-F238E27FC236}">
                  <a16:creationId xmlns:a16="http://schemas.microsoft.com/office/drawing/2014/main" id="{9FF8CFC2-99FE-4249-A91A-EC1B6AA3AAAE}"/>
                </a:ext>
              </a:extLst>
            </p:cNvPr>
            <p:cNvSpPr>
              <a:spLocks noChangeArrowheads="1"/>
            </p:cNvSpPr>
            <p:nvPr/>
          </p:nvSpPr>
          <p:spPr bwMode="auto">
            <a:xfrm>
              <a:off x="901669" y="1603429"/>
              <a:ext cx="5613432" cy="180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Whereas brackets must always be used in pairs, only one dash is required if the parenthesis comes at the end of a sentence. A dash found by itself can be used to separate something dramatic (and usually contrasting) at the end of a sentence from the start of the sentence.</a:t>
              </a:r>
            </a:p>
          </p:txBody>
        </p:sp>
        <p:sp>
          <p:nvSpPr>
            <p:cNvPr id="13" name="Rectangle 12">
              <a:extLst>
                <a:ext uri="{FF2B5EF4-FFF2-40B4-BE49-F238E27FC236}">
                  <a16:creationId xmlns:a16="http://schemas.microsoft.com/office/drawing/2014/main" id="{18269B79-21AC-4289-B49A-63D69C8C2D93}"/>
                </a:ext>
              </a:extLst>
            </p:cNvPr>
            <p:cNvSpPr/>
            <p:nvPr/>
          </p:nvSpPr>
          <p:spPr>
            <a:xfrm>
              <a:off x="755650" y="1602193"/>
              <a:ext cx="57150" cy="1822782"/>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grpSp>
      <p:grpSp>
        <p:nvGrpSpPr>
          <p:cNvPr id="14" name="Group 13">
            <a:extLst>
              <a:ext uri="{FF2B5EF4-FFF2-40B4-BE49-F238E27FC236}">
                <a16:creationId xmlns:a16="http://schemas.microsoft.com/office/drawing/2014/main" id="{89FF7636-FFB6-4B14-B9BD-4CA31A0795D5}"/>
              </a:ext>
            </a:extLst>
          </p:cNvPr>
          <p:cNvGrpSpPr>
            <a:grpSpLocks/>
          </p:cNvGrpSpPr>
          <p:nvPr/>
        </p:nvGrpSpPr>
        <p:grpSpPr bwMode="auto">
          <a:xfrm>
            <a:off x="755650" y="5455712"/>
            <a:ext cx="5759451" cy="747998"/>
            <a:chOff x="755650" y="1917551"/>
            <a:chExt cx="5759451" cy="747515"/>
          </a:xfrm>
        </p:grpSpPr>
        <p:sp>
          <p:nvSpPr>
            <p:cNvPr id="15" name="Rectangle 4">
              <a:extLst>
                <a:ext uri="{FF2B5EF4-FFF2-40B4-BE49-F238E27FC236}">
                  <a16:creationId xmlns:a16="http://schemas.microsoft.com/office/drawing/2014/main" id="{8BB272BA-026C-4922-ADE9-00653C41C184}"/>
                </a:ext>
              </a:extLst>
            </p:cNvPr>
            <p:cNvSpPr>
              <a:spLocks noChangeArrowheads="1"/>
            </p:cNvSpPr>
            <p:nvPr/>
          </p:nvSpPr>
          <p:spPr bwMode="auto">
            <a:xfrm>
              <a:off x="901669" y="1917551"/>
              <a:ext cx="5613432" cy="698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The idea is to shock or surprise the reader at the very end of the sentence. </a:t>
              </a:r>
            </a:p>
          </p:txBody>
        </p:sp>
        <p:sp>
          <p:nvSpPr>
            <p:cNvPr id="16" name="Rectangle 15">
              <a:extLst>
                <a:ext uri="{FF2B5EF4-FFF2-40B4-BE49-F238E27FC236}">
                  <a16:creationId xmlns:a16="http://schemas.microsoft.com/office/drawing/2014/main" id="{1D789EA5-D61C-4312-8FF6-9F36EBFD556B}"/>
                </a:ext>
              </a:extLst>
            </p:cNvPr>
            <p:cNvSpPr/>
            <p:nvPr/>
          </p:nvSpPr>
          <p:spPr>
            <a:xfrm>
              <a:off x="755650" y="1962305"/>
              <a:ext cx="57150" cy="702761"/>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grpSp>
      <p:grpSp>
        <p:nvGrpSpPr>
          <p:cNvPr id="17" name="Group 16">
            <a:extLst>
              <a:ext uri="{FF2B5EF4-FFF2-40B4-BE49-F238E27FC236}">
                <a16:creationId xmlns:a16="http://schemas.microsoft.com/office/drawing/2014/main" id="{793FCA18-970A-4F95-A376-11A0B1263BA5}"/>
              </a:ext>
            </a:extLst>
          </p:cNvPr>
          <p:cNvGrpSpPr/>
          <p:nvPr/>
        </p:nvGrpSpPr>
        <p:grpSpPr>
          <a:xfrm>
            <a:off x="755650" y="1919461"/>
            <a:ext cx="7607300" cy="1080914"/>
            <a:chOff x="755650" y="2932019"/>
            <a:chExt cx="7607300" cy="1080914"/>
          </a:xfrm>
        </p:grpSpPr>
        <p:sp>
          <p:nvSpPr>
            <p:cNvPr id="18" name="Rectangle 17">
              <a:extLst>
                <a:ext uri="{FF2B5EF4-FFF2-40B4-BE49-F238E27FC236}">
                  <a16:creationId xmlns:a16="http://schemas.microsoft.com/office/drawing/2014/main" id="{759F4FF8-58F4-4B75-A486-69F23503E135}"/>
                </a:ext>
              </a:extLst>
            </p:cNvPr>
            <p:cNvSpPr/>
            <p:nvPr/>
          </p:nvSpPr>
          <p:spPr>
            <a:xfrm>
              <a:off x="924825" y="2932019"/>
              <a:ext cx="1295770" cy="401731"/>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9" name="Group 18">
              <a:extLst>
                <a:ext uri="{FF2B5EF4-FFF2-40B4-BE49-F238E27FC236}">
                  <a16:creationId xmlns:a16="http://schemas.microsoft.com/office/drawing/2014/main" id="{04CA96D8-6AF0-4BAE-8FF9-5B0AD403CF23}"/>
                </a:ext>
              </a:extLst>
            </p:cNvPr>
            <p:cNvGrpSpPr>
              <a:grpSpLocks/>
            </p:cNvGrpSpPr>
            <p:nvPr/>
          </p:nvGrpSpPr>
          <p:grpSpPr bwMode="auto">
            <a:xfrm>
              <a:off x="755650" y="2955076"/>
              <a:ext cx="7607300" cy="1057857"/>
              <a:chOff x="755917" y="4475019"/>
              <a:chExt cx="7606629" cy="1057857"/>
            </a:xfrm>
          </p:grpSpPr>
          <p:sp>
            <p:nvSpPr>
              <p:cNvPr id="20" name="Rectangle 19">
                <a:extLst>
                  <a:ext uri="{FF2B5EF4-FFF2-40B4-BE49-F238E27FC236}">
                    <a16:creationId xmlns:a16="http://schemas.microsoft.com/office/drawing/2014/main" id="{211C9D09-9E78-4D2A-8A35-ABF0FCFFEBA1}"/>
                  </a:ext>
                </a:extLst>
              </p:cNvPr>
              <p:cNvSpPr/>
              <p:nvPr/>
            </p:nvSpPr>
            <p:spPr>
              <a:xfrm>
                <a:off x="787664" y="4874331"/>
                <a:ext cx="7574882" cy="658545"/>
              </a:xfrm>
              <a:prstGeom prst="rect">
                <a:avLst/>
              </a:prstGeom>
              <a:solidFill>
                <a:srgbClr val="FFFFFF"/>
              </a:solidFill>
              <a:ln w="5715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1" name="Rectangle 70">
                <a:extLst>
                  <a:ext uri="{FF2B5EF4-FFF2-40B4-BE49-F238E27FC236}">
                    <a16:creationId xmlns:a16="http://schemas.microsoft.com/office/drawing/2014/main" id="{E3E5BEAE-9D71-4521-AACC-9F014C4C68AC}"/>
                  </a:ext>
                </a:extLst>
              </p:cNvPr>
              <p:cNvSpPr>
                <a:spLocks noChangeArrowheads="1"/>
              </p:cNvSpPr>
              <p:nvPr/>
            </p:nvSpPr>
            <p:spPr bwMode="auto">
              <a:xfrm>
                <a:off x="755917" y="5012527"/>
                <a:ext cx="75450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algn="ctr" fontAlgn="base">
                  <a:lnSpc>
                    <a:spcPct val="100000"/>
                  </a:lnSpc>
                  <a:spcBef>
                    <a:spcPct val="0"/>
                  </a:spcBef>
                  <a:spcAft>
                    <a:spcPct val="0"/>
                  </a:spcAft>
                  <a:buNone/>
                  <a:defRPr/>
                </a:pPr>
                <a:r>
                  <a:rPr lang="en-GB" altLang="en-US" dirty="0"/>
                  <a:t>It was a long wait – perhaps the longest of his life. </a:t>
                </a:r>
              </a:p>
            </p:txBody>
          </p:sp>
          <p:sp>
            <p:nvSpPr>
              <p:cNvPr id="22" name="Rectangle 70">
                <a:extLst>
                  <a:ext uri="{FF2B5EF4-FFF2-40B4-BE49-F238E27FC236}">
                    <a16:creationId xmlns:a16="http://schemas.microsoft.com/office/drawing/2014/main" id="{2DB91AAF-EEBB-4CB3-AC8F-ADA96B0A8488}"/>
                  </a:ext>
                </a:extLst>
              </p:cNvPr>
              <p:cNvSpPr>
                <a:spLocks noChangeArrowheads="1"/>
              </p:cNvSpPr>
              <p:nvPr/>
            </p:nvSpPr>
            <p:spPr bwMode="auto">
              <a:xfrm>
                <a:off x="1024088" y="4475019"/>
                <a:ext cx="14667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b="1" dirty="0">
                    <a:solidFill>
                      <a:schemeClr val="bg1"/>
                    </a:solidFill>
                  </a:rPr>
                  <a:t>Example</a:t>
                </a:r>
              </a:p>
            </p:txBody>
          </p:sp>
        </p:grpSp>
      </p:grpSp>
      <p:grpSp>
        <p:nvGrpSpPr>
          <p:cNvPr id="23" name="Text box">
            <a:extLst>
              <a:ext uri="{FF2B5EF4-FFF2-40B4-BE49-F238E27FC236}">
                <a16:creationId xmlns:a16="http://schemas.microsoft.com/office/drawing/2014/main" id="{6922918F-474E-48E6-8932-46125F48C919}"/>
              </a:ext>
            </a:extLst>
          </p:cNvPr>
          <p:cNvGrpSpPr>
            <a:grpSpLocks/>
          </p:cNvGrpSpPr>
          <p:nvPr/>
        </p:nvGrpSpPr>
        <p:grpSpPr bwMode="auto">
          <a:xfrm>
            <a:off x="755650" y="3271685"/>
            <a:ext cx="7632700" cy="595463"/>
            <a:chOff x="1663194" y="2610518"/>
            <a:chExt cx="7560785" cy="566681"/>
          </a:xfrm>
        </p:grpSpPr>
        <p:sp>
          <p:nvSpPr>
            <p:cNvPr id="24" name="Rectangle 23">
              <a:extLst>
                <a:ext uri="{FF2B5EF4-FFF2-40B4-BE49-F238E27FC236}">
                  <a16:creationId xmlns:a16="http://schemas.microsoft.com/office/drawing/2014/main" id="{A9725474-A1F2-4EAA-B8DE-7C90538EBC3A}"/>
                </a:ext>
              </a:extLst>
            </p:cNvPr>
            <p:cNvSpPr/>
            <p:nvPr/>
          </p:nvSpPr>
          <p:spPr>
            <a:xfrm flipH="1">
              <a:off x="1760683" y="2631986"/>
              <a:ext cx="7463296" cy="545213"/>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5" name="Rectangle 24">
              <a:extLst>
                <a:ext uri="{FF2B5EF4-FFF2-40B4-BE49-F238E27FC236}">
                  <a16:creationId xmlns:a16="http://schemas.microsoft.com/office/drawing/2014/main" id="{BE818200-BB46-4DCB-BA5C-0B0ABAC18BA3}"/>
                </a:ext>
              </a:extLst>
            </p:cNvPr>
            <p:cNvSpPr/>
            <p:nvPr/>
          </p:nvSpPr>
          <p:spPr>
            <a:xfrm>
              <a:off x="1663194" y="2610518"/>
              <a:ext cx="55825" cy="566657"/>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6" name="Rectangle 33">
              <a:extLst>
                <a:ext uri="{FF2B5EF4-FFF2-40B4-BE49-F238E27FC236}">
                  <a16:creationId xmlns:a16="http://schemas.microsoft.com/office/drawing/2014/main" id="{46A96162-4C68-4E0B-9A9E-6D272A2FF0A2}"/>
                </a:ext>
              </a:extLst>
            </p:cNvPr>
            <p:cNvSpPr>
              <a:spLocks noChangeArrowheads="1"/>
            </p:cNvSpPr>
            <p:nvPr/>
          </p:nvSpPr>
          <p:spPr bwMode="auto">
            <a:xfrm>
              <a:off x="1770076" y="2723689"/>
              <a:ext cx="7353260" cy="35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The sentence would still make sense without the part after the dash. </a:t>
              </a:r>
            </a:p>
          </p:txBody>
        </p:sp>
      </p:grpSp>
      <p:grpSp>
        <p:nvGrpSpPr>
          <p:cNvPr id="27" name="Text box">
            <a:extLst>
              <a:ext uri="{FF2B5EF4-FFF2-40B4-BE49-F238E27FC236}">
                <a16:creationId xmlns:a16="http://schemas.microsoft.com/office/drawing/2014/main" id="{B9387BFE-7E0F-4132-B0DF-F64289A99675}"/>
              </a:ext>
            </a:extLst>
          </p:cNvPr>
          <p:cNvGrpSpPr>
            <a:grpSpLocks/>
          </p:cNvGrpSpPr>
          <p:nvPr/>
        </p:nvGrpSpPr>
        <p:grpSpPr bwMode="auto">
          <a:xfrm>
            <a:off x="755650" y="4162273"/>
            <a:ext cx="7632700" cy="595463"/>
            <a:chOff x="1663194" y="2610518"/>
            <a:chExt cx="7560785" cy="566681"/>
          </a:xfrm>
        </p:grpSpPr>
        <p:sp>
          <p:nvSpPr>
            <p:cNvPr id="28" name="Rectangle 27">
              <a:extLst>
                <a:ext uri="{FF2B5EF4-FFF2-40B4-BE49-F238E27FC236}">
                  <a16:creationId xmlns:a16="http://schemas.microsoft.com/office/drawing/2014/main" id="{A76B1109-FD28-4AE1-878B-D177FD0CD7C4}"/>
                </a:ext>
              </a:extLst>
            </p:cNvPr>
            <p:cNvSpPr/>
            <p:nvPr/>
          </p:nvSpPr>
          <p:spPr>
            <a:xfrm flipH="1">
              <a:off x="1760683" y="2631986"/>
              <a:ext cx="7463296" cy="545213"/>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29" name="Rectangle 28">
              <a:extLst>
                <a:ext uri="{FF2B5EF4-FFF2-40B4-BE49-F238E27FC236}">
                  <a16:creationId xmlns:a16="http://schemas.microsoft.com/office/drawing/2014/main" id="{7EFBFE1F-8189-4170-9AD1-11FA47F245CE}"/>
                </a:ext>
              </a:extLst>
            </p:cNvPr>
            <p:cNvSpPr/>
            <p:nvPr/>
          </p:nvSpPr>
          <p:spPr>
            <a:xfrm>
              <a:off x="1663194" y="2610518"/>
              <a:ext cx="55825" cy="566657"/>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30" name="Rectangle 33">
              <a:extLst>
                <a:ext uri="{FF2B5EF4-FFF2-40B4-BE49-F238E27FC236}">
                  <a16:creationId xmlns:a16="http://schemas.microsoft.com/office/drawing/2014/main" id="{3546E961-87E2-47FB-9DE5-732FC57CE06A}"/>
                </a:ext>
              </a:extLst>
            </p:cNvPr>
            <p:cNvSpPr>
              <a:spLocks noChangeArrowheads="1"/>
            </p:cNvSpPr>
            <p:nvPr/>
          </p:nvSpPr>
          <p:spPr bwMode="auto">
            <a:xfrm>
              <a:off x="1770076" y="2723689"/>
              <a:ext cx="7353260" cy="35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There should be a space before and after the dash.</a:t>
              </a:r>
            </a:p>
          </p:txBody>
        </p:sp>
      </p:grpSp>
      <p:grpSp>
        <p:nvGrpSpPr>
          <p:cNvPr id="31" name="Text box">
            <a:extLst>
              <a:ext uri="{FF2B5EF4-FFF2-40B4-BE49-F238E27FC236}">
                <a16:creationId xmlns:a16="http://schemas.microsoft.com/office/drawing/2014/main" id="{A54162C9-302C-4E53-B704-28DD5DAD3436}"/>
              </a:ext>
            </a:extLst>
          </p:cNvPr>
          <p:cNvGrpSpPr>
            <a:grpSpLocks/>
          </p:cNvGrpSpPr>
          <p:nvPr/>
        </p:nvGrpSpPr>
        <p:grpSpPr bwMode="auto">
          <a:xfrm>
            <a:off x="755650" y="5052860"/>
            <a:ext cx="7632700" cy="595463"/>
            <a:chOff x="1663194" y="2610518"/>
            <a:chExt cx="7560785" cy="566681"/>
          </a:xfrm>
        </p:grpSpPr>
        <p:sp>
          <p:nvSpPr>
            <p:cNvPr id="32" name="Rectangle 31">
              <a:extLst>
                <a:ext uri="{FF2B5EF4-FFF2-40B4-BE49-F238E27FC236}">
                  <a16:creationId xmlns:a16="http://schemas.microsoft.com/office/drawing/2014/main" id="{23AB9EBA-E2BD-40C0-A63C-F9A50FB6FFAA}"/>
                </a:ext>
              </a:extLst>
            </p:cNvPr>
            <p:cNvSpPr/>
            <p:nvPr/>
          </p:nvSpPr>
          <p:spPr>
            <a:xfrm flipH="1">
              <a:off x="1760683" y="2631986"/>
              <a:ext cx="7463296" cy="545213"/>
            </a:xfrm>
            <a:prstGeom prst="rect">
              <a:avLst/>
            </a:prstGeom>
            <a:solidFill>
              <a:schemeClr val="bg1"/>
            </a:solidFill>
            <a:ln w="28575">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33" name="Rectangle 32">
              <a:extLst>
                <a:ext uri="{FF2B5EF4-FFF2-40B4-BE49-F238E27FC236}">
                  <a16:creationId xmlns:a16="http://schemas.microsoft.com/office/drawing/2014/main" id="{FF1811B3-7837-457F-A0E5-25B94D7A4235}"/>
                </a:ext>
              </a:extLst>
            </p:cNvPr>
            <p:cNvSpPr/>
            <p:nvPr/>
          </p:nvSpPr>
          <p:spPr>
            <a:xfrm>
              <a:off x="1663194" y="2610518"/>
              <a:ext cx="55825" cy="566657"/>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34" name="Rectangle 33">
              <a:extLst>
                <a:ext uri="{FF2B5EF4-FFF2-40B4-BE49-F238E27FC236}">
                  <a16:creationId xmlns:a16="http://schemas.microsoft.com/office/drawing/2014/main" id="{8D23E228-9F5C-43E4-ADB1-9B0BBE321A13}"/>
                </a:ext>
              </a:extLst>
            </p:cNvPr>
            <p:cNvSpPr>
              <a:spLocks noChangeArrowheads="1"/>
            </p:cNvSpPr>
            <p:nvPr/>
          </p:nvSpPr>
          <p:spPr bwMode="auto">
            <a:xfrm>
              <a:off x="1770076" y="2723689"/>
              <a:ext cx="7353260" cy="35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fontAlgn="base">
                <a:lnSpc>
                  <a:spcPct val="100000"/>
                </a:lnSpc>
                <a:spcBef>
                  <a:spcPct val="0"/>
                </a:spcBef>
                <a:spcAft>
                  <a:spcPct val="0"/>
                </a:spcAft>
                <a:buNone/>
                <a:defRPr/>
              </a:pPr>
              <a:r>
                <a:rPr lang="en-GB" altLang="en-US" dirty="0"/>
                <a:t>This information creates a surprise at the end of the sentence.</a:t>
              </a:r>
            </a:p>
          </p:txBody>
        </p:sp>
      </p:grpSp>
    </p:spTree>
    <p:custDataLst>
      <p:tags r:id="rId1"/>
    </p:custDataLst>
    <p:extLst>
      <p:ext uri="{BB962C8B-B14F-4D97-AF65-F5344CB8AC3E}">
        <p14:creationId xmlns:p14="http://schemas.microsoft.com/office/powerpoint/2010/main" val="3368567548"/>
      </p:ext>
    </p:extLst>
  </p:cSld>
  <p:clrMapOvr>
    <a:masterClrMapping/>
  </p:clrMapOvr>
  <mc:AlternateContent xmlns:mc="http://schemas.openxmlformats.org/markup-compatibility/2006" xmlns:p14="http://schemas.microsoft.com/office/powerpoint/2010/main">
    <mc:Choice Requires="p14">
      <p:transition spd="slow" p14:dur="2000" advTm="34646"/>
    </mc:Choice>
    <mc:Fallback xmlns="">
      <p:transition spd="slow" advTm="3464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anim calcmode="lin" valueType="num">
                                      <p:cBhvr>
                                        <p:cTn id="15" dur="500" fill="hold"/>
                                        <p:tgtEl>
                                          <p:spTgt spid="11"/>
                                        </p:tgtEl>
                                        <p:attrNameLst>
                                          <p:attrName>ppt_x</p:attrName>
                                        </p:attrNameLst>
                                      </p:cBhvr>
                                      <p:tavLst>
                                        <p:tav tm="0">
                                          <p:val>
                                            <p:strVal val="#ppt_x"/>
                                          </p:val>
                                        </p:tav>
                                        <p:tav tm="100000">
                                          <p:val>
                                            <p:strVal val="#ppt_x"/>
                                          </p:val>
                                        </p:tav>
                                      </p:tavLst>
                                    </p:anim>
                                    <p:anim calcmode="lin" valueType="num">
                                      <p:cBhvr>
                                        <p:cTn id="16" dur="5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anim calcmode="lin" valueType="num">
                                      <p:cBhvr>
                                        <p:cTn id="22" dur="500" fill="hold"/>
                                        <p:tgtEl>
                                          <p:spTgt spid="14"/>
                                        </p:tgtEl>
                                        <p:attrNameLst>
                                          <p:attrName>ppt_x</p:attrName>
                                        </p:attrNameLst>
                                      </p:cBhvr>
                                      <p:tavLst>
                                        <p:tav tm="0">
                                          <p:val>
                                            <p:strVal val="#ppt_x"/>
                                          </p:val>
                                        </p:tav>
                                        <p:tav tm="100000">
                                          <p:val>
                                            <p:strVal val="#ppt_x"/>
                                          </p:val>
                                        </p:tav>
                                      </p:tavLst>
                                    </p:anim>
                                    <p:anim calcmode="lin" valueType="num">
                                      <p:cBhvr>
                                        <p:cTn id="23" dur="5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6"/>
                                        </p:tgtEl>
                                      </p:cBhvr>
                                    </p:animEffect>
                                    <p:set>
                                      <p:cBhvr>
                                        <p:cTn id="28" dur="1" fill="hold">
                                          <p:stCondLst>
                                            <p:cond delay="499"/>
                                          </p:stCondLst>
                                        </p:cTn>
                                        <p:tgtEl>
                                          <p:spTgt spid="6"/>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11"/>
                                        </p:tgtEl>
                                      </p:cBhvr>
                                    </p:animEffect>
                                    <p:set>
                                      <p:cBhvr>
                                        <p:cTn id="31" dur="1" fill="hold">
                                          <p:stCondLst>
                                            <p:cond delay="499"/>
                                          </p:stCondLst>
                                        </p:cTn>
                                        <p:tgtEl>
                                          <p:spTgt spid="11"/>
                                        </p:tgtEl>
                                        <p:attrNameLst>
                                          <p:attrName>style.visibility</p:attrName>
                                        </p:attrNameLst>
                                      </p:cBhvr>
                                      <p:to>
                                        <p:strVal val="hidden"/>
                                      </p:to>
                                    </p:set>
                                  </p:childTnLst>
                                </p:cTn>
                              </p:par>
                              <p:par>
                                <p:cTn id="32" presetID="10" presetClass="exit" presetSubtype="0" fill="hold" nodeType="withEffect">
                                  <p:stCondLst>
                                    <p:cond delay="0"/>
                                  </p:stCondLst>
                                  <p:childTnLst>
                                    <p:animEffect transition="out" filter="fade">
                                      <p:cBhvr>
                                        <p:cTn id="33" dur="500"/>
                                        <p:tgtEl>
                                          <p:spTgt spid="14"/>
                                        </p:tgtEl>
                                      </p:cBhvr>
                                    </p:animEffect>
                                    <p:set>
                                      <p:cBhvr>
                                        <p:cTn id="34" dur="1" fill="hold">
                                          <p:stCondLst>
                                            <p:cond delay="499"/>
                                          </p:stCondLst>
                                        </p:cTn>
                                        <p:tgtEl>
                                          <p:spTgt spid="14"/>
                                        </p:tgtEl>
                                        <p:attrNameLst>
                                          <p:attrName>style.visibility</p:attrName>
                                        </p:attrNameLst>
                                      </p:cBhvr>
                                      <p:to>
                                        <p:strVal val="hidden"/>
                                      </p:to>
                                    </p:set>
                                  </p:childTnLst>
                                </p:cTn>
                              </p:par>
                              <p:par>
                                <p:cTn id="35" presetID="10" presetClass="exit" presetSubtype="0" fill="hold" nodeType="withEffect">
                                  <p:stCondLst>
                                    <p:cond delay="0"/>
                                  </p:stCondLst>
                                  <p:childTnLst>
                                    <p:animEffect transition="out" filter="fade">
                                      <p:cBhvr>
                                        <p:cTn id="36" dur="500"/>
                                        <p:tgtEl>
                                          <p:spTgt spid="3"/>
                                        </p:tgtEl>
                                      </p:cBhvr>
                                    </p:animEffect>
                                    <p:set>
                                      <p:cBhvr>
                                        <p:cTn id="37" dur="1" fill="hold">
                                          <p:stCondLst>
                                            <p:cond delay="499"/>
                                          </p:stCondLst>
                                        </p:cTn>
                                        <p:tgtEl>
                                          <p:spTgt spid="3"/>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500"/>
                                        <p:tgtEl>
                                          <p:spTgt spid="10"/>
                                        </p:tgtEl>
                                      </p:cBhvr>
                                    </p:animEffect>
                                    <p:set>
                                      <p:cBhvr>
                                        <p:cTn id="40" dur="1" fill="hold">
                                          <p:stCondLst>
                                            <p:cond delay="499"/>
                                          </p:stCondLst>
                                        </p:cTn>
                                        <p:tgtEl>
                                          <p:spTgt spid="10"/>
                                        </p:tgtEl>
                                        <p:attrNameLst>
                                          <p:attrName>style.visibility</p:attrName>
                                        </p:attrNameLst>
                                      </p:cBhvr>
                                      <p:to>
                                        <p:strVal val="hidden"/>
                                      </p:to>
                                    </p:set>
                                  </p:childTnLst>
                                </p:cTn>
                              </p:par>
                            </p:childTnLst>
                          </p:cTn>
                        </p:par>
                        <p:par>
                          <p:cTn id="41" fill="hold">
                            <p:stCondLst>
                              <p:cond delay="500"/>
                            </p:stCondLst>
                            <p:childTnLst>
                              <p:par>
                                <p:cTn id="42" presetID="42" presetClass="entr" presetSubtype="0"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500"/>
                                        <p:tgtEl>
                                          <p:spTgt spid="17"/>
                                        </p:tgtEl>
                                      </p:cBhvr>
                                    </p:animEffect>
                                    <p:anim calcmode="lin" valueType="num">
                                      <p:cBhvr>
                                        <p:cTn id="45" dur="500" fill="hold"/>
                                        <p:tgtEl>
                                          <p:spTgt spid="17"/>
                                        </p:tgtEl>
                                        <p:attrNameLst>
                                          <p:attrName>ppt_x</p:attrName>
                                        </p:attrNameLst>
                                      </p:cBhvr>
                                      <p:tavLst>
                                        <p:tav tm="0">
                                          <p:val>
                                            <p:strVal val="#ppt_x"/>
                                          </p:val>
                                        </p:tav>
                                        <p:tav tm="100000">
                                          <p:val>
                                            <p:strVal val="#ppt_x"/>
                                          </p:val>
                                        </p:tav>
                                      </p:tavLst>
                                    </p:anim>
                                    <p:anim calcmode="lin" valueType="num">
                                      <p:cBhvr>
                                        <p:cTn id="46" dur="5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500"/>
                                        <p:tgtEl>
                                          <p:spTgt spid="23"/>
                                        </p:tgtEl>
                                      </p:cBhvr>
                                    </p:animEffect>
                                    <p:anim calcmode="lin" valueType="num">
                                      <p:cBhvr>
                                        <p:cTn id="52" dur="500" fill="hold"/>
                                        <p:tgtEl>
                                          <p:spTgt spid="23"/>
                                        </p:tgtEl>
                                        <p:attrNameLst>
                                          <p:attrName>ppt_x</p:attrName>
                                        </p:attrNameLst>
                                      </p:cBhvr>
                                      <p:tavLst>
                                        <p:tav tm="0">
                                          <p:val>
                                            <p:strVal val="#ppt_x"/>
                                          </p:val>
                                        </p:tav>
                                        <p:tav tm="100000">
                                          <p:val>
                                            <p:strVal val="#ppt_x"/>
                                          </p:val>
                                        </p:tav>
                                      </p:tavLst>
                                    </p:anim>
                                    <p:anim calcmode="lin" valueType="num">
                                      <p:cBhvr>
                                        <p:cTn id="53" dur="5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500"/>
                                        <p:tgtEl>
                                          <p:spTgt spid="27"/>
                                        </p:tgtEl>
                                      </p:cBhvr>
                                    </p:animEffect>
                                    <p:anim calcmode="lin" valueType="num">
                                      <p:cBhvr>
                                        <p:cTn id="59" dur="500" fill="hold"/>
                                        <p:tgtEl>
                                          <p:spTgt spid="27"/>
                                        </p:tgtEl>
                                        <p:attrNameLst>
                                          <p:attrName>ppt_x</p:attrName>
                                        </p:attrNameLst>
                                      </p:cBhvr>
                                      <p:tavLst>
                                        <p:tav tm="0">
                                          <p:val>
                                            <p:strVal val="#ppt_x"/>
                                          </p:val>
                                        </p:tav>
                                        <p:tav tm="100000">
                                          <p:val>
                                            <p:strVal val="#ppt_x"/>
                                          </p:val>
                                        </p:tav>
                                      </p:tavLst>
                                    </p:anim>
                                    <p:anim calcmode="lin" valueType="num">
                                      <p:cBhvr>
                                        <p:cTn id="60" dur="5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nodeType="click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anim calcmode="lin" valueType="num">
                                      <p:cBhvr>
                                        <p:cTn id="66" dur="500" fill="hold"/>
                                        <p:tgtEl>
                                          <p:spTgt spid="31"/>
                                        </p:tgtEl>
                                        <p:attrNameLst>
                                          <p:attrName>ppt_x</p:attrName>
                                        </p:attrNameLst>
                                      </p:cBhvr>
                                      <p:tavLst>
                                        <p:tav tm="0">
                                          <p:val>
                                            <p:strVal val="#ppt_x"/>
                                          </p:val>
                                        </p:tav>
                                        <p:tav tm="100000">
                                          <p:val>
                                            <p:strVal val="#ppt_x"/>
                                          </p:val>
                                        </p:tav>
                                      </p:tavLst>
                                    </p:anim>
                                    <p:anim calcmode="lin" valueType="num">
                                      <p:cBhvr>
                                        <p:cTn id="67" dur="5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96FB520E-F927-4670-BE34-4568CAF752C3}"/>
              </a:ext>
            </a:extLst>
          </p:cNvPr>
          <p:cNvGrpSpPr>
            <a:grpSpLocks/>
          </p:cNvGrpSpPr>
          <p:nvPr/>
        </p:nvGrpSpPr>
        <p:grpSpPr bwMode="auto">
          <a:xfrm>
            <a:off x="-78377" y="2483225"/>
            <a:ext cx="9326879" cy="1953080"/>
            <a:chOff x="2055966" y="3848045"/>
            <a:chExt cx="5043043" cy="1953080"/>
          </a:xfrm>
          <a:solidFill>
            <a:srgbClr val="00639A"/>
          </a:solidFill>
        </p:grpSpPr>
        <p:sp>
          <p:nvSpPr>
            <p:cNvPr id="10" name="Rectangle 9">
              <a:extLst>
                <a:ext uri="{FF2B5EF4-FFF2-40B4-BE49-F238E27FC236}">
                  <a16:creationId xmlns:a16="http://schemas.microsoft.com/office/drawing/2014/main" id="{DA219107-1CF4-4CE3-AADE-4150029B65F8}"/>
                </a:ext>
              </a:extLst>
            </p:cNvPr>
            <p:cNvSpPr/>
            <p:nvPr/>
          </p:nvSpPr>
          <p:spPr>
            <a:xfrm>
              <a:off x="2055966" y="3848045"/>
              <a:ext cx="5043043" cy="1953080"/>
            </a:xfrm>
            <a:prstGeom prst="rect">
              <a:avLst/>
            </a:prstGeom>
            <a:grpFill/>
            <a:ln w="57150">
              <a:solidFill>
                <a:srgbClr val="90C7E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1" name="Rectangle 70">
              <a:extLst>
                <a:ext uri="{FF2B5EF4-FFF2-40B4-BE49-F238E27FC236}">
                  <a16:creationId xmlns:a16="http://schemas.microsoft.com/office/drawing/2014/main" id="{C1E5611C-CB7D-4114-8F75-745C264186CC}"/>
                </a:ext>
              </a:extLst>
            </p:cNvPr>
            <p:cNvSpPr>
              <a:spLocks noChangeArrowheads="1"/>
            </p:cNvSpPr>
            <p:nvPr/>
          </p:nvSpPr>
          <p:spPr bwMode="auto">
            <a:xfrm>
              <a:off x="4570425" y="4304205"/>
              <a:ext cx="2063500" cy="1077218"/>
            </a:xfrm>
            <a:prstGeom prst="rect">
              <a:avLst/>
            </a:prstGeom>
            <a:noFill/>
            <a:ln w="9525">
              <a:noFill/>
              <a:miter lim="800000"/>
              <a:headEnd/>
              <a:tailEnd/>
            </a:ln>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lvl="0" algn="ctr" eaLnBrk="0" fontAlgn="base" hangingPunct="0">
                <a:spcBef>
                  <a:spcPct val="0"/>
                </a:spcBef>
                <a:spcAft>
                  <a:spcPct val="0"/>
                </a:spcAft>
                <a:defRPr/>
              </a:pPr>
              <a:r>
                <a:rPr lang="en-GB" sz="3200" b="1" dirty="0">
                  <a:solidFill>
                    <a:schemeClr val="bg1"/>
                  </a:solidFill>
                  <a:latin typeface="+mn-lt"/>
                </a:rPr>
                <a:t>Consolidation Activity</a:t>
              </a:r>
            </a:p>
          </p:txBody>
        </p:sp>
      </p:grpSp>
      <p:pic>
        <p:nvPicPr>
          <p:cNvPr id="4" name="Picture 3">
            <a:extLst>
              <a:ext uri="{FF2B5EF4-FFF2-40B4-BE49-F238E27FC236}">
                <a16:creationId xmlns:a16="http://schemas.microsoft.com/office/drawing/2014/main" id="{F358D2DD-D49F-4918-9830-20088221174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3335" y="977535"/>
            <a:ext cx="5057911" cy="4822129"/>
          </a:xfrm>
          <a:prstGeom prst="rect">
            <a:avLst/>
          </a:prstGeom>
        </p:spPr>
      </p:pic>
    </p:spTree>
    <p:extLst>
      <p:ext uri="{BB962C8B-B14F-4D97-AF65-F5344CB8AC3E}">
        <p14:creationId xmlns:p14="http://schemas.microsoft.com/office/powerpoint/2010/main" val="5937008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C5B591-F5E2-4EF0-9400-95FE857E1921}"/>
              </a:ext>
            </a:extLst>
          </p:cNvPr>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Consolidating Dashes</a:t>
            </a:r>
          </a:p>
        </p:txBody>
      </p:sp>
      <p:pic>
        <p:nvPicPr>
          <p:cNvPr id="36" name="Picture 35">
            <a:extLst>
              <a:ext uri="{FF2B5EF4-FFF2-40B4-BE49-F238E27FC236}">
                <a16:creationId xmlns:a16="http://schemas.microsoft.com/office/drawing/2014/main" id="{211ABDFF-920D-4AB5-B21F-936198FA04F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476375"/>
            <a:ext cx="3417634" cy="4832349"/>
          </a:xfrm>
          <a:prstGeom prst="rect">
            <a:avLst/>
          </a:prstGeom>
          <a:effectLst>
            <a:outerShdw blurRad="50800" sx="101000" sy="101000" algn="ctr" rotWithShape="0">
              <a:prstClr val="black">
                <a:alpha val="20000"/>
              </a:prstClr>
            </a:outerShdw>
          </a:effectLst>
        </p:spPr>
      </p:pic>
      <p:pic>
        <p:nvPicPr>
          <p:cNvPr id="38" name="Picture 37">
            <a:extLst>
              <a:ext uri="{FF2B5EF4-FFF2-40B4-BE49-F238E27FC236}">
                <a16:creationId xmlns:a16="http://schemas.microsoft.com/office/drawing/2014/main" id="{A23AE783-6B05-45F6-8BAB-D784B0F6D5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32025" y="1476375"/>
            <a:ext cx="3417634" cy="4832349"/>
          </a:xfrm>
          <a:prstGeom prst="rect">
            <a:avLst/>
          </a:prstGeom>
          <a:effectLst>
            <a:outerShdw blurRad="50800" sx="101000" sy="101000" algn="ctr" rotWithShape="0">
              <a:prstClr val="black">
                <a:alpha val="20000"/>
              </a:prstClr>
            </a:outerShdw>
          </a:effectLst>
        </p:spPr>
      </p:pic>
      <p:pic>
        <p:nvPicPr>
          <p:cNvPr id="40" name="Picture 39">
            <a:extLst>
              <a:ext uri="{FF2B5EF4-FFF2-40B4-BE49-F238E27FC236}">
                <a16:creationId xmlns:a16="http://schemas.microsoft.com/office/drawing/2014/main" id="{1C83A12C-DF1B-4C14-B5B6-464ED6CBFF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08400" y="1476375"/>
            <a:ext cx="3417634" cy="4832349"/>
          </a:xfrm>
          <a:prstGeom prst="rect">
            <a:avLst/>
          </a:prstGeom>
          <a:effectLst>
            <a:outerShdw blurRad="50800" sx="101000" sy="101000" algn="ctr" rotWithShape="0">
              <a:prstClr val="black">
                <a:alpha val="20000"/>
              </a:prstClr>
            </a:outerShdw>
          </a:effectLst>
        </p:spPr>
      </p:pic>
      <p:pic>
        <p:nvPicPr>
          <p:cNvPr id="35" name="Picture 34">
            <a:extLst>
              <a:ext uri="{FF2B5EF4-FFF2-40B4-BE49-F238E27FC236}">
                <a16:creationId xmlns:a16="http://schemas.microsoft.com/office/drawing/2014/main" id="{4F761F27-6270-4656-8FE0-578242920CA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5133975" y="1833340"/>
            <a:ext cx="4256792" cy="5024659"/>
          </a:xfrm>
          <a:prstGeom prst="rect">
            <a:avLst/>
          </a:prstGeom>
        </p:spPr>
      </p:pic>
    </p:spTree>
    <p:extLst>
      <p:ext uri="{BB962C8B-B14F-4D97-AF65-F5344CB8AC3E}">
        <p14:creationId xmlns:p14="http://schemas.microsoft.com/office/powerpoint/2010/main" val="1577535227"/>
      </p:ext>
    </p:extLst>
  </p:cSld>
  <p:clrMapOvr>
    <a:masterClrMapping/>
  </p:clrMapOvr>
  <mc:AlternateContent xmlns:mc="http://schemas.openxmlformats.org/markup-compatibility/2006" xmlns:p14="http://schemas.microsoft.com/office/powerpoint/2010/main">
    <mc:Choice Requires="p14">
      <p:transition spd="slow" p14:dur="2000" advTm="28611"/>
    </mc:Choice>
    <mc:Fallback xmlns="">
      <p:transition spd="slow" advTm="286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fade">
                                      <p:cBhvr>
                                        <p:cTn id="11" dur="500"/>
                                        <p:tgtEl>
                                          <p:spTgt spid="3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4.6|20.2|4.4|5.8"/>
</p:tagLst>
</file>

<file path=ppt/tags/tag2.xml><?xml version="1.0" encoding="utf-8"?>
<p:tagLst xmlns:a="http://schemas.openxmlformats.org/drawingml/2006/main" xmlns:r="http://schemas.openxmlformats.org/officeDocument/2006/relationships" xmlns:p="http://schemas.openxmlformats.org/presentationml/2006/main">
  <p:tag name="TIMING" val="|9.1"/>
</p:tagLst>
</file>

<file path=ppt/tags/tag3.xml><?xml version="1.0" encoding="utf-8"?>
<p:tagLst xmlns:a="http://schemas.openxmlformats.org/drawingml/2006/main" xmlns:r="http://schemas.openxmlformats.org/officeDocument/2006/relationships" xmlns:p="http://schemas.openxmlformats.org/presentationml/2006/main">
  <p:tag name="TIMING" val="|12.9|14.3|3.6"/>
</p:tagLst>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Custom 3">
      <a:majorFont>
        <a:latin typeface="Twinkl Semi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nglish Lesson Presentation" id="{3E99E1FF-6112-4F56-AE2F-E6B630F1A11C}" vid="{95F88451-C6EF-438A-A25D-91151BA0E32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English Lesson Presentation</Template>
  <TotalTime>7778</TotalTime>
  <Words>1035</Words>
  <Application>Microsoft Office PowerPoint</Application>
  <PresentationFormat>On-screen Show (4:3)</PresentationFormat>
  <Paragraphs>79</Paragraphs>
  <Slides>16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Tuffy-TTF</vt:lpstr>
      <vt:lpstr>Sassoon Infant Rg</vt:lpstr>
      <vt:lpstr>Twinkl</vt:lpstr>
      <vt:lpstr>Twinkl SemiBold</vt:lpstr>
      <vt:lpstr>Arial</vt:lpstr>
      <vt:lpstr>Calibri</vt:lpstr>
      <vt:lpstr>Tuffy</vt:lpstr>
      <vt:lpstr>Office Theme</vt:lpstr>
      <vt:lpstr>English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Twinkl PlanIt</dc:title>
  <dc:creator>Cris Lima</dc:creator>
  <cp:lastModifiedBy>Veronica Walter</cp:lastModifiedBy>
  <cp:revision>57</cp:revision>
  <dcterms:created xsi:type="dcterms:W3CDTF">2019-03-27T08:38:06Z</dcterms:created>
  <dcterms:modified xsi:type="dcterms:W3CDTF">2021-01-22T09:06:40Z</dcterms:modified>
</cp:coreProperties>
</file>