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/>
      <a:tcStyle>
        <a:tcBdr/>
        <a:fill>
          <a:solidFill>
            <a:srgbClr val="FFEF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88" name="Shape 8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0" name="Shape 12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</a:lvl1pPr>
          </a:lstStyle>
          <a:p>
            <a:r>
              <a:t>http://commons.wikimedia.org/wiki/File:Brazil_State_RiodeJaneiro.svg#/media/File:Brazil_State_RiodeJaneiro.svg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3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7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8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9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50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6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">
    <p:bg>
      <p:bgPr>
        <a:solidFill>
          <a:srgbClr val="0000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Line"/>
          <p:cNvSpPr/>
          <p:nvPr/>
        </p:nvSpPr>
        <p:spPr>
          <a:xfrm>
            <a:off x="238125" y="5429250"/>
            <a:ext cx="8667750" cy="0"/>
          </a:xfrm>
          <a:prstGeom prst="line">
            <a:avLst/>
          </a:prstGeom>
          <a:ln w="12700">
            <a:solidFill>
              <a:srgbClr val="BFF823"/>
            </a:solidFill>
            <a:miter lim="400000"/>
          </a:ln>
        </p:spPr>
        <p:txBody>
          <a:bodyPr lIns="0" tIns="0" rIns="0" bIns="0" anchor="ctr"/>
          <a:lstStyle/>
          <a:p>
            <a:pPr algn="ctr" defTabSz="292100">
              <a:defRPr sz="1200" b="1" cap="all" spc="72">
                <a:solidFill>
                  <a:srgbClr val="FFFFFF"/>
                </a:solidFill>
                <a:latin typeface="Founders Grotesk Condensed"/>
                <a:ea typeface="Founders Grotesk Condensed"/>
                <a:cs typeface="Founders Grotesk Condensed"/>
                <a:sym typeface="Founders Grotesk Condensed"/>
              </a:defRPr>
            </a:pPr>
            <a:endParaRPr/>
          </a:p>
        </p:txBody>
      </p:sp>
      <p:sp>
        <p:nvSpPr>
          <p:cNvPr id="77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14312" y="5458221"/>
            <a:ext cx="8713181" cy="208218"/>
          </a:xfrm>
          <a:prstGeom prst="rect">
            <a:avLst/>
          </a:prstGeom>
          <a:ln w="3175"/>
        </p:spPr>
        <p:txBody>
          <a:bodyPr lIns="19050" tIns="19050" rIns="19050" bIns="19050">
            <a:normAutofit/>
          </a:bodyPr>
          <a:lstStyle>
            <a:lvl1pPr marL="0" indent="0" defTabSz="301307">
              <a:spcBef>
                <a:spcPts val="0"/>
              </a:spcBef>
              <a:buClrTx/>
              <a:buSzTx/>
              <a:buNone/>
              <a:defRPr sz="1022" b="1" cap="all" spc="61">
                <a:solidFill>
                  <a:srgbClr val="BFF823"/>
                </a:solidFill>
                <a:latin typeface="Founders Grotesk Condensed"/>
                <a:ea typeface="Founders Grotesk Condensed"/>
                <a:cs typeface="Founders Grotesk Condensed"/>
                <a:sym typeface="Founders Grotesk Condensed"/>
              </a:defRPr>
            </a:lvl1pPr>
          </a:lstStyle>
          <a:p>
            <a:r>
              <a:t>Author and Date </a:t>
            </a:r>
          </a:p>
        </p:txBody>
      </p:sp>
      <p:sp>
        <p:nvSpPr>
          <p:cNvPr id="78" name="Line"/>
          <p:cNvSpPr/>
          <p:nvPr/>
        </p:nvSpPr>
        <p:spPr>
          <a:xfrm>
            <a:off x="238108" y="4410407"/>
            <a:ext cx="8667784" cy="1"/>
          </a:xfrm>
          <a:prstGeom prst="line">
            <a:avLst/>
          </a:prstGeom>
          <a:ln w="38100">
            <a:solidFill>
              <a:srgbClr val="BFF823"/>
            </a:solidFill>
            <a:miter lim="400000"/>
          </a:ln>
        </p:spPr>
        <p:txBody>
          <a:bodyPr lIns="0" tIns="0" rIns="0" bIns="0" anchor="ctr"/>
          <a:lstStyle/>
          <a:p>
            <a:pPr algn="ctr" defTabSz="292100">
              <a:defRPr sz="1200" b="1" cap="all" spc="72">
                <a:solidFill>
                  <a:srgbClr val="FFFFFF"/>
                </a:solidFill>
                <a:latin typeface="Founders Grotesk Condensed"/>
                <a:ea typeface="Founders Grotesk Condensed"/>
                <a:cs typeface="Founders Grotesk Condensed"/>
                <a:sym typeface="Founders Grotesk Condensed"/>
              </a:defRPr>
            </a:pPr>
            <a:endParaRPr/>
          </a:p>
        </p:txBody>
      </p:sp>
      <p:sp>
        <p:nvSpPr>
          <p:cNvPr id="79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214312" y="4429457"/>
            <a:ext cx="8713181" cy="992650"/>
          </a:xfrm>
          <a:prstGeom prst="rect">
            <a:avLst/>
          </a:prstGeom>
        </p:spPr>
        <p:txBody>
          <a:bodyPr lIns="19050" tIns="19050" rIns="19050" bIns="19050">
            <a:normAutofit/>
          </a:bodyPr>
          <a:lstStyle>
            <a:lvl1pPr defTabSz="412750">
              <a:lnSpc>
                <a:spcPct val="70000"/>
              </a:lnSpc>
              <a:defRPr sz="7400" spc="-148">
                <a:solidFill>
                  <a:srgbClr val="FFFFFF"/>
                </a:solidFill>
                <a:latin typeface="Founders Grotesk Semibold"/>
                <a:ea typeface="Founders Grotesk Semibold"/>
                <a:cs typeface="Founders Grotesk Semibold"/>
                <a:sym typeface="Founders Grotesk Semibold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8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14312" y="1175143"/>
            <a:ext cx="8713181" cy="871539"/>
          </a:xfrm>
          <a:prstGeom prst="rect">
            <a:avLst/>
          </a:prstGeom>
        </p:spPr>
        <p:txBody>
          <a:bodyPr lIns="19050" tIns="19050" rIns="19050" bIns="19050">
            <a:normAutofit/>
          </a:bodyPr>
          <a:lstStyle>
            <a:lvl1pPr marL="0" indent="0" defTabSz="41275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4000" spc="-39">
                <a:solidFill>
                  <a:srgbClr val="BFF823"/>
                </a:solidFill>
                <a:latin typeface="Founders Grotesk"/>
                <a:ea typeface="Founders Grotesk"/>
                <a:cs typeface="Founders Grotesk"/>
                <a:sym typeface="Founders Grotesk"/>
              </a:defRPr>
            </a:lvl1pPr>
            <a:lvl2pPr marL="0" indent="457200" defTabSz="41275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4000" spc="-39">
                <a:solidFill>
                  <a:srgbClr val="BFF823"/>
                </a:solidFill>
                <a:latin typeface="Founders Grotesk"/>
                <a:ea typeface="Founders Grotesk"/>
                <a:cs typeface="Founders Grotesk"/>
                <a:sym typeface="Founders Grotesk"/>
              </a:defRPr>
            </a:lvl2pPr>
            <a:lvl3pPr marL="0" indent="914400" defTabSz="41275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4000" spc="-39">
                <a:solidFill>
                  <a:srgbClr val="BFF823"/>
                </a:solidFill>
                <a:latin typeface="Founders Grotesk"/>
                <a:ea typeface="Founders Grotesk"/>
                <a:cs typeface="Founders Grotesk"/>
                <a:sym typeface="Founders Grotesk"/>
              </a:defRPr>
            </a:lvl3pPr>
            <a:lvl4pPr marL="0" indent="1371600" defTabSz="41275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4000" spc="-39">
                <a:solidFill>
                  <a:srgbClr val="BFF823"/>
                </a:solidFill>
                <a:latin typeface="Founders Grotesk"/>
                <a:ea typeface="Founders Grotesk"/>
                <a:cs typeface="Founders Grotesk"/>
                <a:sym typeface="Founders Grotesk"/>
              </a:defRPr>
            </a:lvl4pPr>
            <a:lvl5pPr marL="0" indent="1828800" defTabSz="41275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4000" spc="-39">
                <a:solidFill>
                  <a:srgbClr val="BFF823"/>
                </a:solidFill>
                <a:latin typeface="Founders Grotesk"/>
                <a:ea typeface="Founders Grotesk"/>
                <a:cs typeface="Founders Grotesk"/>
                <a:sym typeface="Founders Grotesk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46693" y="5401119"/>
            <a:ext cx="179528" cy="264923"/>
          </a:xfrm>
          <a:prstGeom prst="rect">
            <a:avLst/>
          </a:prstGeom>
        </p:spPr>
        <p:txBody>
          <a:bodyPr lIns="19050" tIns="19050" rIns="19050" bIns="19050" anchor="b"/>
          <a:lstStyle>
            <a:lvl1pPr algn="r" defTabSz="412750">
              <a:defRPr spc="14">
                <a:solidFill>
                  <a:srgbClr val="FFFFFF"/>
                </a:solidFill>
                <a:latin typeface="Founders Grotesk Condensed"/>
                <a:ea typeface="Founders Grotesk Condensed"/>
                <a:cs typeface="Founders Grotesk Condensed"/>
                <a:sym typeface="Founders Grotesk Condensed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" name="rgs" descr="rgs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Text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Title Text</a:t>
            </a:r>
          </a:p>
        </p:txBody>
      </p:sp>
      <p:sp>
        <p:nvSpPr>
          <p:cNvPr id="8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24000" y="6248400"/>
            <a:ext cx="301908" cy="3073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>
              <a:defRPr sz="1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1pPr>
      <a:lvl2pPr marL="763360" marR="0" indent="-3061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5000"/>
        <a:buFontTx/>
        <a:buChar char="●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2pPr>
      <a:lvl3pPr marL="1200150" marR="0" indent="-28575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3pPr>
      <a:lvl4pPr marL="17145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4pPr>
      <a:lvl5pPr marL="22098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5pPr>
      <a:lvl6pPr marL="26670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6pPr>
      <a:lvl7pPr marL="31242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7pPr>
      <a:lvl8pPr marL="35814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8pPr>
      <a:lvl9pPr marL="40386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hyperlink" Target="http://www.google.co.uk/url?sa=i&amp;rct=j&amp;q=&amp;esrc=s&amp;frm=1&amp;source=images&amp;cd=&amp;cad=rja&amp;uact=8&amp;ved=0CAcQjRw&amp;url=http://blogs.toorakcollege.vic.edu.au/caitlinb1/2011/09/21/amazon-river-travel-brochure-2/&amp;ei=0SbjVO6IEI7batPEgdAJ&amp;bvm=bv.85970519,d.d2s&amp;psig=AFQjCNG1FLUWg22FD2IORnb54KMwOb7ELA&amp;ust=1424259144265300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ngkids.co.uk/places/country-fact-file-brazil" TargetMode="External"/><Relationship Id="rId3" Type="http://schemas.openxmlformats.org/officeDocument/2006/relationships/audio" Target="../media/media11.m4a"/><Relationship Id="rId7" Type="http://schemas.openxmlformats.org/officeDocument/2006/relationships/hyperlink" Target="http://travel.nationalgeographic.com/travel/countries/brazil-guide/" TargetMode="External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://brazil-ecotrave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Lesson six:  What is life like in Brazil?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804672">
              <a:defRPr sz="3520" b="1"/>
            </a:pPr>
            <a:r>
              <a:t>Lesson six: </a:t>
            </a:r>
            <a:br/>
            <a:r>
              <a:t>What is life like in Brazil? </a:t>
            </a:r>
          </a:p>
        </p:txBody>
      </p:sp>
      <p:sp>
        <p:nvSpPr>
          <p:cNvPr id="91" name="Double-click to edit"/>
          <p:cNvSpPr txBox="1">
            <a:spLocks noGrp="1"/>
          </p:cNvSpPr>
          <p:nvPr>
            <p:ph type="body" sz="half" idx="4294967295"/>
          </p:nvPr>
        </p:nvSpPr>
        <p:spPr>
          <a:xfrm>
            <a:off x="1485900" y="1844675"/>
            <a:ext cx="3429000" cy="4175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buSzTx/>
              <a:buFont typeface="Wingdings"/>
              <a:buNone/>
              <a:defRPr sz="2600"/>
            </a:lvl1pPr>
          </a:lstStyle>
          <a:p>
            <a:r>
              <a:t> </a:t>
            </a:r>
          </a:p>
        </p:txBody>
      </p:sp>
      <p:sp>
        <p:nvSpPr>
          <p:cNvPr id="92" name="Circle"/>
          <p:cNvSpPr/>
          <p:nvPr/>
        </p:nvSpPr>
        <p:spPr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93" name="Oval"/>
          <p:cNvSpPr/>
          <p:nvPr/>
        </p:nvSpPr>
        <p:spPr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4" name="Oval"/>
          <p:cNvSpPr/>
          <p:nvPr/>
        </p:nvSpPr>
        <p:spPr>
          <a:xfrm>
            <a:off x="6227762" y="2924175"/>
            <a:ext cx="2627313" cy="2663825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95" name="LO:  I can use research skills to identify key features of a place in the world…"/>
          <p:cNvSpPr txBox="1"/>
          <p:nvPr/>
        </p:nvSpPr>
        <p:spPr>
          <a:xfrm>
            <a:off x="652441" y="2660969"/>
            <a:ext cx="7839117" cy="3190237"/>
          </a:xfrm>
          <a:prstGeom prst="rect">
            <a:avLst/>
          </a:prstGeom>
          <a:solidFill>
            <a:schemeClr val="accent5">
              <a:satOff val="-6843"/>
              <a:lumOff val="-10705"/>
            </a:schemeClr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t>LO:  I can demonstrate my understanding of the geography of Brazil by creating a tourist brochure through independent research.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Success criteria: 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geographical vocabulary to describe the human and physical features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maps, diagrams, and images to describe the environment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titles and headings to describe the different features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persuasive language to describe my location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interesting sentence starters and connectives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a variety of punctuation including rhetorical questions</a:t>
            </a:r>
          </a:p>
        </p:txBody>
      </p:sp>
      <p:pic>
        <p:nvPicPr>
          <p:cNvPr id="9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63109" y="18891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ourist Guides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Tourist Guides</a:t>
            </a:r>
          </a:p>
        </p:txBody>
      </p:sp>
      <p:pic>
        <p:nvPicPr>
          <p:cNvPr id="99" name="fernando_de_noronha_brazil_travel_brochure_1_by_chris_t-d4neicg" descr="fernando_de_noronha_brazil_travel_brochure_1_by_chris_t-d4neic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1828800"/>
            <a:ext cx="3419475" cy="4419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0" name="2015-Brazil-Cover-783x1024" descr="2015-Brazil-Cover-783x10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6305" y="1676399"/>
            <a:ext cx="3552825" cy="4648201"/>
          </a:xfrm>
          <a:prstGeom prst="rect">
            <a:avLst/>
          </a:prstGeom>
          <a:ln w="12700">
            <a:miter lim="400000"/>
          </a:ln>
        </p:spPr>
      </p:pic>
      <p:sp>
        <p:nvSpPr>
          <p:cNvPr id="101" name="Source: http://www.solar-science-web.com/"/>
          <p:cNvSpPr txBox="1"/>
          <p:nvPr/>
        </p:nvSpPr>
        <p:spPr>
          <a:xfrm>
            <a:off x="350520" y="6248400"/>
            <a:ext cx="3096261" cy="218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800"/>
            </a:lvl1pPr>
          </a:lstStyle>
          <a:p>
            <a:r>
              <a:t>Source: http://www.solar-science-web.com/ </a:t>
            </a:r>
          </a:p>
        </p:txBody>
      </p:sp>
      <p:sp>
        <p:nvSpPr>
          <p:cNvPr id="102" name="http://explorcruises.com/travel-brochures/"/>
          <p:cNvSpPr txBox="1"/>
          <p:nvPr/>
        </p:nvSpPr>
        <p:spPr>
          <a:xfrm>
            <a:off x="4998720" y="6372225"/>
            <a:ext cx="3461385" cy="218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800"/>
            </a:lvl1pPr>
          </a:lstStyle>
          <a:p>
            <a:r>
              <a:t>http://explorcruises.com/travel-brochures/</a:t>
            </a:r>
          </a:p>
        </p:txBody>
      </p:sp>
      <p:pic>
        <p:nvPicPr>
          <p:cNvPr id="10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71071" y="67389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05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6" name="Tourist guides"/>
            <p:cNvSpPr txBox="1"/>
            <p:nvPr/>
          </p:nvSpPr>
          <p:spPr>
            <a:xfrm>
              <a:off x="45719" y="-1"/>
              <a:ext cx="5331462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Tourist guides</a:t>
              </a:r>
            </a:p>
          </p:txBody>
        </p:sp>
      </p:grpSp>
      <p:pic>
        <p:nvPicPr>
          <p:cNvPr id="108" name="brochure-1script" descr="brochure-1script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8412" y="1752600"/>
            <a:ext cx="7189788" cy="4629150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http://www.aquaexpeditions.com/"/>
          <p:cNvSpPr txBox="1"/>
          <p:nvPr/>
        </p:nvSpPr>
        <p:spPr>
          <a:xfrm>
            <a:off x="1314132" y="6381750"/>
            <a:ext cx="2827974" cy="218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800"/>
            </a:lvl1pPr>
          </a:lstStyle>
          <a:p>
            <a:r>
              <a:t>http://www.aquaexpeditions.com/</a:t>
            </a:r>
          </a:p>
        </p:txBody>
      </p:sp>
      <p:pic>
        <p:nvPicPr>
          <p:cNvPr id="11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64887" y="53879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Map to show the location of Rio de Janeiro"/>
          <p:cNvSpPr txBox="1">
            <a:spLocks noGrp="1"/>
          </p:cNvSpPr>
          <p:nvPr>
            <p:ph type="title" idx="4294967295"/>
          </p:nvPr>
        </p:nvSpPr>
        <p:spPr>
          <a:xfrm>
            <a:off x="1476374" y="190500"/>
            <a:ext cx="5495927" cy="1438275"/>
          </a:xfrm>
          <a:prstGeom prst="rect">
            <a:avLst/>
          </a:prstGeom>
          <a:solidFill>
            <a:srgbClr val="B70005"/>
          </a:solidFill>
        </p:spPr>
        <p:txBody>
          <a:bodyPr>
            <a:normAutofit/>
          </a:bodyPr>
          <a:lstStyle>
            <a:lvl1pPr>
              <a:defRPr sz="3600">
                <a:solidFill>
                  <a:srgbClr val="FFFFFF"/>
                </a:solidFill>
              </a:defRPr>
            </a:lvl1pPr>
          </a:lstStyle>
          <a:p>
            <a:r>
              <a:t>Map to show the location of Rio de Janeiro </a:t>
            </a:r>
          </a:p>
        </p:txBody>
      </p:sp>
      <p:pic>
        <p:nvPicPr>
          <p:cNvPr id="113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750" y="1844675"/>
            <a:ext cx="4392613" cy="429895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Rio de Janeiro"/>
          <p:cNvSpPr txBox="1"/>
          <p:nvPr/>
        </p:nvSpPr>
        <p:spPr>
          <a:xfrm>
            <a:off x="5122545" y="5670550"/>
            <a:ext cx="2140586" cy="370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r>
              <a:t>Rio de Janeiro</a:t>
            </a:r>
          </a:p>
        </p:txBody>
      </p:sp>
      <p:sp>
        <p:nvSpPr>
          <p:cNvPr id="115" name="Include a map in your tourist guide to show the location of your destination."/>
          <p:cNvSpPr txBox="1"/>
          <p:nvPr/>
        </p:nvSpPr>
        <p:spPr>
          <a:xfrm>
            <a:off x="5554345" y="2276475"/>
            <a:ext cx="2788286" cy="18594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Include a map in your tourist guide to show the location of your destination. </a:t>
            </a:r>
          </a:p>
        </p:txBody>
      </p:sp>
      <p:sp>
        <p:nvSpPr>
          <p:cNvPr id="116" name="RiodeJaneiro by Raphael Lorenzeto de Abreu - Own work.…"/>
          <p:cNvSpPr txBox="1"/>
          <p:nvPr/>
        </p:nvSpPr>
        <p:spPr>
          <a:xfrm>
            <a:off x="2422207" y="6165850"/>
            <a:ext cx="2464436" cy="472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800"/>
            </a:pPr>
            <a:r>
              <a:t>RiodeJaneiro by Raphael Lorenzeto de Abreu - Own work. </a:t>
            </a:r>
          </a:p>
          <a:p>
            <a:pPr>
              <a:defRPr sz="800"/>
            </a:pPr>
            <a:r>
              <a:t>Licensed under CC BY 2.5 via Wikimedia Commons</a:t>
            </a:r>
          </a:p>
        </p:txBody>
      </p:sp>
      <p:sp>
        <p:nvSpPr>
          <p:cNvPr id="117" name="Line"/>
          <p:cNvSpPr/>
          <p:nvPr/>
        </p:nvSpPr>
        <p:spPr>
          <a:xfrm flipH="1" flipV="1">
            <a:off x="3995737" y="4941887"/>
            <a:ext cx="1081088" cy="728663"/>
          </a:xfrm>
          <a:prstGeom prst="line">
            <a:avLst/>
          </a:prstGeom>
          <a:ln>
            <a:solidFill>
              <a:srgbClr val="FF97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1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29864" y="81661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22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3" name="Success Criteria"/>
            <p:cNvSpPr txBox="1"/>
            <p:nvPr/>
          </p:nvSpPr>
          <p:spPr>
            <a:xfrm>
              <a:off x="45719" y="-1"/>
              <a:ext cx="5331462" cy="701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Success Criteria</a:t>
              </a:r>
            </a:p>
          </p:txBody>
        </p:sp>
      </p:grpSp>
      <p:sp>
        <p:nvSpPr>
          <p:cNvPr id="125" name="I can use geographical vocabulary to describe the human and physical features…"/>
          <p:cNvSpPr txBox="1"/>
          <p:nvPr/>
        </p:nvSpPr>
        <p:spPr>
          <a:xfrm>
            <a:off x="198120" y="2069623"/>
            <a:ext cx="8900160" cy="4142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/>
          <a:p>
            <a:pPr>
              <a:buSzPct val="100000"/>
              <a:buChar char="•"/>
              <a:defRPr sz="2400"/>
            </a:pPr>
            <a:r>
              <a:t>I can use geographical vocabulary to describe the human and physical features</a:t>
            </a:r>
          </a:p>
          <a:p>
            <a:pPr>
              <a:buSzPct val="100000"/>
              <a:buChar char="•"/>
              <a:defRPr sz="2400"/>
            </a:pPr>
            <a:endParaRPr/>
          </a:p>
          <a:p>
            <a:pPr>
              <a:buSzPct val="100000"/>
              <a:buChar char="•"/>
              <a:defRPr sz="2400"/>
            </a:pPr>
            <a:r>
              <a:t>I can use accurately annotated maps to show location</a:t>
            </a:r>
          </a:p>
          <a:p>
            <a:pPr>
              <a:defRPr sz="2400"/>
            </a:pPr>
            <a:endParaRPr/>
          </a:p>
          <a:p>
            <a:pPr>
              <a:buSzPct val="100000"/>
              <a:buChar char="•"/>
              <a:defRPr sz="2400"/>
            </a:pPr>
            <a:r>
              <a:t>I can include diagrams and images to show the environment</a:t>
            </a:r>
          </a:p>
          <a:p>
            <a:pPr>
              <a:buSzPct val="100000"/>
              <a:buChar char="•"/>
              <a:defRPr sz="2400"/>
            </a:pPr>
            <a:endParaRPr/>
          </a:p>
          <a:p>
            <a:pPr>
              <a:buSzPct val="100000"/>
              <a:buChar char="•"/>
              <a:defRPr sz="2400"/>
            </a:pPr>
            <a:r>
              <a:t>I can use titles and headings to describe the different features</a:t>
            </a:r>
          </a:p>
          <a:p>
            <a:pPr>
              <a:buSzPct val="100000"/>
              <a:buChar char="•"/>
              <a:defRPr sz="2400"/>
            </a:pPr>
            <a:endParaRPr/>
          </a:p>
          <a:p>
            <a:pPr>
              <a:buSzPct val="100000"/>
              <a:buChar char="•"/>
              <a:defRPr sz="2400"/>
            </a:pPr>
            <a:r>
              <a:t>I can use persuasive language to promote my destination </a:t>
            </a:r>
          </a:p>
        </p:txBody>
      </p:sp>
      <p:pic>
        <p:nvPicPr>
          <p:cNvPr id="12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9167" y="87994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28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9" name="Task card 1:…"/>
            <p:cNvSpPr txBox="1"/>
            <p:nvPr/>
          </p:nvSpPr>
          <p:spPr>
            <a:xfrm>
              <a:off x="45719" y="-1"/>
              <a:ext cx="5331462" cy="1247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Task card 1: </a:t>
              </a:r>
            </a:p>
            <a:p>
              <a:pPr>
                <a:defRPr sz="3600" b="1">
                  <a:solidFill>
                    <a:srgbClr val="FFFFFF"/>
                  </a:solidFill>
                </a:defRPr>
              </a:pPr>
              <a:r>
                <a:t>A city escape brochure</a:t>
              </a:r>
            </a:p>
          </p:txBody>
        </p:sp>
      </p:grpSp>
      <p:sp>
        <p:nvSpPr>
          <p:cNvPr id="131" name="As a member of the Rio de Janeiro tourist information board your task is to attract tourists to visit your city.…"/>
          <p:cNvSpPr txBox="1"/>
          <p:nvPr/>
        </p:nvSpPr>
        <p:spPr>
          <a:xfrm>
            <a:off x="1304607" y="2060575"/>
            <a:ext cx="7184073" cy="3881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As a member of the Rio de Janeiro tourist information board your task is to attract tourists to visit your city. 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Your guide should include the following information: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 - The location of the city 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 - The major human and physical landmarks 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 - The best places to visit and explore in the city 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 - The food and drinks you should try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 - The best cultural events you should attend </a:t>
            </a:r>
          </a:p>
        </p:txBody>
      </p:sp>
      <p:pic>
        <p:nvPicPr>
          <p:cNvPr id="13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64887" y="34404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34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4016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32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5" name="Task card 2:…"/>
            <p:cNvSpPr txBox="1"/>
            <p:nvPr/>
          </p:nvSpPr>
          <p:spPr>
            <a:xfrm>
              <a:off x="45719" y="-1"/>
              <a:ext cx="5331462" cy="1183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Task card 2: </a:t>
              </a:r>
            </a:p>
            <a:p>
              <a:pPr>
                <a:defRPr sz="3200" b="1">
                  <a:solidFill>
                    <a:srgbClr val="FFFFFF"/>
                  </a:solidFill>
                </a:defRPr>
              </a:pPr>
              <a:r>
                <a:t>A beach resort brochure</a:t>
              </a:r>
            </a:p>
          </p:txBody>
        </p:sp>
      </p:grpSp>
      <p:sp>
        <p:nvSpPr>
          <p:cNvPr id="137" name="As a member of the Brazilian tourist information board your job is to encourage people to visit the beaches of Brazil.…"/>
          <p:cNvSpPr txBox="1"/>
          <p:nvPr/>
        </p:nvSpPr>
        <p:spPr>
          <a:xfrm>
            <a:off x="426719" y="1844675"/>
            <a:ext cx="8442961" cy="4708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As a member of the Brazilian tourist information board your job is to encourage people to visit the beaches of Brazil.</a:t>
            </a:r>
          </a:p>
          <a:p>
            <a:pPr marL="342900" indent="-342900">
              <a:lnSpc>
                <a:spcPct val="80000"/>
              </a:lnSpc>
              <a:spcBef>
                <a:spcPts val="700"/>
              </a:spcBef>
              <a:buClr>
                <a:srgbClr val="F54C00"/>
              </a:buClr>
              <a:buSzPct val="70000"/>
              <a:buChar char="○"/>
              <a:defRPr sz="2400"/>
            </a:pPr>
            <a:endParaRPr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Your task is to create a beach resort brochure.</a:t>
            </a:r>
          </a:p>
          <a:p>
            <a:pPr marL="342900" indent="-342900">
              <a:lnSpc>
                <a:spcPct val="80000"/>
              </a:lnSpc>
              <a:spcBef>
                <a:spcPts val="700"/>
              </a:spcBef>
              <a:defRPr sz="2400"/>
            </a:pPr>
            <a:endParaRPr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Your brochure should include the following:</a:t>
            </a:r>
          </a:p>
          <a:p>
            <a:pPr marL="342900" indent="-342900">
              <a:lnSpc>
                <a:spcPct val="80000"/>
              </a:lnSpc>
              <a:spcBef>
                <a:spcPts val="700"/>
              </a:spcBef>
              <a:buClr>
                <a:srgbClr val="F54C00"/>
              </a:buClr>
              <a:buSzPct val="70000"/>
              <a:buChar char="○"/>
              <a:defRPr sz="2400"/>
            </a:pPr>
            <a:endParaRPr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AutoNum type="arabicParenR"/>
              <a:defRPr sz="2400"/>
            </a:pPr>
            <a:r>
              <a:t>Images and descriptions of the best beaches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AutoNum type="arabicParenR"/>
              <a:defRPr sz="2400"/>
            </a:pPr>
            <a:r>
              <a:t>Maps and directions to the beaches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AutoNum type="arabicParenR"/>
              <a:defRPr sz="2400"/>
            </a:pPr>
            <a:r>
              <a:t>The best human and physical landmarks found close to the beaches of Brazil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AutoNum type="arabicParenR"/>
              <a:defRPr sz="2400"/>
            </a:pPr>
            <a:r>
              <a:t>The best places to stay, visit, and eat whilst visiting Brazil’s beaches</a:t>
            </a:r>
          </a:p>
        </p:txBody>
      </p:sp>
      <p:pic>
        <p:nvPicPr>
          <p:cNvPr id="13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6513" y="38814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ask card 3:  The natural wonders of Brazil information guide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/>
          <a:p>
            <a:pPr defTabSz="832104">
              <a:defRPr sz="2912" b="1">
                <a:solidFill>
                  <a:srgbClr val="FFFFFF"/>
                </a:solidFill>
              </a:defRPr>
            </a:pPr>
            <a:r>
              <a:t>Task card 3: </a:t>
            </a:r>
            <a:br/>
            <a:r>
              <a:rPr sz="2548"/>
              <a:t>The natural wonders of Brazil information guide</a:t>
            </a:r>
          </a:p>
        </p:txBody>
      </p:sp>
      <p:sp>
        <p:nvSpPr>
          <p:cNvPr id="141" name="Many people have heard about the natural wonders of the world, however very few have the opportunity to visit them. As a member of the eco-tourism board in Brazil your task is to create an information guide to share with tourists who want to visit these "/>
          <p:cNvSpPr txBox="1"/>
          <p:nvPr/>
        </p:nvSpPr>
        <p:spPr>
          <a:xfrm>
            <a:off x="579119" y="2060575"/>
            <a:ext cx="8290561" cy="4212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Many people have heard about the natural wonders of the world, however very few have the opportunity to visit them. As a member of the eco-tourism board in Brazil your task is to create an information guide to share with tourists who want to visit these places. 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Your guide should include information about the following: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defRPr sz="2400"/>
            </a:pPr>
            <a:r>
              <a:t> - The Amazon Rainforest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defRPr sz="2400"/>
            </a:pPr>
            <a:r>
              <a:t> - The Pantanal 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defRPr sz="2400"/>
            </a:pPr>
            <a:r>
              <a:t> - The Cerrado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defRPr sz="2400"/>
            </a:pPr>
            <a:r>
              <a:t> - The Caatinga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defRPr sz="2400"/>
            </a:pPr>
            <a:r>
              <a:t> - The Mata- Atlantica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defRPr sz="2400"/>
            </a:pPr>
            <a:r>
              <a:t> - The Pampas</a:t>
            </a:r>
          </a:p>
        </p:txBody>
      </p:sp>
      <p:pic>
        <p:nvPicPr>
          <p:cNvPr id="14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11019" y="388144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oup"/>
          <p:cNvGrpSpPr/>
          <p:nvPr/>
        </p:nvGrpSpPr>
        <p:grpSpPr>
          <a:xfrm>
            <a:off x="1547812" y="300037"/>
            <a:ext cx="5424488" cy="1319214"/>
            <a:chOff x="0" y="0"/>
            <a:chExt cx="5424487" cy="1319212"/>
          </a:xfrm>
        </p:grpSpPr>
        <p:sp>
          <p:nvSpPr>
            <p:cNvPr id="144" name="Rectangle"/>
            <p:cNvSpPr/>
            <p:nvPr/>
          </p:nvSpPr>
          <p:spPr>
            <a:xfrm>
              <a:off x="0" y="-1"/>
              <a:ext cx="5424488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5" name="Task card 4:…"/>
            <p:cNvSpPr txBox="1"/>
            <p:nvPr/>
          </p:nvSpPr>
          <p:spPr>
            <a:xfrm>
              <a:off x="45720" y="-1"/>
              <a:ext cx="5333048" cy="1132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Task card 4: </a:t>
              </a:r>
            </a:p>
            <a:p>
              <a:pPr>
                <a:defRPr sz="2800">
                  <a:solidFill>
                    <a:srgbClr val="FFFFFF"/>
                  </a:solidFill>
                </a:defRPr>
              </a:pPr>
              <a:r>
                <a:t>A guide to the Amazon rainforest</a:t>
              </a:r>
            </a:p>
          </p:txBody>
        </p:sp>
      </p:grpSp>
      <p:sp>
        <p:nvSpPr>
          <p:cNvPr id="147" name="As one of Brazil’s most well-known natural environments, many tourists want to visit. As a member of the Amazon Rainforest tourism board your task is to create a tourist information guide to help visitors find out all they need to know about the Amazon.…"/>
          <p:cNvSpPr txBox="1"/>
          <p:nvPr/>
        </p:nvSpPr>
        <p:spPr>
          <a:xfrm>
            <a:off x="807719" y="2060575"/>
            <a:ext cx="7680961" cy="4140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As one of Brazil’s most well-known natural environments, many tourists want to visit. As a member of the Amazon Rainforest tourism board your task is to create a tourist information guide to help visitors find out all they need to know about the Amazon.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buClr>
                <a:srgbClr val="F54C00"/>
              </a:buClr>
              <a:buSzPct val="70000"/>
              <a:buChar char="○"/>
              <a:defRPr sz="2400"/>
            </a:pPr>
            <a:r>
              <a:t>Your guidebook should include the following: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-The location and size of the Amazon Rainforest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-The plants and animals of the rainforest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-The indigenous people of the rainforest</a:t>
            </a:r>
          </a:p>
          <a:p>
            <a:pPr marL="342900" indent="-342900">
              <a:lnSpc>
                <a:spcPct val="90000"/>
              </a:lnSpc>
              <a:spcBef>
                <a:spcPts val="500"/>
              </a:spcBef>
              <a:defRPr sz="2400"/>
            </a:pPr>
            <a:r>
              <a:t>-The cities of the rainforest: Manaus</a:t>
            </a:r>
          </a:p>
        </p:txBody>
      </p:sp>
      <p:pic>
        <p:nvPicPr>
          <p:cNvPr id="14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54151" y="37147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Year 5/olive Datchet st Mary’s acadeMY January 2021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pPr marL="0" lvl="3" indent="1001268" defTabSz="301307">
              <a:spcBef>
                <a:spcPts val="0"/>
              </a:spcBef>
              <a:buClrTx/>
              <a:buSzTx/>
              <a:buNone/>
              <a:defRPr sz="1022" b="1" cap="all" spc="61">
                <a:solidFill>
                  <a:srgbClr val="BFF823"/>
                </a:solidFill>
                <a:latin typeface="Founders Grotesk Condensed"/>
                <a:ea typeface="Founders Grotesk Condensed"/>
                <a:cs typeface="Founders Grotesk Condensed"/>
                <a:sym typeface="Founders Grotesk Condensed"/>
              </a:defRPr>
            </a:pPr>
            <a:r>
              <a:t>Year 5/olive Datchet st Mary’s acadeMY January 2021</a:t>
            </a:r>
          </a:p>
        </p:txBody>
      </p:sp>
      <p:sp>
        <p:nvSpPr>
          <p:cNvPr id="151" name="Working Wall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354965">
              <a:defRPr sz="6364" spc="-127"/>
            </a:lvl1pPr>
          </a:lstStyle>
          <a:p>
            <a:r>
              <a:t>Working Wall</a:t>
            </a:r>
          </a:p>
        </p:txBody>
      </p:sp>
      <p:sp>
        <p:nvSpPr>
          <p:cNvPr id="152" name="Brazil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Brazil</a:t>
            </a:r>
          </a:p>
        </p:txBody>
      </p:sp>
      <p:pic>
        <p:nvPicPr>
          <p:cNvPr id="153" name="Screenshot 2021-01-29 at 12.29.22.png" descr="Screenshot 2021-01-29 at 12.29.2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6367" y="1120289"/>
            <a:ext cx="5611266" cy="3126277"/>
          </a:xfrm>
          <a:prstGeom prst="rect">
            <a:avLst/>
          </a:prstGeom>
          <a:ln w="12700">
            <a:miter lim="400000"/>
          </a:ln>
        </p:spPr>
      </p:pic>
      <p:pic>
        <p:nvPicPr>
          <p:cNvPr id="15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96687" y="120748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Screenshot 2021-01-31 at 19.31.46.png" descr="Screenshot 2021-01-31 at 19.31.4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8359" y="1911374"/>
            <a:ext cx="6999123" cy="504505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78438" y="949197"/>
            <a:ext cx="571500" cy="571500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http://travel.nationalgeographic.com/travel/countries/brazil-guide/"/>
          <p:cNvSpPr txBox="1"/>
          <p:nvPr/>
        </p:nvSpPr>
        <p:spPr>
          <a:xfrm>
            <a:off x="2089194" y="661207"/>
            <a:ext cx="4232187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marL="457200" indent="-228600" defTabSz="457200">
              <a:buSzPct val="100000"/>
              <a:buFont typeface="Symbol"/>
              <a:buChar char="·"/>
              <a:defRPr sz="1000"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t>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7"/>
              </a:rPr>
              <a:t>http://travel.nationalgeographic.com/travel/countries/brazil-guide/</a:t>
            </a:r>
          </a:p>
        </p:txBody>
      </p:sp>
      <p:sp>
        <p:nvSpPr>
          <p:cNvPr id="159" name="http://ngkids.co.uk/places/country-fact-file-brazil"/>
          <p:cNvSpPr txBox="1"/>
          <p:nvPr/>
        </p:nvSpPr>
        <p:spPr>
          <a:xfrm>
            <a:off x="2551739" y="1130020"/>
            <a:ext cx="3307096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marL="457200" defTabSz="457200">
              <a:defRPr sz="1000"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>
                <a:latin typeface="Arial"/>
                <a:ea typeface="Arial"/>
                <a:cs typeface="Arial"/>
                <a:sym typeface="Arial"/>
              </a:rPr>
              <a:t>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http://ngkids.co.uk/places/country-fact-file-brazil</a:t>
            </a:r>
            <a:r>
              <a:rPr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60" name="http://brazil-ecotravel.com/"/>
          <p:cNvSpPr txBox="1"/>
          <p:nvPr/>
        </p:nvSpPr>
        <p:spPr>
          <a:xfrm>
            <a:off x="3162338" y="1520697"/>
            <a:ext cx="2085899" cy="2269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marL="457200" indent="-228600" defTabSz="457200">
              <a:buSzPct val="100000"/>
              <a:buFont typeface="Symbol"/>
              <a:buChar char="·"/>
              <a:defRPr sz="1000">
                <a:uFill>
                  <a:solidFill>
                    <a:srgbClr val="000000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r>
              <a:t>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9"/>
              </a:rPr>
              <a:t>http://brazil-ecotravel.com/</a:t>
            </a: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668</Words>
  <Application>Microsoft Office PowerPoint</Application>
  <PresentationFormat>On-screen Show (4:3)</PresentationFormat>
  <Paragraphs>76</Paragraphs>
  <Slides>11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Founders Grotesk</vt:lpstr>
      <vt:lpstr>Founders Grotesk Condensed</vt:lpstr>
      <vt:lpstr>Founders Grotesk Semibold</vt:lpstr>
      <vt:lpstr>Helvetica</vt:lpstr>
      <vt:lpstr>Symbol</vt:lpstr>
      <vt:lpstr>Times New Roman</vt:lpstr>
      <vt:lpstr>Wingdings</vt:lpstr>
      <vt:lpstr>RGS-IBG Powerpoint template</vt:lpstr>
      <vt:lpstr>Lesson six:  What is life like in Brazil? </vt:lpstr>
      <vt:lpstr>Tourist Guides</vt:lpstr>
      <vt:lpstr>PowerPoint Presentation</vt:lpstr>
      <vt:lpstr>Map to show the location of Rio de Janeiro </vt:lpstr>
      <vt:lpstr>PowerPoint Presentation</vt:lpstr>
      <vt:lpstr>PowerPoint Presentation</vt:lpstr>
      <vt:lpstr>PowerPoint Presentation</vt:lpstr>
      <vt:lpstr>Task card 3:  The natural wonders of Brazil information guide</vt:lpstr>
      <vt:lpstr>PowerPoint Presentation</vt:lpstr>
      <vt:lpstr>Working Wall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six:  What is life like in Brazil? </dc:title>
  <cp:lastModifiedBy>Naomi Akien</cp:lastModifiedBy>
  <cp:revision>1</cp:revision>
  <dcterms:modified xsi:type="dcterms:W3CDTF">2021-02-01T20:07:15Z</dcterms:modified>
</cp:coreProperties>
</file>