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73B0"/>
    <a:srgbClr val="01407D"/>
    <a:srgbClr val="00A8E7"/>
    <a:srgbClr val="85BD33"/>
    <a:srgbClr val="FFE600"/>
    <a:srgbClr val="F08215"/>
    <a:srgbClr val="EB1E22"/>
    <a:srgbClr val="CC4794"/>
    <a:srgbClr val="8C368C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138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What Is a Rainbow?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78732" y="5238579"/>
            <a:ext cx="7609684" cy="882821"/>
            <a:chOff x="778732" y="5238579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52671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523857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Have you ever seen a rainbow?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55650" y="1971675"/>
            <a:ext cx="7632700" cy="28623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Rainbows are lovely to look at.</a:t>
            </a:r>
          </a:p>
          <a:p>
            <a:endParaRPr lang="en-GB" dirty="0"/>
          </a:p>
          <a:p>
            <a:r>
              <a:rPr lang="en-GB" dirty="0"/>
              <a:t>A rainbow is an arc made up of seven colours. </a:t>
            </a:r>
          </a:p>
          <a:p>
            <a:endParaRPr lang="en-GB" dirty="0"/>
          </a:p>
          <a:p>
            <a:r>
              <a:rPr lang="en-GB" dirty="0"/>
              <a:t>A rainbow appears in the sky </a:t>
            </a:r>
            <a:br>
              <a:rPr lang="en-GB" dirty="0"/>
            </a:br>
            <a:r>
              <a:rPr lang="en-GB" dirty="0"/>
              <a:t>when it is raining and sunny </a:t>
            </a:r>
            <a:br>
              <a:rPr lang="en-GB" dirty="0"/>
            </a:br>
            <a:r>
              <a:rPr lang="en-GB" dirty="0"/>
              <a:t>at the same time.</a:t>
            </a:r>
          </a:p>
          <a:p>
            <a:endParaRPr lang="en-GB" dirty="0"/>
          </a:p>
          <a:p>
            <a:r>
              <a:rPr lang="en-GB" dirty="0"/>
              <a:t>A rainbow will appear </a:t>
            </a:r>
            <a:br>
              <a:rPr lang="en-GB" dirty="0"/>
            </a:br>
            <a:r>
              <a:rPr lang="en-GB" dirty="0"/>
              <a:t>opposite the sun.</a:t>
            </a:r>
            <a:endParaRPr lang="x-none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776" y="2952750"/>
            <a:ext cx="4525926" cy="22574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How Does a Rainbow Happen?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78732" y="5238579"/>
            <a:ext cx="7609684" cy="882821"/>
            <a:chOff x="778732" y="5238579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52671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523857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When the white light passes through the raindrops, it splits up into separate colours. That’s what we see when a rainbow forms!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55650" y="2602197"/>
            <a:ext cx="3615014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When it is raining, light passes through the raindrops.</a:t>
            </a:r>
          </a:p>
          <a:p>
            <a:endParaRPr lang="en-GB" dirty="0"/>
          </a:p>
          <a:p>
            <a:r>
              <a:rPr lang="en-GB" dirty="0"/>
              <a:t>The white light all around us is made up of different colours, all blended together.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383" y="1853966"/>
            <a:ext cx="3845967" cy="3158455"/>
          </a:xfrm>
          <a:prstGeom prst="roundRect">
            <a:avLst>
              <a:gd name="adj" fmla="val 8433"/>
            </a:avLst>
          </a:prstGeom>
        </p:spPr>
      </p:pic>
    </p:spTree>
    <p:extLst>
      <p:ext uri="{BB962C8B-B14F-4D97-AF65-F5344CB8AC3E}">
        <p14:creationId xmlns:p14="http://schemas.microsoft.com/office/powerpoint/2010/main" val="63082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Why Is a Rainbow Arc-Shaped?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4" y="2562225"/>
            <a:ext cx="7734177" cy="385762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778732" y="2009604"/>
            <a:ext cx="7609684" cy="882821"/>
            <a:chOff x="778732" y="2066754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209532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20667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The light makes an arc shape because 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the separate colours have different wavelengths.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78732" y="3581229"/>
            <a:ext cx="7609684" cy="882821"/>
            <a:chOff x="778732" y="2066754"/>
            <a:chExt cx="7609684" cy="882821"/>
          </a:xfrm>
        </p:grpSpPr>
        <p:sp>
          <p:nvSpPr>
            <p:cNvPr id="11" name="Rectangle: Rounded Corners 10"/>
            <p:cNvSpPr/>
            <p:nvPr/>
          </p:nvSpPr>
          <p:spPr>
            <a:xfrm>
              <a:off x="807307" y="209532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: Rounded Corners 11"/>
            <p:cNvSpPr/>
            <p:nvPr/>
          </p:nvSpPr>
          <p:spPr>
            <a:xfrm>
              <a:off x="778732" y="20667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This means that some are short and some are longer.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78732" y="5152854"/>
            <a:ext cx="7609684" cy="882821"/>
            <a:chOff x="778732" y="2066754"/>
            <a:chExt cx="7609684" cy="882821"/>
          </a:xfrm>
        </p:grpSpPr>
        <p:sp>
          <p:nvSpPr>
            <p:cNvPr id="14" name="Rectangle: Rounded Corners 13"/>
            <p:cNvSpPr/>
            <p:nvPr/>
          </p:nvSpPr>
          <p:spPr>
            <a:xfrm>
              <a:off x="807307" y="209532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5" name="Rectangle: Rounded Corners 14"/>
            <p:cNvSpPr/>
            <p:nvPr/>
          </p:nvSpPr>
          <p:spPr>
            <a:xfrm>
              <a:off x="778732" y="20667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When the colours are seen together, they form an arc shape.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379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The Colours of the Rainbow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905000"/>
            <a:ext cx="3997325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Do you know the colours of </a:t>
            </a:r>
            <a:br>
              <a:rPr lang="en-GB" dirty="0"/>
            </a:br>
            <a:r>
              <a:rPr lang="en-GB" dirty="0"/>
              <a:t>the rainbow?</a:t>
            </a:r>
          </a:p>
          <a:p>
            <a:endParaRPr lang="en-GB" dirty="0"/>
          </a:p>
          <a:p>
            <a:r>
              <a:rPr lang="en-GB" dirty="0"/>
              <a:t>Here is a sentence to help you remember the colours of the rainbow: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78732" y="3579616"/>
            <a:ext cx="3955193" cy="600296"/>
            <a:chOff x="778732" y="3722491"/>
            <a:chExt cx="7609684" cy="600296"/>
          </a:xfrm>
        </p:grpSpPr>
        <p:sp>
          <p:nvSpPr>
            <p:cNvPr id="12" name="Rectangle: Rounded Corners 11"/>
            <p:cNvSpPr/>
            <p:nvPr/>
          </p:nvSpPr>
          <p:spPr>
            <a:xfrm>
              <a:off x="807307" y="3751066"/>
              <a:ext cx="7581109" cy="571721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sp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1" name="Rectangle: Rounded Corners 10"/>
            <p:cNvSpPr/>
            <p:nvPr/>
          </p:nvSpPr>
          <p:spPr>
            <a:xfrm>
              <a:off x="778732" y="3722491"/>
              <a:ext cx="7581109" cy="571721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rgbClr val="EB1E22"/>
                  </a:solidFill>
                </a:rPr>
                <a:t>R</a:t>
              </a:r>
              <a:r>
                <a:rPr lang="en-GB" dirty="0">
                  <a:solidFill>
                    <a:schemeClr val="tx1"/>
                  </a:solidFill>
                </a:rPr>
                <a:t>ichard </a:t>
              </a:r>
              <a:r>
                <a:rPr lang="en-GB" b="1" dirty="0">
                  <a:solidFill>
                    <a:srgbClr val="F08215"/>
                  </a:solidFill>
                </a:rPr>
                <a:t>o</a:t>
              </a:r>
              <a:r>
                <a:rPr lang="en-GB" dirty="0">
                  <a:solidFill>
                    <a:schemeClr val="tx1"/>
                  </a:solidFill>
                </a:rPr>
                <a:t>f </a:t>
              </a:r>
              <a:r>
                <a:rPr lang="en-GB" b="1" dirty="0">
                  <a:solidFill>
                    <a:srgbClr val="FFE600"/>
                  </a:solidFill>
                </a:rPr>
                <a:t>Y</a:t>
              </a:r>
              <a:r>
                <a:rPr lang="en-GB" dirty="0">
                  <a:solidFill>
                    <a:schemeClr val="tx1"/>
                  </a:solidFill>
                </a:rPr>
                <a:t>ork </a:t>
              </a:r>
              <a:r>
                <a:rPr lang="en-GB" b="1" dirty="0">
                  <a:solidFill>
                    <a:srgbClr val="85BD33"/>
                  </a:solidFill>
                </a:rPr>
                <a:t>g</a:t>
              </a:r>
              <a:r>
                <a:rPr lang="en-GB" dirty="0">
                  <a:solidFill>
                    <a:schemeClr val="tx1"/>
                  </a:solidFill>
                </a:rPr>
                <a:t>ave </a:t>
              </a:r>
              <a:r>
                <a:rPr lang="en-GB" b="1" dirty="0">
                  <a:solidFill>
                    <a:srgbClr val="00A8E7"/>
                  </a:solidFill>
                </a:rPr>
                <a:t>b</a:t>
              </a:r>
              <a:r>
                <a:rPr lang="en-GB" dirty="0">
                  <a:solidFill>
                    <a:schemeClr val="tx1"/>
                  </a:solidFill>
                </a:rPr>
                <a:t>attle </a:t>
              </a:r>
              <a:r>
                <a:rPr lang="en-GB" b="1" dirty="0">
                  <a:solidFill>
                    <a:srgbClr val="01407D"/>
                  </a:solidFill>
                </a:rPr>
                <a:t>i</a:t>
              </a:r>
              <a:r>
                <a:rPr lang="en-GB" dirty="0">
                  <a:solidFill>
                    <a:schemeClr val="tx1"/>
                  </a:solidFill>
                </a:rPr>
                <a:t>n </a:t>
              </a:r>
              <a:r>
                <a:rPr lang="en-GB" b="1" dirty="0">
                  <a:solidFill>
                    <a:srgbClr val="A873B0"/>
                  </a:solidFill>
                </a:rPr>
                <a:t>v</a:t>
              </a:r>
              <a:r>
                <a:rPr lang="en-GB" dirty="0">
                  <a:solidFill>
                    <a:schemeClr val="tx1"/>
                  </a:solidFill>
                </a:rPr>
                <a:t>ain.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118101" y="1905000"/>
            <a:ext cx="3254375" cy="415498"/>
            <a:chOff x="5022851" y="1905000"/>
            <a:chExt cx="3254375" cy="415498"/>
          </a:xfrm>
        </p:grpSpPr>
        <p:sp>
          <p:nvSpPr>
            <p:cNvPr id="14" name="TextBox 13"/>
            <p:cNvSpPr txBox="1"/>
            <p:nvPr/>
          </p:nvSpPr>
          <p:spPr>
            <a:xfrm>
              <a:off x="5022851" y="19050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Richard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086475" y="21413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7470776" y="19050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EB1E22"/>
                  </a:solidFill>
                </a:rPr>
                <a:t>red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5118101" y="2552700"/>
            <a:ext cx="3254375" cy="415498"/>
            <a:chOff x="5022851" y="2552700"/>
            <a:chExt cx="3254375" cy="415498"/>
          </a:xfrm>
        </p:grpSpPr>
        <p:sp>
          <p:nvSpPr>
            <p:cNvPr id="15" name="TextBox 14"/>
            <p:cNvSpPr txBox="1"/>
            <p:nvPr/>
          </p:nvSpPr>
          <p:spPr>
            <a:xfrm>
              <a:off x="5022851" y="25527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Of</a:t>
              </a:r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>
              <a:off x="6086475" y="27890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7470776" y="25527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F08215"/>
                  </a:solidFill>
                </a:rPr>
                <a:t>orange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18101" y="3200400"/>
            <a:ext cx="3254375" cy="415498"/>
            <a:chOff x="5022851" y="3200400"/>
            <a:chExt cx="3254375" cy="415498"/>
          </a:xfrm>
        </p:grpSpPr>
        <p:sp>
          <p:nvSpPr>
            <p:cNvPr id="16" name="TextBox 15"/>
            <p:cNvSpPr txBox="1"/>
            <p:nvPr/>
          </p:nvSpPr>
          <p:spPr>
            <a:xfrm>
              <a:off x="5022851" y="32004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York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>
              <a:off x="6086475" y="34367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7470776" y="32004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FFE600"/>
                  </a:solidFill>
                </a:rPr>
                <a:t>yellow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5118101" y="3848100"/>
            <a:ext cx="3254375" cy="415498"/>
            <a:chOff x="5022851" y="3848100"/>
            <a:chExt cx="3254375" cy="415498"/>
          </a:xfrm>
        </p:grpSpPr>
        <p:sp>
          <p:nvSpPr>
            <p:cNvPr id="17" name="TextBox 16"/>
            <p:cNvSpPr txBox="1"/>
            <p:nvPr/>
          </p:nvSpPr>
          <p:spPr>
            <a:xfrm>
              <a:off x="5022851" y="38481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Gave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>
              <a:off x="6086475" y="40844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7470776" y="38481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85BD33"/>
                  </a:solidFill>
                </a:rPr>
                <a:t>green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118101" y="4495800"/>
            <a:ext cx="3254375" cy="415498"/>
            <a:chOff x="5022851" y="4495800"/>
            <a:chExt cx="3254375" cy="415498"/>
          </a:xfrm>
        </p:grpSpPr>
        <p:sp>
          <p:nvSpPr>
            <p:cNvPr id="18" name="TextBox 17"/>
            <p:cNvSpPr txBox="1"/>
            <p:nvPr/>
          </p:nvSpPr>
          <p:spPr>
            <a:xfrm>
              <a:off x="5022851" y="44958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Battle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>
            <a:xfrm>
              <a:off x="6086475" y="47321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7470776" y="44958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00A8E7"/>
                  </a:solidFill>
                </a:rPr>
                <a:t>blue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118101" y="5143500"/>
            <a:ext cx="3254375" cy="415498"/>
            <a:chOff x="5022851" y="5143500"/>
            <a:chExt cx="3254375" cy="415498"/>
          </a:xfrm>
        </p:grpSpPr>
        <p:sp>
          <p:nvSpPr>
            <p:cNvPr id="19" name="TextBox 18"/>
            <p:cNvSpPr txBox="1"/>
            <p:nvPr/>
          </p:nvSpPr>
          <p:spPr>
            <a:xfrm>
              <a:off x="5022851" y="51435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In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6086475" y="53798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7470776" y="51435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01407D"/>
                  </a:solidFill>
                </a:rPr>
                <a:t>indigo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118101" y="5791200"/>
            <a:ext cx="3254375" cy="415498"/>
            <a:chOff x="5022851" y="5791200"/>
            <a:chExt cx="3254375" cy="415498"/>
          </a:xfrm>
        </p:grpSpPr>
        <p:sp>
          <p:nvSpPr>
            <p:cNvPr id="20" name="TextBox 19"/>
            <p:cNvSpPr txBox="1"/>
            <p:nvPr/>
          </p:nvSpPr>
          <p:spPr>
            <a:xfrm>
              <a:off x="5022851" y="5791200"/>
              <a:ext cx="806450" cy="4154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Vain</a:t>
              </a:r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>
              <a:off x="6086475" y="6027524"/>
              <a:ext cx="99060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7470776" y="5791200"/>
              <a:ext cx="80645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>
                  <a:solidFill>
                    <a:srgbClr val="A873B0"/>
                  </a:solidFill>
                </a:rPr>
                <a:t>violet</a:t>
              </a:r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516345"/>
            <a:ext cx="3816350" cy="190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369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Rainbow Symbolism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78732" y="5238579"/>
            <a:ext cx="7609684" cy="882821"/>
            <a:chOff x="778732" y="5238579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52671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523857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God sent a rainbow as a promise that the world would never be destroyed by a flood again.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55650" y="2617054"/>
            <a:ext cx="4254500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Rainbows are often seen as signs of hope and peace. </a:t>
            </a:r>
          </a:p>
          <a:p>
            <a:endParaRPr lang="en-GB" dirty="0"/>
          </a:p>
          <a:p>
            <a:r>
              <a:rPr lang="en-GB" dirty="0"/>
              <a:t>In the Bible, there is a story about Noah building a wooden arc to save himself and his family from a great flood.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374" y="1828800"/>
            <a:ext cx="3236976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29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Rainbow Symbolism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78732" y="5238579"/>
            <a:ext cx="7609684" cy="882821"/>
            <a:chOff x="778732" y="5238579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52671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523857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It can be a symbol of hope during difficult times.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55649" y="2617054"/>
            <a:ext cx="4740275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LGBTQ+ groups use rainbow flags during Pride marches to celebrate people’s </a:t>
            </a:r>
            <a:br>
              <a:rPr lang="en-GB" dirty="0"/>
            </a:br>
            <a:r>
              <a:rPr lang="en-GB" dirty="0"/>
              <a:t>differences.</a:t>
            </a:r>
          </a:p>
          <a:p>
            <a:endParaRPr lang="en-GB" dirty="0"/>
          </a:p>
          <a:p>
            <a:r>
              <a:rPr lang="en-GB" dirty="0"/>
              <a:t>The rainbow represents freedom and diversity.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066" y="1711325"/>
            <a:ext cx="3153279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14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Gold at the End of a Rainbow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78732" y="5238579"/>
            <a:ext cx="7609684" cy="882821"/>
            <a:chOff x="778732" y="5238579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52671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523857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Have you ever reached the end of a rainbow?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55649" y="2182505"/>
            <a:ext cx="7632701" cy="24929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Some people believe that there is gold at the end of a rainbow.</a:t>
            </a:r>
          </a:p>
          <a:p>
            <a:endParaRPr lang="en-GB" dirty="0"/>
          </a:p>
          <a:p>
            <a:r>
              <a:rPr lang="en-GB" dirty="0"/>
              <a:t>It is said that a leprechaun will hide their pot of gold at the end </a:t>
            </a:r>
            <a:br>
              <a:rPr lang="en-GB" dirty="0"/>
            </a:br>
            <a:r>
              <a:rPr lang="en-GB" dirty="0"/>
              <a:t>of a rainbow.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A leprechaun is a fairy-like creature in Irish folk stories.</a:t>
            </a:r>
          </a:p>
          <a:p>
            <a:endParaRPr lang="en-GB" dirty="0"/>
          </a:p>
          <a:p>
            <a:r>
              <a:rPr lang="en-GB" dirty="0"/>
              <a:t>It is believed that they can grant wishes and give </a:t>
            </a:r>
            <a:br>
              <a:rPr lang="en-GB" dirty="0"/>
            </a:br>
            <a:r>
              <a:rPr lang="en-GB" dirty="0"/>
              <a:t>treasure away. They can also play tricks on people.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94"/>
          <a:stretch/>
        </p:blipFill>
        <p:spPr>
          <a:xfrm>
            <a:off x="6019800" y="2628083"/>
            <a:ext cx="2676525" cy="336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91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7470" y="638286"/>
            <a:ext cx="8245154" cy="994306"/>
          </a:xfrm>
          <a:prstGeom prst="roundRect">
            <a:avLst>
              <a:gd name="adj" fmla="val 0"/>
            </a:avLst>
          </a:prstGeom>
          <a:solidFill>
            <a:srgbClr val="8C368C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Rainbows in Stories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78732" y="5238579"/>
            <a:ext cx="7609684" cy="882821"/>
            <a:chOff x="778732" y="5238579"/>
            <a:chExt cx="7609684" cy="882821"/>
          </a:xfrm>
        </p:grpSpPr>
        <p:sp>
          <p:nvSpPr>
            <p:cNvPr id="7" name="Rectangle: Rounded Corners 6"/>
            <p:cNvSpPr/>
            <p:nvPr/>
          </p:nvSpPr>
          <p:spPr>
            <a:xfrm>
              <a:off x="807307" y="5267154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rgbClr val="CC4794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" name="Rectangle: Rounded Corners 1"/>
            <p:cNvSpPr/>
            <p:nvPr/>
          </p:nvSpPr>
          <p:spPr>
            <a:xfrm>
              <a:off x="778732" y="5238579"/>
              <a:ext cx="7581109" cy="854246"/>
            </a:xfrm>
            <a:prstGeom prst="roundRect">
              <a:avLst>
                <a:gd name="adj" fmla="val 23357"/>
              </a:avLst>
            </a:prstGeom>
            <a:solidFill>
              <a:schemeClr val="bg1"/>
            </a:solidFill>
            <a:ln w="5715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>
              <a:no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Can you think of any other songs or stories that mention rainbows? 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55649" y="2875002"/>
            <a:ext cx="4054476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One of the most famous songs about rainbows is in the story ‘The Wizard of Oz’. The song is called ‘Somewhere Over the Rainbow’.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819" y="1885950"/>
            <a:ext cx="3136531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43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131</TotalTime>
  <Words>434</Words>
  <Application>Microsoft Office PowerPoint</Application>
  <PresentationFormat>On-screen Show (4:3)</PresentationFormat>
  <Paragraphs>59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What Is a Rainbow?</vt:lpstr>
      <vt:lpstr>How Does a Rainbow Happen?</vt:lpstr>
      <vt:lpstr>Why Is a Rainbow Arc-Shaped?</vt:lpstr>
      <vt:lpstr>The Colours of the Rainbow</vt:lpstr>
      <vt:lpstr>Rainbow Symbolism</vt:lpstr>
      <vt:lpstr>Rainbow Symbolism</vt:lpstr>
      <vt:lpstr>Gold at the End of a Rainbow</vt:lpstr>
      <vt:lpstr>Rainbows in Stories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Clare Wragg</cp:lastModifiedBy>
  <cp:revision>14</cp:revision>
  <dcterms:created xsi:type="dcterms:W3CDTF">2020-04-10T08:24:50Z</dcterms:created>
  <dcterms:modified xsi:type="dcterms:W3CDTF">2020-06-03T11:04:14Z</dcterms:modified>
</cp:coreProperties>
</file>