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73" r:id="rId3"/>
    <p:sldId id="274" r:id="rId4"/>
    <p:sldId id="275" r:id="rId5"/>
    <p:sldId id="276" r:id="rId6"/>
    <p:sldId id="277" r:id="rId7"/>
    <p:sldId id="278" r:id="rId8"/>
    <p:sldId id="279" r:id="rId9"/>
    <p:sldId id="280"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anose="020B0604020202020204" charset="0"/>
      <p:regular r:id="rId18"/>
      <p:bold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285"/>
    <a:srgbClr val="6CBA86"/>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35" autoAdjust="0"/>
    <p:restoredTop sz="94660"/>
  </p:normalViewPr>
  <p:slideViewPr>
    <p:cSldViewPr snapToGrid="0" showGuides="1">
      <p:cViewPr varScale="1">
        <p:scale>
          <a:sx n="85" d="100"/>
          <a:sy n="85" d="100"/>
        </p:scale>
        <p:origin x="786" y="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01/02/2021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01/02/2021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7" Type="http://schemas.openxmlformats.org/officeDocument/2006/relationships/image" Target="../media/image5.png"/><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3.xml"/><Relationship Id="rId1" Type="http://schemas.openxmlformats.org/officeDocument/2006/relationships/tags" Target="../tags/tag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2.png"/><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4.xml"/><Relationship Id="rId5" Type="http://schemas.openxmlformats.org/officeDocument/2006/relationships/image" Target="../media/image5.png"/><Relationship Id="rId4"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corded Sound">
            <a:hlinkClick r:id="" action="ppaction://media"/>
            <a:extLst>
              <a:ext uri="{FF2B5EF4-FFF2-40B4-BE49-F238E27FC236}">
                <a16:creationId xmlns:a16="http://schemas.microsoft.com/office/drawing/2014/main" id="{B42CE21D-3D80-4975-8342-9106639FD628}"/>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4267200" y="3124200"/>
            <a:ext cx="609600" cy="609600"/>
          </a:xfrm>
          <a:prstGeom prst="rect">
            <a:avLst/>
          </a:prstGeom>
        </p:spPr>
      </p:pic>
    </p:spTree>
    <p:custDataLst>
      <p:tags r:id="rId1"/>
    </p:custDataLst>
    <p:extLst>
      <p:ext uri="{BB962C8B-B14F-4D97-AF65-F5344CB8AC3E}">
        <p14:creationId xmlns:p14="http://schemas.microsoft.com/office/powerpoint/2010/main" val="2211886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80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87713" y="2943496"/>
            <a:ext cx="2809920" cy="3631323"/>
          </a:xfrm>
          <a:prstGeom prst="rect">
            <a:avLst/>
          </a:prstGeom>
        </p:spPr>
      </p:pic>
      <p:sp>
        <p:nvSpPr>
          <p:cNvPr id="21" name="Title"/>
          <p:cNvSpPr>
            <a:spLocks noGrp="1"/>
          </p:cNvSpPr>
          <p:nvPr>
            <p:ph type="title"/>
          </p:nvPr>
        </p:nvSpPr>
        <p:spPr>
          <a:xfrm>
            <a:off x="675439" y="1553081"/>
            <a:ext cx="7917752" cy="1390415"/>
          </a:xfrm>
        </p:spPr>
        <p:txBody>
          <a:bodyPr/>
          <a:lstStyle/>
          <a:p>
            <a:r>
              <a:rPr lang="en-GB" altLang="en-US" sz="2000" b="0" dirty="0">
                <a:latin typeface="Twinkl" pitchFamily="2" charset="77"/>
              </a:rPr>
              <a:t>Every time the zookeeper arrives at an animal enclosure and counts the animals, the ‘less than’ monkey removes one.</a:t>
            </a:r>
            <a:br>
              <a:rPr lang="en-GB" altLang="en-US" sz="2000" b="0" dirty="0">
                <a:latin typeface="Twinkl" pitchFamily="2" charset="77"/>
              </a:rPr>
            </a:br>
            <a:br>
              <a:rPr lang="en-GB" altLang="en-US" sz="2000" b="0" dirty="0">
                <a:latin typeface="Twinkl" pitchFamily="2" charset="77"/>
              </a:rPr>
            </a:br>
            <a:r>
              <a:rPr lang="en-GB" altLang="en-US" sz="2000" b="0" dirty="0">
                <a:latin typeface="Twinkl" pitchFamily="2" charset="77"/>
              </a:rPr>
              <a:t>Can you help the zookeeper work out what one less will be?</a:t>
            </a:r>
            <a:endParaRPr lang="en-GB" sz="2000" dirty="0">
              <a:latin typeface="+mn-lt"/>
            </a:endParaRPr>
          </a:p>
        </p:txBody>
      </p:sp>
      <p:pic>
        <p:nvPicPr>
          <p:cNvPr id="35" name="Picture 3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123882">
            <a:off x="4171058" y="3512088"/>
            <a:ext cx="627714" cy="668420"/>
          </a:xfrm>
          <a:prstGeom prst="rect">
            <a:avLst/>
          </a:prstGeom>
        </p:spPr>
      </p:pic>
      <p:sp>
        <p:nvSpPr>
          <p:cNvPr id="37" name="OH No! Text"/>
          <p:cNvSpPr/>
          <p:nvPr/>
        </p:nvSpPr>
        <p:spPr>
          <a:xfrm>
            <a:off x="675439" y="637173"/>
            <a:ext cx="7917752" cy="854246"/>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dirty="0">
                <a:latin typeface="Twinkl" pitchFamily="2" charset="77"/>
              </a:rPr>
              <a:t>Today, the zookeeper is trying to count the animals in each enclosure but the cheeky ‘less than’ monkey is there.</a:t>
            </a:r>
            <a:endParaRPr lang="en-GB" dirty="0">
              <a:solidFill>
                <a:schemeClr val="bg2"/>
              </a:solidFill>
            </a:endParaRPr>
          </a:p>
        </p:txBody>
      </p:sp>
      <p:pic>
        <p:nvPicPr>
          <p:cNvPr id="3" name="Recorded Sound">
            <a:hlinkClick r:id="" action="ppaction://media"/>
            <a:extLst>
              <a:ext uri="{FF2B5EF4-FFF2-40B4-BE49-F238E27FC236}">
                <a16:creationId xmlns:a16="http://schemas.microsoft.com/office/drawing/2014/main" id="{A44EC7E8-4506-46AC-A03D-BE07EC83C8F6}"/>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4267200" y="3124200"/>
            <a:ext cx="609600" cy="609600"/>
          </a:xfrm>
          <a:prstGeom prst="rect">
            <a:avLst/>
          </a:prstGeom>
        </p:spPr>
      </p:pic>
    </p:spTree>
    <p:custDataLst>
      <p:tags r:id="rId1"/>
    </p:custDataLst>
    <p:extLst>
      <p:ext uri="{BB962C8B-B14F-4D97-AF65-F5344CB8AC3E}">
        <p14:creationId xmlns:p14="http://schemas.microsoft.com/office/powerpoint/2010/main" val="2857572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left)">
                                      <p:cBhvr>
                                        <p:cTn id="7" dur="500"/>
                                        <p:tgtEl>
                                          <p:spTgt spid="37"/>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4345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2" fill="hold" display="0">
                  <p:stCondLst>
                    <p:cond delay="indefinite"/>
                  </p:stCondLst>
                  <p:endCondLst>
                    <p:cond evt="onStopAudio" delay="0">
                      <p:tgtEl>
                        <p:sldTgt/>
                      </p:tgtEl>
                    </p:cond>
                  </p:endCondLst>
                </p:cTn>
                <p:tgtEl>
                  <p:spTgt spid="3"/>
                </p:tgtEl>
              </p:cMediaNode>
            </p:audio>
          </p:childTnLst>
        </p:cTn>
      </p:par>
    </p:tnLst>
    <p:bldLst>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4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lions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3?</a:t>
            </a:r>
            <a:endParaRPr lang="en-GB" sz="1600" dirty="0">
              <a:solidFill>
                <a:schemeClr val="bg2"/>
              </a:solidFill>
            </a:endParaRPr>
          </a:p>
        </p:txBody>
      </p:sp>
      <p:pic>
        <p:nvPicPr>
          <p:cNvPr id="7" name="Small Number Shap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b="1" dirty="0">
                  <a:solidFill>
                    <a:srgbClr val="009285"/>
                  </a:solidFill>
                </a:rPr>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b="1" dirty="0">
                  <a:solidFill>
                    <a:srgbClr val="009285"/>
                  </a:solidFill>
                </a:rPr>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2193878"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Lion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22837" y="3886501"/>
            <a:ext cx="926013" cy="1068266"/>
          </a:xfrm>
          <a:prstGeom prst="rect">
            <a:avLst/>
          </a:prstGeom>
        </p:spPr>
      </p:pic>
      <p:pic>
        <p:nvPicPr>
          <p:cNvPr id="24" name="Lion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47257" y="3892714"/>
            <a:ext cx="926013" cy="1068266"/>
          </a:xfrm>
          <a:prstGeom prst="rect">
            <a:avLst/>
          </a:prstGeom>
        </p:spPr>
      </p:pic>
      <p:pic>
        <p:nvPicPr>
          <p:cNvPr id="26" name="Large Number Shap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94499" y="3728972"/>
            <a:ext cx="1062079" cy="1131471"/>
          </a:xfrm>
          <a:prstGeom prst="rect">
            <a:avLst/>
          </a:prstGeom>
        </p:spPr>
      </p:pic>
      <p:pic>
        <p:nvPicPr>
          <p:cNvPr id="27" name="Lio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20209" y="2604506"/>
            <a:ext cx="926013" cy="1068266"/>
          </a:xfrm>
          <a:prstGeom prst="rect">
            <a:avLst/>
          </a:prstGeom>
        </p:spPr>
      </p:pic>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3 is 2.</a:t>
            </a:r>
          </a:p>
        </p:txBody>
      </p:sp>
      <p:pic>
        <p:nvPicPr>
          <p:cNvPr id="35" name="Large Number Shap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43632" y="3728972"/>
            <a:ext cx="1062079" cy="1131471"/>
          </a:xfrm>
          <a:prstGeom prst="rect">
            <a:avLst/>
          </a:prstGeom>
        </p:spPr>
      </p:pic>
      <p:pic>
        <p:nvPicPr>
          <p:cNvPr id="39" name="Large Number Shap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43631" y="2596465"/>
            <a:ext cx="1062079" cy="1131471"/>
          </a:xfrm>
          <a:prstGeom prst="rect">
            <a:avLst/>
          </a:prstGeom>
          <a:solidFill>
            <a:srgbClr val="009285"/>
          </a:solidFill>
        </p:spPr>
      </p:pic>
      <p:grpSp>
        <p:nvGrpSpPr>
          <p:cNvPr id="40" name="Group 39"/>
          <p:cNvGrpSpPr/>
          <p:nvPr/>
        </p:nvGrpSpPr>
        <p:grpSpPr>
          <a:xfrm flipH="1">
            <a:off x="2342089" y="5208309"/>
            <a:ext cx="940329" cy="903813"/>
            <a:chOff x="2992853" y="5208309"/>
            <a:chExt cx="931698" cy="903813"/>
          </a:xfrm>
        </p:grpSpPr>
        <p:sp>
          <p:nvSpPr>
            <p:cNvPr id="4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2" name="Isosceles Triangle 4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custDataLst>
      <p:tags r:id="rId1"/>
    </p:custDataLst>
    <p:extLst>
      <p:ext uri="{BB962C8B-B14F-4D97-AF65-F5344CB8AC3E}">
        <p14:creationId xmlns:p14="http://schemas.microsoft.com/office/powerpoint/2010/main" val="207601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1.38889E-6 -1.11111E-6 L 1.38889E-6 -0.01088 " pathEditMode="relative" rAng="0" ptsTypes="AA">
                                      <p:cBhvr>
                                        <p:cTn id="15" dur="1750" fill="hold"/>
                                        <p:tgtEl>
                                          <p:spTgt spid="39"/>
                                        </p:tgtEl>
                                        <p:attrNameLst>
                                          <p:attrName>ppt_x</p:attrName>
                                          <p:attrName>ppt_y</p:attrName>
                                        </p:attrNameLst>
                                      </p:cBhvr>
                                      <p:rCtr x="0" y="-556"/>
                                    </p:animMotion>
                                  </p:childTnLst>
                                </p:cTn>
                              </p:par>
                            </p:childTnLst>
                          </p:cTn>
                        </p:par>
                        <p:par>
                          <p:cTn id="16" fill="hold">
                            <p:stCondLst>
                              <p:cond delay="1750"/>
                            </p:stCondLst>
                            <p:childTnLst>
                              <p:par>
                                <p:cTn id="17" presetID="10" presetClass="exit" presetSubtype="0" fill="hold" nodeType="afterEffect">
                                  <p:stCondLst>
                                    <p:cond delay="0"/>
                                  </p:stCondLst>
                                  <p:childTnLst>
                                    <p:animEffect transition="out" filter="fade">
                                      <p:cBhvr>
                                        <p:cTn id="18" dur="500"/>
                                        <p:tgtEl>
                                          <p:spTgt spid="39"/>
                                        </p:tgtEl>
                                      </p:cBhvr>
                                    </p:animEffect>
                                    <p:set>
                                      <p:cBhvr>
                                        <p:cTn id="19" dur="1" fill="hold">
                                          <p:stCondLst>
                                            <p:cond delay="499"/>
                                          </p:stCondLst>
                                        </p:cTn>
                                        <p:tgtEl>
                                          <p:spTgt spid="39"/>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27"/>
                                        </p:tgtEl>
                                      </p:cBhvr>
                                    </p:animEffect>
                                    <p:set>
                                      <p:cBhvr>
                                        <p:cTn id="22" dur="1" fill="hold">
                                          <p:stCondLst>
                                            <p:cond delay="499"/>
                                          </p:stCondLst>
                                        </p:cTn>
                                        <p:tgtEl>
                                          <p:spTgt spid="27"/>
                                        </p:tgtEl>
                                        <p:attrNameLst>
                                          <p:attrName>style.visibility</p:attrName>
                                        </p:attrNameLst>
                                      </p:cBhvr>
                                      <p:to>
                                        <p:strVal val="hidden"/>
                                      </p:to>
                                    </p:set>
                                  </p:childTnLst>
                                </p:cTn>
                              </p:par>
                            </p:childTnLst>
                          </p:cTn>
                        </p:par>
                        <p:par>
                          <p:cTn id="23" fill="hold">
                            <p:stCondLst>
                              <p:cond delay="225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40"/>
                                        </p:tgtEl>
                                        <p:attrNameLst>
                                          <p:attrName>style.visibility</p:attrName>
                                        </p:attrNameLst>
                                      </p:cBhvr>
                                      <p:to>
                                        <p:strVal val="visible"/>
                                      </p:to>
                                    </p:set>
                                    <p:animEffect transition="in" filter="fade">
                                      <p:cBhvr>
                                        <p:cTn id="42" dur="500"/>
                                        <p:tgtEl>
                                          <p:spTgt spid="40"/>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elephants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5?</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b="1" dirty="0">
                  <a:solidFill>
                    <a:srgbClr val="009285"/>
                  </a:solidFill>
                </a:rPr>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b="1" dirty="0">
                  <a:solidFill>
                    <a:srgbClr val="009285"/>
                  </a:solidFill>
                </a:rPr>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3682311"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5 is 4.</a:t>
            </a:r>
          </a:p>
        </p:txBody>
      </p:sp>
      <p:grpSp>
        <p:nvGrpSpPr>
          <p:cNvPr id="6" name="Group 5"/>
          <p:cNvGrpSpPr/>
          <p:nvPr/>
        </p:nvGrpSpPr>
        <p:grpSpPr>
          <a:xfrm flipH="1">
            <a:off x="3825489"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0" name="Picture 2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03960" y="4292960"/>
            <a:ext cx="871316" cy="700927"/>
          </a:xfrm>
          <a:prstGeom prst="rect">
            <a:avLst/>
          </a:prstGeom>
        </p:spPr>
      </p:pic>
      <p:pic>
        <p:nvPicPr>
          <p:cNvPr id="32" name="Picture 3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8552" y="4292960"/>
            <a:ext cx="871316" cy="700927"/>
          </a:xfrm>
          <a:prstGeom prst="rect">
            <a:avLst/>
          </a:prstGeom>
        </p:spPr>
      </p:pic>
      <p:pic>
        <p:nvPicPr>
          <p:cNvPr id="34" name="Picture 3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66380" y="3441464"/>
            <a:ext cx="871316" cy="700927"/>
          </a:xfrm>
          <a:prstGeom prst="rect">
            <a:avLst/>
          </a:prstGeom>
        </p:spPr>
      </p:pic>
      <p:pic>
        <p:nvPicPr>
          <p:cNvPr id="36" name="Picture 3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0972" y="3441464"/>
            <a:ext cx="871316" cy="700927"/>
          </a:xfrm>
          <a:prstGeom prst="rect">
            <a:avLst/>
          </a:prstGeom>
        </p:spPr>
      </p:pic>
      <p:pic>
        <p:nvPicPr>
          <p:cNvPr id="37" name="Picture 3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24508" y="2564838"/>
            <a:ext cx="871316" cy="700927"/>
          </a:xfrm>
          <a:prstGeom prst="rect">
            <a:avLst/>
          </a:prstGeom>
        </p:spPr>
      </p:pic>
      <p:pic>
        <p:nvPicPr>
          <p:cNvPr id="38" name="Number 5"/>
          <p:cNvPicPr>
            <a:picLocks noChangeAspect="1"/>
          </p:cNvPicPr>
          <p:nvPr/>
        </p:nvPicPr>
        <p:blipFill rotWithShape="1">
          <a:blip r:embed="rId5" cstate="print">
            <a:extLst>
              <a:ext uri="{28A0092B-C50C-407E-A947-70E740481C1C}">
                <a14:useLocalDpi xmlns:a14="http://schemas.microsoft.com/office/drawing/2010/main" val="0"/>
              </a:ext>
            </a:extLst>
          </a:blip>
          <a:srcRect t="33847"/>
          <a:stretch/>
        </p:blipFill>
        <p:spPr>
          <a:xfrm>
            <a:off x="2523101" y="3410259"/>
            <a:ext cx="1507583" cy="1623428"/>
          </a:xfrm>
          <a:prstGeom prst="rect">
            <a:avLst/>
          </a:prstGeom>
        </p:spPr>
      </p:pic>
      <p:pic>
        <p:nvPicPr>
          <p:cNvPr id="40" name="Number 5"/>
          <p:cNvPicPr>
            <a:picLocks noChangeAspect="1"/>
          </p:cNvPicPr>
          <p:nvPr/>
        </p:nvPicPr>
        <p:blipFill rotWithShape="1">
          <a:blip r:embed="rId5" cstate="print">
            <a:extLst>
              <a:ext uri="{28A0092B-C50C-407E-A947-70E740481C1C}">
                <a14:useLocalDpi xmlns:a14="http://schemas.microsoft.com/office/drawing/2010/main" val="0"/>
              </a:ext>
            </a:extLst>
          </a:blip>
          <a:srcRect l="48875" b="67593"/>
          <a:stretch/>
        </p:blipFill>
        <p:spPr>
          <a:xfrm>
            <a:off x="3259931" y="2614969"/>
            <a:ext cx="770753" cy="795291"/>
          </a:xfrm>
          <a:prstGeom prst="rect">
            <a:avLst/>
          </a:prstGeom>
        </p:spPr>
      </p:pic>
    </p:spTree>
    <p:extLst>
      <p:ext uri="{BB962C8B-B14F-4D97-AF65-F5344CB8AC3E}">
        <p14:creationId xmlns:p14="http://schemas.microsoft.com/office/powerpoint/2010/main" val="448731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1.11111E-6 -3.7037E-7 L -1.11111E-6 -0.00741 " pathEditMode="relative" rAng="0" ptsTypes="AA">
                                      <p:cBhvr>
                                        <p:cTn id="15" dur="2000" fill="hold"/>
                                        <p:tgtEl>
                                          <p:spTgt spid="40"/>
                                        </p:tgtEl>
                                        <p:attrNameLst>
                                          <p:attrName>ppt_x</p:attrName>
                                          <p:attrName>ppt_y</p:attrName>
                                        </p:attrNameLst>
                                      </p:cBhvr>
                                      <p:rCtr x="0" y="-37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40"/>
                                        </p:tgtEl>
                                      </p:cBhvr>
                                    </p:animEffect>
                                    <p:set>
                                      <p:cBhvr>
                                        <p:cTn id="19" dur="1" fill="hold">
                                          <p:stCondLst>
                                            <p:cond delay="499"/>
                                          </p:stCondLst>
                                        </p:cTn>
                                        <p:tgtEl>
                                          <p:spTgt spid="40"/>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37"/>
                                        </p:tgtEl>
                                      </p:cBhvr>
                                    </p:animEffect>
                                    <p:set>
                                      <p:cBhvr>
                                        <p:cTn id="22" dur="1" fill="hold">
                                          <p:stCondLst>
                                            <p:cond delay="499"/>
                                          </p:stCondLst>
                                        </p:cTn>
                                        <p:tgtEl>
                                          <p:spTgt spid="37"/>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frogs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8?</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b="1" dirty="0">
                  <a:solidFill>
                    <a:srgbClr val="009285"/>
                  </a:solidFill>
                </a:rPr>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b="1" dirty="0">
                  <a:solidFill>
                    <a:srgbClr val="009285"/>
                  </a:solidFill>
                </a:rPr>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5917351"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8 is 7.</a:t>
            </a:r>
          </a:p>
        </p:txBody>
      </p:sp>
      <p:grpSp>
        <p:nvGrpSpPr>
          <p:cNvPr id="6" name="Group 5"/>
          <p:cNvGrpSpPr/>
          <p:nvPr/>
        </p:nvGrpSpPr>
        <p:grpSpPr>
          <a:xfrm flipH="1">
            <a:off x="6060529"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5" name="Picture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12037" y="4525038"/>
            <a:ext cx="684081" cy="599014"/>
          </a:xfrm>
          <a:prstGeom prst="rect">
            <a:avLst/>
          </a:prstGeom>
        </p:spPr>
      </p:pic>
      <p:pic>
        <p:nvPicPr>
          <p:cNvPr id="55" name="Picture 5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03285" y="4518561"/>
            <a:ext cx="684081" cy="599014"/>
          </a:xfrm>
          <a:prstGeom prst="rect">
            <a:avLst/>
          </a:prstGeom>
        </p:spPr>
      </p:pic>
      <p:pic>
        <p:nvPicPr>
          <p:cNvPr id="56" name="Picture 5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80637" y="3853169"/>
            <a:ext cx="684081" cy="599014"/>
          </a:xfrm>
          <a:prstGeom prst="rect">
            <a:avLst/>
          </a:prstGeom>
        </p:spPr>
      </p:pic>
      <p:pic>
        <p:nvPicPr>
          <p:cNvPr id="57" name="Picture 5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71885" y="3846692"/>
            <a:ext cx="684081" cy="599014"/>
          </a:xfrm>
          <a:prstGeom prst="rect">
            <a:avLst/>
          </a:prstGeom>
        </p:spPr>
      </p:pic>
      <p:pic>
        <p:nvPicPr>
          <p:cNvPr id="58" name="Picture 5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16794" y="3181300"/>
            <a:ext cx="684081" cy="599014"/>
          </a:xfrm>
          <a:prstGeom prst="rect">
            <a:avLst/>
          </a:prstGeom>
        </p:spPr>
      </p:pic>
      <p:pic>
        <p:nvPicPr>
          <p:cNvPr id="59" name="Picture 5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08042" y="3174823"/>
            <a:ext cx="684081" cy="599014"/>
          </a:xfrm>
          <a:prstGeom prst="rect">
            <a:avLst/>
          </a:prstGeom>
        </p:spPr>
      </p:pic>
      <p:pic>
        <p:nvPicPr>
          <p:cNvPr id="60" name="Picture 5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85394" y="2509431"/>
            <a:ext cx="684081" cy="599014"/>
          </a:xfrm>
          <a:prstGeom prst="rect">
            <a:avLst/>
          </a:prstGeom>
        </p:spPr>
      </p:pic>
      <p:pic>
        <p:nvPicPr>
          <p:cNvPr id="61" name="Picture 6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76642" y="2502954"/>
            <a:ext cx="684081" cy="599014"/>
          </a:xfrm>
          <a:prstGeom prst="rect">
            <a:avLst/>
          </a:prstGeom>
        </p:spPr>
      </p:pic>
      <p:pic>
        <p:nvPicPr>
          <p:cNvPr id="62" name="Picture 61"/>
          <p:cNvPicPr>
            <a:picLocks noChangeAspect="1"/>
          </p:cNvPicPr>
          <p:nvPr/>
        </p:nvPicPr>
        <p:blipFill rotWithShape="1">
          <a:blip r:embed="rId5" cstate="print">
            <a:extLst>
              <a:ext uri="{28A0092B-C50C-407E-A947-70E740481C1C}">
                <a14:useLocalDpi xmlns:a14="http://schemas.microsoft.com/office/drawing/2010/main" val="0"/>
              </a:ext>
            </a:extLst>
          </a:blip>
          <a:srcRect t="25815"/>
          <a:stretch/>
        </p:blipFill>
        <p:spPr>
          <a:xfrm>
            <a:off x="2919507" y="3163185"/>
            <a:ext cx="1261362" cy="1873095"/>
          </a:xfrm>
          <a:prstGeom prst="rect">
            <a:avLst/>
          </a:prstGeom>
        </p:spPr>
      </p:pic>
      <p:pic>
        <p:nvPicPr>
          <p:cNvPr id="63" name="Picture 62"/>
          <p:cNvPicPr>
            <a:picLocks noChangeAspect="1"/>
          </p:cNvPicPr>
          <p:nvPr/>
        </p:nvPicPr>
        <p:blipFill rotWithShape="1">
          <a:blip r:embed="rId5" cstate="print">
            <a:extLst>
              <a:ext uri="{28A0092B-C50C-407E-A947-70E740481C1C}">
                <a14:useLocalDpi xmlns:a14="http://schemas.microsoft.com/office/drawing/2010/main" val="0"/>
              </a:ext>
            </a:extLst>
          </a:blip>
          <a:srcRect l="50461" b="74185"/>
          <a:stretch/>
        </p:blipFill>
        <p:spPr>
          <a:xfrm>
            <a:off x="3555999" y="2511393"/>
            <a:ext cx="624869" cy="651792"/>
          </a:xfrm>
          <a:prstGeom prst="rect">
            <a:avLst/>
          </a:prstGeom>
        </p:spPr>
      </p:pic>
      <p:pic>
        <p:nvPicPr>
          <p:cNvPr id="64" name="Picture 63"/>
          <p:cNvPicPr>
            <a:picLocks noChangeAspect="1"/>
          </p:cNvPicPr>
          <p:nvPr/>
        </p:nvPicPr>
        <p:blipFill rotWithShape="1">
          <a:blip r:embed="rId5" cstate="print">
            <a:extLst>
              <a:ext uri="{28A0092B-C50C-407E-A947-70E740481C1C}">
                <a14:useLocalDpi xmlns:a14="http://schemas.microsoft.com/office/drawing/2010/main" val="0"/>
              </a:ext>
            </a:extLst>
          </a:blip>
          <a:srcRect r="49539" b="74185"/>
          <a:stretch/>
        </p:blipFill>
        <p:spPr>
          <a:xfrm>
            <a:off x="2919507" y="2511393"/>
            <a:ext cx="636491" cy="651792"/>
          </a:xfrm>
          <a:prstGeom prst="rect">
            <a:avLst/>
          </a:prstGeom>
        </p:spPr>
      </p:pic>
    </p:spTree>
    <p:extLst>
      <p:ext uri="{BB962C8B-B14F-4D97-AF65-F5344CB8AC3E}">
        <p14:creationId xmlns:p14="http://schemas.microsoft.com/office/powerpoint/2010/main" val="2686797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3.05556E-6 2.59259E-6 L -0.00521 -0.00486 " pathEditMode="relative" rAng="0" ptsTypes="AA">
                                      <p:cBhvr>
                                        <p:cTn id="15" dur="2000" fill="hold"/>
                                        <p:tgtEl>
                                          <p:spTgt spid="64"/>
                                        </p:tgtEl>
                                        <p:attrNameLst>
                                          <p:attrName>ppt_x</p:attrName>
                                          <p:attrName>ppt_y</p:attrName>
                                        </p:attrNameLst>
                                      </p:cBhvr>
                                      <p:rCtr x="-26000" y="-2550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64"/>
                                        </p:tgtEl>
                                      </p:cBhvr>
                                    </p:animEffect>
                                    <p:set>
                                      <p:cBhvr>
                                        <p:cTn id="19" dur="1" fill="hold">
                                          <p:stCondLst>
                                            <p:cond delay="499"/>
                                          </p:stCondLst>
                                        </p:cTn>
                                        <p:tgtEl>
                                          <p:spTgt spid="64"/>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60"/>
                                        </p:tgtEl>
                                      </p:cBhvr>
                                    </p:animEffect>
                                    <p:set>
                                      <p:cBhvr>
                                        <p:cTn id="22" dur="1" fill="hold">
                                          <p:stCondLst>
                                            <p:cond delay="499"/>
                                          </p:stCondLst>
                                        </p:cTn>
                                        <p:tgtEl>
                                          <p:spTgt spid="60"/>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snakes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6?</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b="1" dirty="0">
                  <a:solidFill>
                    <a:srgbClr val="009285"/>
                  </a:solidFill>
                </a:rPr>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b="1" dirty="0">
                  <a:solidFill>
                    <a:srgbClr val="009285"/>
                  </a:solidFill>
                </a:rPr>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4425474"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6 is 5.</a:t>
            </a:r>
          </a:p>
        </p:txBody>
      </p:sp>
      <p:grpSp>
        <p:nvGrpSpPr>
          <p:cNvPr id="6" name="Group 5"/>
          <p:cNvGrpSpPr/>
          <p:nvPr/>
        </p:nvGrpSpPr>
        <p:grpSpPr>
          <a:xfrm flipH="1">
            <a:off x="4568652"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6" name="Picture 35"/>
          <p:cNvPicPr>
            <a:picLocks noChangeAspect="1"/>
          </p:cNvPicPr>
          <p:nvPr/>
        </p:nvPicPr>
        <p:blipFill rotWithShape="1">
          <a:blip r:embed="rId4" cstate="print">
            <a:extLst>
              <a:ext uri="{28A0092B-C50C-407E-A947-70E740481C1C}">
                <a14:useLocalDpi xmlns:a14="http://schemas.microsoft.com/office/drawing/2010/main" val="0"/>
              </a:ext>
            </a:extLst>
          </a:blip>
          <a:srcRect t="35072"/>
          <a:stretch/>
        </p:blipFill>
        <p:spPr>
          <a:xfrm>
            <a:off x="2544733" y="3404326"/>
            <a:ext cx="1548206" cy="1650085"/>
          </a:xfrm>
          <a:prstGeom prst="rect">
            <a:avLst/>
          </a:prstGeom>
        </p:spPr>
      </p:pic>
      <p:pic>
        <p:nvPicPr>
          <p:cNvPr id="37" name="Picture 36"/>
          <p:cNvPicPr>
            <a:picLocks noChangeAspect="1"/>
          </p:cNvPicPr>
          <p:nvPr/>
        </p:nvPicPr>
        <p:blipFill rotWithShape="1">
          <a:blip r:embed="rId4" cstate="print">
            <a:extLst>
              <a:ext uri="{28A0092B-C50C-407E-A947-70E740481C1C}">
                <a14:useLocalDpi xmlns:a14="http://schemas.microsoft.com/office/drawing/2010/main" val="0"/>
              </a:ext>
            </a:extLst>
          </a:blip>
          <a:srcRect l="50291" b="64928"/>
          <a:stretch/>
        </p:blipFill>
        <p:spPr>
          <a:xfrm>
            <a:off x="3323335" y="2528519"/>
            <a:ext cx="769604" cy="891310"/>
          </a:xfrm>
          <a:prstGeom prst="rect">
            <a:avLst/>
          </a:prstGeom>
        </p:spPr>
      </p:pic>
      <p:pic>
        <p:nvPicPr>
          <p:cNvPr id="39" name="Picture 38"/>
          <p:cNvPicPr>
            <a:picLocks noChangeAspect="1"/>
          </p:cNvPicPr>
          <p:nvPr/>
        </p:nvPicPr>
        <p:blipFill rotWithShape="1">
          <a:blip r:embed="rId4" cstate="print">
            <a:extLst>
              <a:ext uri="{28A0092B-C50C-407E-A947-70E740481C1C}">
                <a14:useLocalDpi xmlns:a14="http://schemas.microsoft.com/office/drawing/2010/main" val="0"/>
              </a:ext>
            </a:extLst>
          </a:blip>
          <a:srcRect r="49709" b="64928"/>
          <a:stretch/>
        </p:blipFill>
        <p:spPr>
          <a:xfrm>
            <a:off x="2544733" y="2528648"/>
            <a:ext cx="778602" cy="891310"/>
          </a:xfrm>
          <a:prstGeom prst="rect">
            <a:avLst/>
          </a:prstGeom>
        </p:spPr>
      </p:pic>
      <p:pic>
        <p:nvPicPr>
          <p:cNvPr id="40" name="Picture 3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53099" y="4362792"/>
            <a:ext cx="906415" cy="681023"/>
          </a:xfrm>
          <a:prstGeom prst="rect">
            <a:avLst/>
          </a:prstGeom>
        </p:spPr>
      </p:pic>
      <p:pic>
        <p:nvPicPr>
          <p:cNvPr id="42" name="Picture 4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82245" y="4351483"/>
            <a:ext cx="906415" cy="681023"/>
          </a:xfrm>
          <a:prstGeom prst="rect">
            <a:avLst/>
          </a:prstGeom>
        </p:spPr>
      </p:pic>
      <p:pic>
        <p:nvPicPr>
          <p:cNvPr id="43" name="Picture 4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53099" y="3547158"/>
            <a:ext cx="906415" cy="681023"/>
          </a:xfrm>
          <a:prstGeom prst="rect">
            <a:avLst/>
          </a:prstGeom>
        </p:spPr>
      </p:pic>
      <p:pic>
        <p:nvPicPr>
          <p:cNvPr id="44" name="Picture 4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82245" y="3535849"/>
            <a:ext cx="906415" cy="681023"/>
          </a:xfrm>
          <a:prstGeom prst="rect">
            <a:avLst/>
          </a:prstGeom>
        </p:spPr>
      </p:pic>
      <p:pic>
        <p:nvPicPr>
          <p:cNvPr id="45" name="Picture 4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53099" y="2648436"/>
            <a:ext cx="906415" cy="681023"/>
          </a:xfrm>
          <a:prstGeom prst="rect">
            <a:avLst/>
          </a:prstGeom>
        </p:spPr>
      </p:pic>
      <p:pic>
        <p:nvPicPr>
          <p:cNvPr id="46" name="Picture 4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82245" y="2637127"/>
            <a:ext cx="906415" cy="681023"/>
          </a:xfrm>
          <a:prstGeom prst="rect">
            <a:avLst/>
          </a:prstGeom>
        </p:spPr>
      </p:pic>
    </p:spTree>
    <p:extLst>
      <p:ext uri="{BB962C8B-B14F-4D97-AF65-F5344CB8AC3E}">
        <p14:creationId xmlns:p14="http://schemas.microsoft.com/office/powerpoint/2010/main" val="1027367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3.33333E-6 -4.81481E-6 L -0.01111 -0.01134 " pathEditMode="relative" rAng="0" ptsTypes="AA">
                                      <p:cBhvr>
                                        <p:cTn id="15" dur="2000" fill="hold"/>
                                        <p:tgtEl>
                                          <p:spTgt spid="39"/>
                                        </p:tgtEl>
                                        <p:attrNameLst>
                                          <p:attrName>ppt_x</p:attrName>
                                          <p:attrName>ppt_y</p:attrName>
                                        </p:attrNameLst>
                                      </p:cBhvr>
                                      <p:rCtr x="-55600" y="-5790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39"/>
                                        </p:tgtEl>
                                      </p:cBhvr>
                                    </p:animEffect>
                                    <p:set>
                                      <p:cBhvr>
                                        <p:cTn id="19" dur="1" fill="hold">
                                          <p:stCondLst>
                                            <p:cond delay="499"/>
                                          </p:stCondLst>
                                        </p:cTn>
                                        <p:tgtEl>
                                          <p:spTgt spid="39"/>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45"/>
                                        </p:tgtEl>
                                      </p:cBhvr>
                                    </p:animEffect>
                                    <p:set>
                                      <p:cBhvr>
                                        <p:cTn id="22" dur="1" fill="hold">
                                          <p:stCondLst>
                                            <p:cond delay="499"/>
                                          </p:stCondLst>
                                        </p:cTn>
                                        <p:tgtEl>
                                          <p:spTgt spid="45"/>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giraffes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4?</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b="1" dirty="0">
                  <a:solidFill>
                    <a:srgbClr val="009285"/>
                  </a:solidFill>
                </a:rPr>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b="1" dirty="0">
                  <a:solidFill>
                    <a:srgbClr val="009285"/>
                  </a:solidFill>
                </a:rPr>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dirty="0"/>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dirty="0"/>
                <a:t>10</a:t>
              </a:r>
            </a:p>
          </p:txBody>
        </p:sp>
      </p:grpSp>
      <p:sp>
        <p:nvSpPr>
          <p:cNvPr id="29" name="2nd Circle"/>
          <p:cNvSpPr/>
          <p:nvPr/>
        </p:nvSpPr>
        <p:spPr>
          <a:xfrm>
            <a:off x="2918690"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4 is 3.</a:t>
            </a:r>
          </a:p>
        </p:txBody>
      </p:sp>
      <p:grpSp>
        <p:nvGrpSpPr>
          <p:cNvPr id="6" name="Group 5"/>
          <p:cNvGrpSpPr/>
          <p:nvPr/>
        </p:nvGrpSpPr>
        <p:grpSpPr>
          <a:xfrm flipH="1">
            <a:off x="3061868"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4"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47309" y="3861498"/>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05541" y="3861498"/>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30283" y="2662010"/>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2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88515" y="2662010"/>
            <a:ext cx="1077199" cy="1192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 name="Picture 16"/>
          <p:cNvPicPr>
            <a:picLocks noChangeAspect="1" noChangeArrowheads="1"/>
          </p:cNvPicPr>
          <p:nvPr/>
        </p:nvPicPr>
        <p:blipFill rotWithShape="1">
          <a:blip r:embed="rId5">
            <a:extLst>
              <a:ext uri="{28A0092B-C50C-407E-A947-70E740481C1C}">
                <a14:useLocalDpi xmlns:a14="http://schemas.microsoft.com/office/drawing/2010/main" val="0"/>
              </a:ext>
            </a:extLst>
          </a:blip>
          <a:srcRect l="2978" t="50268" r="2057"/>
          <a:stretch/>
        </p:blipFill>
        <p:spPr bwMode="auto">
          <a:xfrm>
            <a:off x="2273300" y="3810000"/>
            <a:ext cx="1676400" cy="877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 name="Picture 16"/>
          <p:cNvPicPr>
            <a:picLocks noChangeAspect="1" noChangeArrowheads="1"/>
          </p:cNvPicPr>
          <p:nvPr/>
        </p:nvPicPr>
        <p:blipFill rotWithShape="1">
          <a:blip r:embed="rId5">
            <a:extLst>
              <a:ext uri="{28A0092B-C50C-407E-A947-70E740481C1C}">
                <a14:useLocalDpi xmlns:a14="http://schemas.microsoft.com/office/drawing/2010/main" val="0"/>
              </a:ext>
            </a:extLst>
          </a:blip>
          <a:srcRect l="49482" t="1348" r="2057" b="49732"/>
          <a:stretch/>
        </p:blipFill>
        <p:spPr bwMode="auto">
          <a:xfrm>
            <a:off x="3094230" y="2946400"/>
            <a:ext cx="855469"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16"/>
          <p:cNvPicPr>
            <a:picLocks noChangeAspect="1" noChangeArrowheads="1"/>
          </p:cNvPicPr>
          <p:nvPr/>
        </p:nvPicPr>
        <p:blipFill rotWithShape="1">
          <a:blip r:embed="rId5">
            <a:extLst>
              <a:ext uri="{28A0092B-C50C-407E-A947-70E740481C1C}">
                <a14:useLocalDpi xmlns:a14="http://schemas.microsoft.com/office/drawing/2010/main" val="0"/>
              </a:ext>
            </a:extLst>
          </a:blip>
          <a:srcRect l="2978" t="1348" r="48820" b="49732"/>
          <a:stretch/>
        </p:blipFill>
        <p:spPr bwMode="auto">
          <a:xfrm>
            <a:off x="2273300" y="2946400"/>
            <a:ext cx="8509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5651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1.11111E-6 -2.59259E-6 L -0.00938 -0.01018 " pathEditMode="relative" rAng="0" ptsTypes="AA">
                                      <p:cBhvr>
                                        <p:cTn id="15" dur="2000" fill="hold"/>
                                        <p:tgtEl>
                                          <p:spTgt spid="51"/>
                                        </p:tgtEl>
                                        <p:attrNameLst>
                                          <p:attrName>ppt_x</p:attrName>
                                          <p:attrName>ppt_y</p:attrName>
                                        </p:attrNameLst>
                                      </p:cBhvr>
                                      <p:rCtr x="-46900" y="-5090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51"/>
                                        </p:tgtEl>
                                      </p:cBhvr>
                                    </p:animEffect>
                                    <p:set>
                                      <p:cBhvr>
                                        <p:cTn id="19" dur="1" fill="hold">
                                          <p:stCondLst>
                                            <p:cond delay="499"/>
                                          </p:stCondLst>
                                        </p:cTn>
                                        <p:tgtEl>
                                          <p:spTgt spid="51"/>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38"/>
                                        </p:tgtEl>
                                      </p:cBhvr>
                                    </p:animEffect>
                                    <p:set>
                                      <p:cBhvr>
                                        <p:cTn id="22" dur="1" fill="hold">
                                          <p:stCondLst>
                                            <p:cond delay="499"/>
                                          </p:stCondLst>
                                        </p:cTn>
                                        <p:tgtEl>
                                          <p:spTgt spid="38"/>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751" y="1267893"/>
            <a:ext cx="1130582" cy="1461077"/>
          </a:xfrm>
          <a:prstGeom prst="rect">
            <a:avLst/>
          </a:prstGeom>
        </p:spPr>
      </p:pic>
      <p:sp>
        <p:nvSpPr>
          <p:cNvPr id="21" name="Title"/>
          <p:cNvSpPr>
            <a:spLocks noGrp="1"/>
          </p:cNvSpPr>
          <p:nvPr>
            <p:ph type="title"/>
          </p:nvPr>
        </p:nvSpPr>
        <p:spPr/>
        <p:txBody>
          <a:bodyPr/>
          <a:lstStyle/>
          <a:p>
            <a:r>
              <a:rPr lang="en-GB" altLang="en-US" sz="3600" dirty="0"/>
              <a:t>How many birds are there?</a:t>
            </a:r>
            <a:endParaRPr lang="en-GB" sz="3600" dirty="0">
              <a:latin typeface="+mn-lt"/>
            </a:endParaRPr>
          </a:p>
        </p:txBody>
      </p:sp>
      <p:sp>
        <p:nvSpPr>
          <p:cNvPr id="3" name="OH No! Text"/>
          <p:cNvSpPr/>
          <p:nvPr/>
        </p:nvSpPr>
        <p:spPr>
          <a:xfrm>
            <a:off x="2104846" y="1427969"/>
            <a:ext cx="5678187" cy="786143"/>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dirty="0">
                <a:solidFill>
                  <a:schemeClr val="bg2"/>
                </a:solidFill>
                <a:latin typeface="Twinkl" pitchFamily="2" charset="0"/>
              </a:rPr>
              <a:t>Oh no! The ‘less than’ monkey is going to take one away. </a:t>
            </a:r>
            <a:br>
              <a:rPr lang="en-US" altLang="en-US" sz="1600" dirty="0">
                <a:solidFill>
                  <a:schemeClr val="bg2"/>
                </a:solidFill>
                <a:latin typeface="Twinkl" pitchFamily="2" charset="0"/>
              </a:rPr>
            </a:br>
            <a:r>
              <a:rPr lang="en-US" altLang="en-US" sz="1600" dirty="0">
                <a:solidFill>
                  <a:schemeClr val="bg2"/>
                </a:solidFill>
                <a:latin typeface="Twinkl" pitchFamily="2" charset="0"/>
              </a:rPr>
              <a:t>What is one less than 10?</a:t>
            </a:r>
            <a:endParaRPr lang="en-GB" sz="1600" dirty="0">
              <a:solidFill>
                <a:schemeClr val="bg2"/>
              </a:solidFill>
            </a:endParaRPr>
          </a:p>
        </p:txBody>
      </p:sp>
      <p:pic>
        <p:nvPicPr>
          <p:cNvPr id="7" name="Small Number Shap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02295">
            <a:off x="1574105" y="1504558"/>
            <a:ext cx="344998" cy="367539"/>
          </a:xfrm>
          <a:prstGeom prst="rect">
            <a:avLst/>
          </a:prstGeom>
        </p:spPr>
      </p:pic>
      <p:graphicFrame>
        <p:nvGraphicFramePr>
          <p:cNvPr id="9" name="Number Line"/>
          <p:cNvGraphicFramePr>
            <a:graphicFrameLocks noGrp="1"/>
          </p:cNvGraphicFramePr>
          <p:nvPr/>
        </p:nvGraphicFramePr>
        <p:xfrm>
          <a:off x="866488" y="5868776"/>
          <a:ext cx="7504000" cy="264335"/>
        </p:xfrm>
        <a:graphic>
          <a:graphicData uri="http://schemas.openxmlformats.org/drawingml/2006/table">
            <a:tbl>
              <a:tblPr firstRow="1" bandRow="1">
                <a:tableStyleId>{5C22544A-7EE6-4342-B048-85BDC9FD1C3A}</a:tableStyleId>
              </a:tblPr>
              <a:tblGrid>
                <a:gridCol w="750400">
                  <a:extLst>
                    <a:ext uri="{9D8B030D-6E8A-4147-A177-3AD203B41FA5}">
                      <a16:colId xmlns:a16="http://schemas.microsoft.com/office/drawing/2014/main" val="2676773941"/>
                    </a:ext>
                  </a:extLst>
                </a:gridCol>
                <a:gridCol w="750400">
                  <a:extLst>
                    <a:ext uri="{9D8B030D-6E8A-4147-A177-3AD203B41FA5}">
                      <a16:colId xmlns:a16="http://schemas.microsoft.com/office/drawing/2014/main" val="2315998619"/>
                    </a:ext>
                  </a:extLst>
                </a:gridCol>
                <a:gridCol w="750400">
                  <a:extLst>
                    <a:ext uri="{9D8B030D-6E8A-4147-A177-3AD203B41FA5}">
                      <a16:colId xmlns:a16="http://schemas.microsoft.com/office/drawing/2014/main" val="997629345"/>
                    </a:ext>
                  </a:extLst>
                </a:gridCol>
                <a:gridCol w="750400">
                  <a:extLst>
                    <a:ext uri="{9D8B030D-6E8A-4147-A177-3AD203B41FA5}">
                      <a16:colId xmlns:a16="http://schemas.microsoft.com/office/drawing/2014/main" val="1365633238"/>
                    </a:ext>
                  </a:extLst>
                </a:gridCol>
                <a:gridCol w="750400">
                  <a:extLst>
                    <a:ext uri="{9D8B030D-6E8A-4147-A177-3AD203B41FA5}">
                      <a16:colId xmlns:a16="http://schemas.microsoft.com/office/drawing/2014/main" val="3789553176"/>
                    </a:ext>
                  </a:extLst>
                </a:gridCol>
                <a:gridCol w="750400">
                  <a:extLst>
                    <a:ext uri="{9D8B030D-6E8A-4147-A177-3AD203B41FA5}">
                      <a16:colId xmlns:a16="http://schemas.microsoft.com/office/drawing/2014/main" val="1348360293"/>
                    </a:ext>
                  </a:extLst>
                </a:gridCol>
                <a:gridCol w="750400">
                  <a:extLst>
                    <a:ext uri="{9D8B030D-6E8A-4147-A177-3AD203B41FA5}">
                      <a16:colId xmlns:a16="http://schemas.microsoft.com/office/drawing/2014/main" val="2393604673"/>
                    </a:ext>
                  </a:extLst>
                </a:gridCol>
                <a:gridCol w="750400">
                  <a:extLst>
                    <a:ext uri="{9D8B030D-6E8A-4147-A177-3AD203B41FA5}">
                      <a16:colId xmlns:a16="http://schemas.microsoft.com/office/drawing/2014/main" val="3937160280"/>
                    </a:ext>
                  </a:extLst>
                </a:gridCol>
                <a:gridCol w="750400">
                  <a:extLst>
                    <a:ext uri="{9D8B030D-6E8A-4147-A177-3AD203B41FA5}">
                      <a16:colId xmlns:a16="http://schemas.microsoft.com/office/drawing/2014/main" val="3912373707"/>
                    </a:ext>
                  </a:extLst>
                </a:gridCol>
                <a:gridCol w="750400">
                  <a:extLst>
                    <a:ext uri="{9D8B030D-6E8A-4147-A177-3AD203B41FA5}">
                      <a16:colId xmlns:a16="http://schemas.microsoft.com/office/drawing/2014/main" val="3617816314"/>
                    </a:ext>
                  </a:extLst>
                </a:gridCol>
              </a:tblGrid>
              <a:tr h="264335">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GB" sz="500" dirty="0"/>
                    </a:p>
                  </a:txBody>
                  <a:tcPr marL="100290" marR="100290" marT="50144" marB="5014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17862293"/>
                  </a:ext>
                </a:extLst>
              </a:tr>
            </a:tbl>
          </a:graphicData>
        </a:graphic>
      </p:graphicFrame>
      <p:grpSp>
        <p:nvGrpSpPr>
          <p:cNvPr id="12" name="Numbers"/>
          <p:cNvGrpSpPr/>
          <p:nvPr/>
        </p:nvGrpSpPr>
        <p:grpSpPr>
          <a:xfrm>
            <a:off x="692973" y="5428829"/>
            <a:ext cx="7925993" cy="369332"/>
            <a:chOff x="692973" y="5503653"/>
            <a:chExt cx="7925993" cy="369332"/>
          </a:xfrm>
        </p:grpSpPr>
        <p:sp>
          <p:nvSpPr>
            <p:cNvPr id="10" name="TextBox 9"/>
            <p:cNvSpPr txBox="1"/>
            <p:nvPr/>
          </p:nvSpPr>
          <p:spPr>
            <a:xfrm>
              <a:off x="692973" y="5503653"/>
              <a:ext cx="326951" cy="369332"/>
            </a:xfrm>
            <a:prstGeom prst="rect">
              <a:avLst/>
            </a:prstGeom>
            <a:noFill/>
          </p:spPr>
          <p:txBody>
            <a:bodyPr wrap="square" rtlCol="0">
              <a:spAutoFit/>
            </a:bodyPr>
            <a:lstStyle/>
            <a:p>
              <a:r>
                <a:rPr lang="en-GB" dirty="0"/>
                <a:t>0</a:t>
              </a:r>
            </a:p>
          </p:txBody>
        </p:sp>
        <p:sp>
          <p:nvSpPr>
            <p:cNvPr id="13" name="TextBox 12"/>
            <p:cNvSpPr txBox="1"/>
            <p:nvPr/>
          </p:nvSpPr>
          <p:spPr>
            <a:xfrm>
              <a:off x="1455681" y="5503653"/>
              <a:ext cx="326951" cy="369332"/>
            </a:xfrm>
            <a:prstGeom prst="rect">
              <a:avLst/>
            </a:prstGeom>
            <a:noFill/>
          </p:spPr>
          <p:txBody>
            <a:bodyPr wrap="square" rtlCol="0">
              <a:spAutoFit/>
            </a:bodyPr>
            <a:lstStyle/>
            <a:p>
              <a:r>
                <a:rPr lang="en-GB" dirty="0"/>
                <a:t>1</a:t>
              </a:r>
            </a:p>
          </p:txBody>
        </p:sp>
        <p:sp>
          <p:nvSpPr>
            <p:cNvPr id="14" name="TextBox 13"/>
            <p:cNvSpPr txBox="1"/>
            <p:nvPr/>
          </p:nvSpPr>
          <p:spPr>
            <a:xfrm>
              <a:off x="2228311" y="5503653"/>
              <a:ext cx="297228" cy="369332"/>
            </a:xfrm>
            <a:prstGeom prst="rect">
              <a:avLst/>
            </a:prstGeom>
            <a:noFill/>
          </p:spPr>
          <p:txBody>
            <a:bodyPr wrap="square" rtlCol="0">
              <a:spAutoFit/>
            </a:bodyPr>
            <a:lstStyle/>
            <a:p>
              <a:r>
                <a:rPr lang="en-GB" dirty="0"/>
                <a:t>2</a:t>
              </a:r>
            </a:p>
          </p:txBody>
        </p:sp>
        <p:sp>
          <p:nvSpPr>
            <p:cNvPr id="15" name="TextBox 14"/>
            <p:cNvSpPr txBox="1"/>
            <p:nvPr/>
          </p:nvSpPr>
          <p:spPr>
            <a:xfrm>
              <a:off x="2961071" y="5503653"/>
              <a:ext cx="326951" cy="369332"/>
            </a:xfrm>
            <a:prstGeom prst="rect">
              <a:avLst/>
            </a:prstGeom>
            <a:noFill/>
          </p:spPr>
          <p:txBody>
            <a:bodyPr wrap="square" rtlCol="0">
              <a:spAutoFit/>
            </a:bodyPr>
            <a:lstStyle/>
            <a:p>
              <a:r>
                <a:rPr lang="en-GB" dirty="0"/>
                <a:t>3</a:t>
              </a:r>
            </a:p>
          </p:txBody>
        </p:sp>
        <p:sp>
          <p:nvSpPr>
            <p:cNvPr id="16" name="TextBox 15"/>
            <p:cNvSpPr txBox="1"/>
            <p:nvPr/>
          </p:nvSpPr>
          <p:spPr>
            <a:xfrm>
              <a:off x="3711736" y="5503653"/>
              <a:ext cx="319347" cy="369332"/>
            </a:xfrm>
            <a:prstGeom prst="rect">
              <a:avLst/>
            </a:prstGeom>
            <a:noFill/>
          </p:spPr>
          <p:txBody>
            <a:bodyPr wrap="square" rtlCol="0">
              <a:spAutoFit/>
            </a:bodyPr>
            <a:lstStyle/>
            <a:p>
              <a:r>
                <a:rPr lang="en-GB" dirty="0"/>
                <a:t>4</a:t>
              </a:r>
            </a:p>
          </p:txBody>
        </p:sp>
        <p:sp>
          <p:nvSpPr>
            <p:cNvPr id="17" name="TextBox 16"/>
            <p:cNvSpPr txBox="1"/>
            <p:nvPr/>
          </p:nvSpPr>
          <p:spPr>
            <a:xfrm>
              <a:off x="4459360" y="5503653"/>
              <a:ext cx="326951" cy="369332"/>
            </a:xfrm>
            <a:prstGeom prst="rect">
              <a:avLst/>
            </a:prstGeom>
            <a:noFill/>
          </p:spPr>
          <p:txBody>
            <a:bodyPr wrap="square" rtlCol="0">
              <a:spAutoFit/>
            </a:bodyPr>
            <a:lstStyle/>
            <a:p>
              <a:r>
                <a:rPr lang="en-GB" dirty="0"/>
                <a:t>5</a:t>
              </a:r>
            </a:p>
          </p:txBody>
        </p:sp>
        <p:sp>
          <p:nvSpPr>
            <p:cNvPr id="18" name="TextBox 17"/>
            <p:cNvSpPr txBox="1"/>
            <p:nvPr/>
          </p:nvSpPr>
          <p:spPr>
            <a:xfrm>
              <a:off x="5197557" y="5503653"/>
              <a:ext cx="326951" cy="369332"/>
            </a:xfrm>
            <a:prstGeom prst="rect">
              <a:avLst/>
            </a:prstGeom>
            <a:noFill/>
          </p:spPr>
          <p:txBody>
            <a:bodyPr wrap="square" rtlCol="0">
              <a:spAutoFit/>
            </a:bodyPr>
            <a:lstStyle/>
            <a:p>
              <a:r>
                <a:rPr lang="en-GB" dirty="0"/>
                <a:t>6</a:t>
              </a:r>
            </a:p>
          </p:txBody>
        </p:sp>
        <p:sp>
          <p:nvSpPr>
            <p:cNvPr id="19" name="TextBox 18"/>
            <p:cNvSpPr txBox="1"/>
            <p:nvPr/>
          </p:nvSpPr>
          <p:spPr>
            <a:xfrm>
              <a:off x="5947257" y="5503653"/>
              <a:ext cx="326951" cy="369332"/>
            </a:xfrm>
            <a:prstGeom prst="rect">
              <a:avLst/>
            </a:prstGeom>
            <a:noFill/>
          </p:spPr>
          <p:txBody>
            <a:bodyPr wrap="square" rtlCol="0">
              <a:spAutoFit/>
            </a:bodyPr>
            <a:lstStyle/>
            <a:p>
              <a:r>
                <a:rPr lang="en-GB" dirty="0"/>
                <a:t>7</a:t>
              </a:r>
            </a:p>
          </p:txBody>
        </p:sp>
        <p:sp>
          <p:nvSpPr>
            <p:cNvPr id="20" name="TextBox 19"/>
            <p:cNvSpPr txBox="1"/>
            <p:nvPr/>
          </p:nvSpPr>
          <p:spPr>
            <a:xfrm>
              <a:off x="6708461" y="5503653"/>
              <a:ext cx="326951" cy="369332"/>
            </a:xfrm>
            <a:prstGeom prst="rect">
              <a:avLst/>
            </a:prstGeom>
            <a:noFill/>
          </p:spPr>
          <p:txBody>
            <a:bodyPr wrap="square" rtlCol="0">
              <a:spAutoFit/>
            </a:bodyPr>
            <a:lstStyle/>
            <a:p>
              <a:r>
                <a:rPr lang="en-GB" dirty="0"/>
                <a:t>8</a:t>
              </a:r>
            </a:p>
          </p:txBody>
        </p:sp>
        <p:sp>
          <p:nvSpPr>
            <p:cNvPr id="22" name="TextBox 21"/>
            <p:cNvSpPr txBox="1"/>
            <p:nvPr/>
          </p:nvSpPr>
          <p:spPr>
            <a:xfrm>
              <a:off x="7456082" y="5503653"/>
              <a:ext cx="326951" cy="369332"/>
            </a:xfrm>
            <a:prstGeom prst="rect">
              <a:avLst/>
            </a:prstGeom>
            <a:noFill/>
          </p:spPr>
          <p:txBody>
            <a:bodyPr wrap="square" rtlCol="0">
              <a:spAutoFit/>
            </a:bodyPr>
            <a:lstStyle/>
            <a:p>
              <a:r>
                <a:rPr lang="en-GB" b="1" dirty="0">
                  <a:solidFill>
                    <a:srgbClr val="009285"/>
                  </a:solidFill>
                </a:rPr>
                <a:t>9</a:t>
              </a:r>
            </a:p>
          </p:txBody>
        </p:sp>
        <p:sp>
          <p:nvSpPr>
            <p:cNvPr id="23" name="TextBox 22"/>
            <p:cNvSpPr txBox="1"/>
            <p:nvPr/>
          </p:nvSpPr>
          <p:spPr>
            <a:xfrm>
              <a:off x="8134694" y="5503653"/>
              <a:ext cx="484272" cy="369332"/>
            </a:xfrm>
            <a:prstGeom prst="rect">
              <a:avLst/>
            </a:prstGeom>
            <a:noFill/>
          </p:spPr>
          <p:txBody>
            <a:bodyPr wrap="square" rtlCol="0">
              <a:spAutoFit/>
            </a:bodyPr>
            <a:lstStyle/>
            <a:p>
              <a:r>
                <a:rPr lang="en-GB" b="1" dirty="0">
                  <a:solidFill>
                    <a:srgbClr val="009285"/>
                  </a:solidFill>
                </a:rPr>
                <a:t>10</a:t>
              </a:r>
            </a:p>
          </p:txBody>
        </p:sp>
      </p:grpSp>
      <p:sp>
        <p:nvSpPr>
          <p:cNvPr id="29" name="2nd Circle"/>
          <p:cNvSpPr/>
          <p:nvPr/>
        </p:nvSpPr>
        <p:spPr>
          <a:xfrm>
            <a:off x="7433462" y="5428829"/>
            <a:ext cx="369332" cy="369332"/>
          </a:xfrm>
          <a:prstGeom prst="ellipse">
            <a:avLst/>
          </a:prstGeom>
          <a:noFill/>
          <a:ln w="38100">
            <a:solidFill>
              <a:srgbClr val="86B7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Answer Text"/>
          <p:cNvSpPr/>
          <p:nvPr/>
        </p:nvSpPr>
        <p:spPr>
          <a:xfrm>
            <a:off x="790542" y="6246059"/>
            <a:ext cx="7579946" cy="513728"/>
          </a:xfrm>
          <a:prstGeom prst="roundRect">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2"/>
                </a:solidFill>
                <a:latin typeface="Twinkl" pitchFamily="2" charset="0"/>
              </a:rPr>
              <a:t>One less than 10 is 9.</a:t>
            </a:r>
          </a:p>
        </p:txBody>
      </p:sp>
      <p:grpSp>
        <p:nvGrpSpPr>
          <p:cNvPr id="6" name="Group 5"/>
          <p:cNvGrpSpPr/>
          <p:nvPr/>
        </p:nvGrpSpPr>
        <p:grpSpPr>
          <a:xfrm flipH="1">
            <a:off x="7576640" y="5208309"/>
            <a:ext cx="940329" cy="903813"/>
            <a:chOff x="2992853" y="5208309"/>
            <a:chExt cx="931698" cy="903813"/>
          </a:xfrm>
        </p:grpSpPr>
        <p:sp>
          <p:nvSpPr>
            <p:cNvPr id="31" name="Arc"/>
            <p:cNvSpPr/>
            <p:nvPr/>
          </p:nvSpPr>
          <p:spPr>
            <a:xfrm rot="18984947">
              <a:off x="2992853" y="5208309"/>
              <a:ext cx="931698" cy="903813"/>
            </a:xfrm>
            <a:prstGeom prst="arc">
              <a:avLst/>
            </a:prstGeom>
            <a:ln w="28575">
              <a:solidFill>
                <a:srgbClr val="86B738"/>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dirty="0"/>
            </a:p>
          </p:txBody>
        </p:sp>
        <p:sp>
          <p:nvSpPr>
            <p:cNvPr id="2" name="Isosceles Triangle 1"/>
            <p:cNvSpPr/>
            <p:nvPr/>
          </p:nvSpPr>
          <p:spPr>
            <a:xfrm rot="8354735">
              <a:off x="3747932" y="5301370"/>
              <a:ext cx="127755" cy="99833"/>
            </a:xfrm>
            <a:prstGeom prst="triangle">
              <a:avLst/>
            </a:prstGeom>
            <a:solidFill>
              <a:srgbClr val="86B7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32" name="Picture 31"/>
          <p:cNvPicPr>
            <a:picLocks noChangeAspect="1"/>
          </p:cNvPicPr>
          <p:nvPr/>
        </p:nvPicPr>
        <p:blipFill rotWithShape="1">
          <a:blip r:embed="rId4" cstate="print">
            <a:extLst>
              <a:ext uri="{28A0092B-C50C-407E-A947-70E740481C1C}">
                <a14:useLocalDpi xmlns:a14="http://schemas.microsoft.com/office/drawing/2010/main" val="0"/>
              </a:ext>
            </a:extLst>
          </a:blip>
          <a:srcRect t="20210"/>
          <a:stretch/>
        </p:blipFill>
        <p:spPr>
          <a:xfrm>
            <a:off x="3390058" y="2910840"/>
            <a:ext cx="1050421" cy="2108242"/>
          </a:xfrm>
          <a:prstGeom prst="rect">
            <a:avLst/>
          </a:prstGeom>
        </p:spPr>
      </p:pic>
      <p:pic>
        <p:nvPicPr>
          <p:cNvPr id="36" name="Picture 35"/>
          <p:cNvPicPr>
            <a:picLocks noChangeAspect="1"/>
          </p:cNvPicPr>
          <p:nvPr/>
        </p:nvPicPr>
        <p:blipFill rotWithShape="1">
          <a:blip r:embed="rId4" cstate="print">
            <a:extLst>
              <a:ext uri="{28A0092B-C50C-407E-A947-70E740481C1C}">
                <a14:useLocalDpi xmlns:a14="http://schemas.microsoft.com/office/drawing/2010/main" val="0"/>
              </a:ext>
            </a:extLst>
          </a:blip>
          <a:srcRect b="79790"/>
          <a:stretch/>
        </p:blipFill>
        <p:spPr>
          <a:xfrm>
            <a:off x="3390058" y="2376840"/>
            <a:ext cx="1050421" cy="534000"/>
          </a:xfrm>
          <a:prstGeom prst="rect">
            <a:avLst/>
          </a:prstGeom>
        </p:spPr>
      </p:pic>
      <p:pic>
        <p:nvPicPr>
          <p:cNvPr id="37" name="Picture 36"/>
          <p:cNvPicPr>
            <a:picLocks noChangeAspect="1"/>
          </p:cNvPicPr>
          <p:nvPr/>
        </p:nvPicPr>
        <p:blipFill rotWithShape="1">
          <a:blip r:embed="rId4" cstate="print">
            <a:extLst>
              <a:ext uri="{28A0092B-C50C-407E-A947-70E740481C1C}">
                <a14:useLocalDpi xmlns:a14="http://schemas.microsoft.com/office/drawing/2010/main" val="0"/>
              </a:ext>
            </a:extLst>
          </a:blip>
          <a:srcRect l="49396" b="79790"/>
          <a:stretch/>
        </p:blipFill>
        <p:spPr>
          <a:xfrm>
            <a:off x="3383707" y="2376840"/>
            <a:ext cx="549575" cy="552098"/>
          </a:xfrm>
          <a:prstGeom prst="rect">
            <a:avLst/>
          </a:prstGeom>
        </p:spPr>
      </p:pic>
      <p:pic>
        <p:nvPicPr>
          <p:cNvPr id="39"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08031" y="2354474"/>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67013" y="2354474"/>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5"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8990" y="2910840"/>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87972" y="2910840"/>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7"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28990" y="3475086"/>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87972" y="3475086"/>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49949" y="4031452"/>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0"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08931" y="4031452"/>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49949" y="4584525"/>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 name="Picture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08931" y="4584525"/>
            <a:ext cx="559285" cy="596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9682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path" presetSubtype="0" accel="50000" decel="50000" fill="hold" nodeType="clickEffect">
                                  <p:stCondLst>
                                    <p:cond delay="0"/>
                                  </p:stCondLst>
                                  <p:childTnLst>
                                    <p:animMotion origin="layout" path="M 0 4.44444E-6 L -0.00625 -0.01088 " pathEditMode="relative" rAng="0" ptsTypes="AA">
                                      <p:cBhvr>
                                        <p:cTn id="15" dur="2000" fill="hold"/>
                                        <p:tgtEl>
                                          <p:spTgt spid="37"/>
                                        </p:tgtEl>
                                        <p:attrNameLst>
                                          <p:attrName>ppt_x</p:attrName>
                                          <p:attrName>ppt_y</p:attrName>
                                        </p:attrNameLst>
                                      </p:cBhvr>
                                      <p:rCtr x="-31300" y="-55600"/>
                                    </p:animMotion>
                                  </p:childTnLst>
                                </p:cTn>
                              </p:par>
                            </p:childTnLst>
                          </p:cTn>
                        </p:par>
                        <p:par>
                          <p:cTn id="16" fill="hold">
                            <p:stCondLst>
                              <p:cond delay="2000"/>
                            </p:stCondLst>
                            <p:childTnLst>
                              <p:par>
                                <p:cTn id="17" presetID="10" presetClass="exit" presetSubtype="0" fill="hold" nodeType="afterEffect">
                                  <p:stCondLst>
                                    <p:cond delay="0"/>
                                  </p:stCondLst>
                                  <p:childTnLst>
                                    <p:animEffect transition="out" filter="fade">
                                      <p:cBhvr>
                                        <p:cTn id="18" dur="500"/>
                                        <p:tgtEl>
                                          <p:spTgt spid="37"/>
                                        </p:tgtEl>
                                      </p:cBhvr>
                                    </p:animEffect>
                                    <p:set>
                                      <p:cBhvr>
                                        <p:cTn id="19" dur="1" fill="hold">
                                          <p:stCondLst>
                                            <p:cond delay="499"/>
                                          </p:stCondLst>
                                        </p:cTn>
                                        <p:tgtEl>
                                          <p:spTgt spid="37"/>
                                        </p:tgtEl>
                                        <p:attrNameLst>
                                          <p:attrName>style.visibility</p:attrName>
                                        </p:attrNameLst>
                                      </p:cBhvr>
                                      <p:to>
                                        <p:strVal val="hidden"/>
                                      </p:to>
                                    </p:set>
                                  </p:childTnLst>
                                </p:cTn>
                              </p:par>
                              <p:par>
                                <p:cTn id="20" presetID="10" presetClass="exit" presetSubtype="0" fill="hold" nodeType="withEffect">
                                  <p:stCondLst>
                                    <p:cond delay="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childTnLst>
                          </p:cTn>
                        </p:par>
                        <p:par>
                          <p:cTn id="23" fill="hold">
                            <p:stCondLst>
                              <p:cond delay="2500"/>
                            </p:stCondLst>
                            <p:childTnLst>
                              <p:par>
                                <p:cTn id="24" presetID="10" presetClass="entr" presetSubtype="0" fill="hold" nodeType="afterEffect">
                                  <p:stCondLst>
                                    <p:cond delay="25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fade">
                                      <p:cBhvr>
                                        <p:cTn id="38" dur="500"/>
                                        <p:tgtEl>
                                          <p:spTgt spid="33"/>
                                        </p:tgtEl>
                                      </p:cBhvr>
                                    </p:animEffect>
                                  </p:childTnLst>
                                </p:cTn>
                              </p:par>
                            </p:childTnLst>
                          </p:cTn>
                        </p:par>
                        <p:par>
                          <p:cTn id="39" fill="hold">
                            <p:stCondLst>
                              <p:cond delay="1000"/>
                            </p:stCondLst>
                            <p:childTnLst>
                              <p:par>
                                <p:cTn id="40" presetID="10" presetClass="entr" presetSubtype="0" fill="hold" nodeType="afterEffect">
                                  <p:stCondLst>
                                    <p:cond delay="25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500"/>
                                        <p:tgtEl>
                                          <p:spTgt spid="6"/>
                                        </p:tgtEl>
                                      </p:cBhvr>
                                    </p:animEffect>
                                  </p:childTnLst>
                                </p:cTn>
                              </p:par>
                            </p:childTnLst>
                          </p:cTn>
                        </p:par>
                        <p:par>
                          <p:cTn id="43" fill="hold">
                            <p:stCondLst>
                              <p:cond delay="175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9" grpId="0" animBg="1"/>
      <p:bldP spid="3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H No! Text"/>
          <p:cNvSpPr/>
          <p:nvPr/>
        </p:nvSpPr>
        <p:spPr>
          <a:xfrm>
            <a:off x="1282672" y="665012"/>
            <a:ext cx="6578655" cy="718039"/>
          </a:xfrm>
          <a:prstGeom prst="roundRect">
            <a:avLst/>
          </a:prstGeom>
          <a:solidFill>
            <a:srgbClr val="6CBA8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altLang="en-US" sz="1400" dirty="0">
                <a:solidFill>
                  <a:schemeClr val="bg2"/>
                </a:solidFill>
                <a:latin typeface="Twinkl" pitchFamily="2" charset="0"/>
              </a:rPr>
              <a:t>The cheeky ‘less than’ monkey has taken one away from himself.</a:t>
            </a:r>
            <a:br>
              <a:rPr lang="en-GB" altLang="en-US" sz="1400" dirty="0">
                <a:solidFill>
                  <a:schemeClr val="bg2"/>
                </a:solidFill>
                <a:latin typeface="Twinkl" pitchFamily="2" charset="0"/>
              </a:rPr>
            </a:br>
            <a:r>
              <a:rPr lang="en-GB" altLang="en-US" sz="1400" dirty="0">
                <a:solidFill>
                  <a:schemeClr val="bg2"/>
                </a:solidFill>
                <a:latin typeface="Twinkl" pitchFamily="2" charset="0"/>
              </a:rPr>
              <a:t>What’s one less than 1?</a:t>
            </a:r>
            <a:endParaRPr lang="en-GB" sz="1400" dirty="0">
              <a:solidFill>
                <a:schemeClr val="bg2"/>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21811" y="1787245"/>
            <a:ext cx="2263394" cy="2925036"/>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23882">
            <a:off x="4567957" y="2237194"/>
            <a:ext cx="627714" cy="668420"/>
          </a:xfrm>
          <a:prstGeom prst="rect">
            <a:avLst/>
          </a:prstGeom>
        </p:spPr>
      </p:pic>
      <p:sp>
        <p:nvSpPr>
          <p:cNvPr id="6" name="OH No! Text"/>
          <p:cNvSpPr/>
          <p:nvPr/>
        </p:nvSpPr>
        <p:spPr>
          <a:xfrm>
            <a:off x="796930" y="5116474"/>
            <a:ext cx="7705691" cy="1164368"/>
          </a:xfrm>
          <a:prstGeom prst="roundRect">
            <a:avLst>
              <a:gd name="adj" fmla="val 8645"/>
            </a:avLst>
          </a:prstGeom>
          <a:solidFill>
            <a:srgbClr val="00928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US" altLang="en-US" sz="1600" b="1" dirty="0">
                <a:solidFill>
                  <a:schemeClr val="bg1"/>
                </a:solidFill>
                <a:latin typeface="Twinkl" pitchFamily="2" charset="0"/>
              </a:rPr>
              <a:t>One less than 1 is 0.</a:t>
            </a:r>
          </a:p>
          <a:p>
            <a:pPr algn="ctr"/>
            <a:endParaRPr lang="en-US" altLang="en-US" sz="1400" dirty="0">
              <a:solidFill>
                <a:schemeClr val="bg1"/>
              </a:solidFill>
              <a:latin typeface="Twinkl" pitchFamily="2" charset="0"/>
            </a:endParaRPr>
          </a:p>
          <a:p>
            <a:pPr algn="ctr"/>
            <a:r>
              <a:rPr lang="en-US" altLang="en-US" sz="1400" dirty="0">
                <a:solidFill>
                  <a:schemeClr val="bg1"/>
                </a:solidFill>
                <a:latin typeface="Twinkl" pitchFamily="2" charset="0"/>
              </a:rPr>
              <a:t> The cheeky ‘less than’ monkey is in trouble with Mummy monkey for confusing the </a:t>
            </a:r>
          </a:p>
          <a:p>
            <a:pPr algn="ctr"/>
            <a:r>
              <a:rPr lang="en-US" altLang="en-US" sz="1400" dirty="0">
                <a:solidFill>
                  <a:schemeClr val="bg1"/>
                </a:solidFill>
                <a:latin typeface="Twinkl" pitchFamily="2" charset="0"/>
              </a:rPr>
              <a:t>zookeeper… Oh dear, ‘less than’ monkey!</a:t>
            </a:r>
            <a:endParaRPr lang="en-GB" sz="1400" dirty="0">
              <a:solidFill>
                <a:schemeClr val="bg1"/>
              </a:solidFill>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34075" y="3538451"/>
            <a:ext cx="2360547" cy="2084532"/>
          </a:xfrm>
          <a:prstGeom prst="rect">
            <a:avLst/>
          </a:prstGeom>
        </p:spPr>
      </p:pic>
    </p:spTree>
    <p:extLst>
      <p:ext uri="{BB962C8B-B14F-4D97-AF65-F5344CB8AC3E}">
        <p14:creationId xmlns:p14="http://schemas.microsoft.com/office/powerpoint/2010/main" val="2904623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path" presetSubtype="0" accel="50000" decel="50000" fill="hold" nodeType="clickEffect">
                                  <p:stCondLst>
                                    <p:cond delay="0"/>
                                  </p:stCondLst>
                                  <p:childTnLst>
                                    <p:animMotion origin="layout" path="M -4.16667E-6 1.48148E-6 L 0.09289 0.01667 " pathEditMode="relative" rAng="0" ptsTypes="AA">
                                      <p:cBhvr>
                                        <p:cTn id="11" dur="2000" fill="hold"/>
                                        <p:tgtEl>
                                          <p:spTgt spid="5"/>
                                        </p:tgtEl>
                                        <p:attrNameLst>
                                          <p:attrName>ppt_x</p:attrName>
                                          <p:attrName>ppt_y</p:attrName>
                                        </p:attrNameLst>
                                      </p:cBhvr>
                                      <p:rCtr x="4635" y="833"/>
                                    </p:animMotion>
                                  </p:childTnLst>
                                </p:cTn>
                              </p:par>
                            </p:childTnLst>
                          </p:cTn>
                        </p:par>
                        <p:par>
                          <p:cTn id="12" fill="hold">
                            <p:stCondLst>
                              <p:cond delay="2000"/>
                            </p:stCondLst>
                            <p:childTnLst>
                              <p:par>
                                <p:cTn id="13" presetID="10" presetClass="exit" presetSubtype="0" fill="hold" nodeType="afterEffect">
                                  <p:stCondLst>
                                    <p:cond delay="0"/>
                                  </p:stCondLst>
                                  <p:childTnLst>
                                    <p:animEffect transition="out" filter="fade">
                                      <p:cBhvr>
                                        <p:cTn id="14" dur="500"/>
                                        <p:tgtEl>
                                          <p:spTgt spid="5"/>
                                        </p:tgtEl>
                                      </p:cBhvr>
                                    </p:animEffect>
                                    <p:set>
                                      <p:cBhvr>
                                        <p:cTn id="15" dur="1" fill="hold">
                                          <p:stCondLst>
                                            <p:cond delay="499"/>
                                          </p:stCondLst>
                                        </p:cTn>
                                        <p:tgtEl>
                                          <p:spTgt spid="5"/>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par>
                                <p:cTn id="21" presetID="10" presetClass="entr" presetSubtype="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corded Sound">
            <a:hlinkClick r:id="" action="ppaction://media"/>
            <a:extLst>
              <a:ext uri="{FF2B5EF4-FFF2-40B4-BE49-F238E27FC236}">
                <a16:creationId xmlns:a16="http://schemas.microsoft.com/office/drawing/2014/main" id="{661C7A9D-9611-48AF-BF9D-E5CF24512B96}"/>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4267200" y="3124200"/>
            <a:ext cx="609600" cy="609600"/>
          </a:xfrm>
          <a:prstGeom prst="rect">
            <a:avLst/>
          </a:prstGeom>
        </p:spPr>
      </p:pic>
    </p:spTree>
    <p:custDataLst>
      <p:tags r:id="rId1"/>
    </p:custDataLst>
    <p:extLst>
      <p:ext uri="{BB962C8B-B14F-4D97-AF65-F5344CB8AC3E}">
        <p14:creationId xmlns:p14="http://schemas.microsoft.com/office/powerpoint/2010/main" val="1808075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24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74</TotalTime>
  <Words>406</Words>
  <Application>Microsoft Office PowerPoint</Application>
  <PresentationFormat>On-screen Show (4:3)</PresentationFormat>
  <Paragraphs>91</Paragraphs>
  <Slides>10</Slides>
  <Notes>0</Notes>
  <HiddenSlides>0</HiddenSlides>
  <MMClips>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Twinkl</vt:lpstr>
      <vt:lpstr>Arial</vt:lpstr>
      <vt:lpstr>Calibri</vt:lpstr>
      <vt:lpstr>Office Theme</vt:lpstr>
      <vt:lpstr>PowerPoint Presentation</vt:lpstr>
      <vt:lpstr>Every time the zookeeper arrives at an animal enclosure and counts the animals, the ‘less than’ monkey removes one.  Can you help the zookeeper work out what one less will be?</vt:lpstr>
      <vt:lpstr>How many lions are there?</vt:lpstr>
      <vt:lpstr>How many elephants are there?</vt:lpstr>
      <vt:lpstr>How many frogs are there?</vt:lpstr>
      <vt:lpstr>How many snakes are there?</vt:lpstr>
      <vt:lpstr>How many giraffes are there?</vt:lpstr>
      <vt:lpstr>How many birds are there?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Naisby</dc:creator>
  <cp:lastModifiedBy>Amelia Mcevoy</cp:lastModifiedBy>
  <cp:revision>15</cp:revision>
  <dcterms:created xsi:type="dcterms:W3CDTF">2019-04-23T10:16:29Z</dcterms:created>
  <dcterms:modified xsi:type="dcterms:W3CDTF">2021-02-01T14:02:25Z</dcterms:modified>
</cp:coreProperties>
</file>