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Twinkl"/>
        <a:ea typeface="Twinkl"/>
        <a:cs typeface="Twinkl"/>
        <a:sym typeface="Twink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4CDDB"/>
          </a:solidFill>
        </a:fill>
      </a:tcStyle>
    </a:wholeTbl>
    <a:band2H>
      <a:tcTxStyle/>
      <a:tcStyle>
        <a:tcBdr/>
        <a:fill>
          <a:solidFill>
            <a:srgbClr val="FAE8EE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5EBCC"/>
          </a:solidFill>
        </a:fill>
      </a:tcStyle>
    </a:wholeTbl>
    <a:band2H>
      <a:tcTxStyle/>
      <a:tcStyle>
        <a:tcBdr/>
        <a:fill>
          <a:solidFill>
            <a:srgbClr val="FAF5E7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CCFE8"/>
          </a:solidFill>
        </a:fill>
      </a:tcStyle>
    </a:wholeTbl>
    <a:band2H>
      <a:tcTxStyle/>
      <a:tcStyle>
        <a:tcBdr/>
        <a:fill>
          <a:solidFill>
            <a:srgbClr val="EEE8F4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7E7E7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CBCB"/>
          </a:solidFill>
        </a:fill>
      </a:tcStyle>
    </a:wholeTbl>
    <a:band2H>
      <a:tcTxStyle/>
      <a:tcStyle>
        <a:tcBdr/>
        <a:fill>
          <a:solidFill>
            <a:srgbClr val="E7E7E7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lastRow>
    <a:firstRow>
      <a:tcTxStyle b="on" i="off">
        <a:font>
          <a:latin typeface="Twinkl"/>
          <a:ea typeface="Twinkl"/>
          <a:cs typeface="Twink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firstCol>
    <a:lastRow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Twinkl"/>
          <a:ea typeface="Twinkl"/>
          <a:cs typeface="Twinkl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64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6" name="Shape 5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 with Box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Rounded Rectangle 3"/>
          <p:cNvGrpSpPr/>
          <p:nvPr/>
        </p:nvGrpSpPr>
        <p:grpSpPr>
          <a:xfrm>
            <a:off x="457198" y="438151"/>
            <a:ext cx="8220076" cy="5957888"/>
            <a:chOff x="0" y="0"/>
            <a:chExt cx="8220075" cy="5957887"/>
          </a:xfrm>
        </p:grpSpPr>
        <p:sp>
          <p:nvSpPr>
            <p:cNvPr id="19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9"/>
              </a:avLst>
            </a:prstGeom>
            <a:solidFill>
              <a:srgbClr val="FFFFFF">
                <a:alpha val="90000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0" name="Text"/>
            <p:cNvSpPr txBox="1"/>
            <p:nvPr/>
          </p:nvSpPr>
          <p:spPr>
            <a:xfrm>
              <a:off x="104645" y="2831623"/>
              <a:ext cx="8010785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22" name="Picture 2" descr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497" y="5734210"/>
            <a:ext cx="576496" cy="580720"/>
          </a:xfrm>
          <a:prstGeom prst="rect">
            <a:avLst/>
          </a:prstGeom>
          <a:ln w="12700">
            <a:miter lim="400000"/>
          </a:ln>
        </p:spPr>
      </p:pic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Rounded Rectangle 4"/>
          <p:cNvGrpSpPr/>
          <p:nvPr/>
        </p:nvGrpSpPr>
        <p:grpSpPr>
          <a:xfrm>
            <a:off x="457198" y="438151"/>
            <a:ext cx="8220076" cy="5957888"/>
            <a:chOff x="0" y="0"/>
            <a:chExt cx="8220075" cy="5957887"/>
          </a:xfrm>
        </p:grpSpPr>
        <p:sp>
          <p:nvSpPr>
            <p:cNvPr id="30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9"/>
              </a:avLst>
            </a:prstGeom>
            <a:solidFill>
              <a:srgbClr val="FFFFFF">
                <a:alpha val="90000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" name="Text"/>
            <p:cNvSpPr txBox="1"/>
            <p:nvPr/>
          </p:nvSpPr>
          <p:spPr>
            <a:xfrm>
              <a:off x="104645" y="2831623"/>
              <a:ext cx="8010785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33" name="Title Text"/>
          <p:cNvSpPr txBox="1">
            <a:spLocks noGrp="1"/>
          </p:cNvSpPr>
          <p:nvPr>
            <p:ph type="title"/>
          </p:nvPr>
        </p:nvSpPr>
        <p:spPr>
          <a:xfrm>
            <a:off x="457198" y="478894"/>
            <a:ext cx="8220076" cy="994307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ims Slid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 Slid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2" descr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767" y="6196124"/>
            <a:ext cx="576496" cy="580720"/>
          </a:xfrm>
          <a:prstGeom prst="rect">
            <a:avLst/>
          </a:prstGeom>
          <a:ln w="12700">
            <a:miter lim="400000"/>
          </a:ln>
        </p:spPr>
      </p:pic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22767" y="6196124"/>
            <a:ext cx="576496" cy="58072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714375" marR="0" indent="-25717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12083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16655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21227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2514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29718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34290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38862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6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slide" Target="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6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slide" Target="slide3.xml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6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4.xml"/><Relationship Id="rId5" Type="http://schemas.openxmlformats.org/officeDocument/2006/relationships/audio" Target="../media/media6.m4a"/><Relationship Id="rId4" Type="http://schemas.microsoft.com/office/2007/relationships/media" Target="../media/media6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6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slideLayout" Target="../slideLayouts/slideLayout4.xml"/><Relationship Id="rId5" Type="http://schemas.openxmlformats.org/officeDocument/2006/relationships/audio" Target="../media/media8.m4a"/><Relationship Id="rId4" Type="http://schemas.microsoft.com/office/2007/relationships/media" Target="../media/media8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Oval 5"/>
          <p:cNvSpPr/>
          <p:nvPr/>
        </p:nvSpPr>
        <p:spPr>
          <a:xfrm>
            <a:off x="3363984" y="3246540"/>
            <a:ext cx="2189528" cy="2189527"/>
          </a:xfrm>
          <a:prstGeom prst="ellipse">
            <a:avLst/>
          </a:prstGeom>
          <a:solidFill>
            <a:srgbClr val="2C91D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9" name="Rectangle 2"/>
          <p:cNvSpPr/>
          <p:nvPr/>
        </p:nvSpPr>
        <p:spPr>
          <a:xfrm>
            <a:off x="755650" y="1531873"/>
            <a:ext cx="7632700" cy="495401"/>
          </a:xfrm>
          <a:prstGeom prst="rect">
            <a:avLst/>
          </a:prstGeom>
          <a:solidFill>
            <a:srgbClr val="EE465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7999" tIns="107999" rIns="107999" bIns="107999" anchor="ctr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Symbolism is used in most religions. Here are a few Hindu symbols…</a:t>
            </a:r>
          </a:p>
        </p:txBody>
      </p:sp>
      <p:sp>
        <p:nvSpPr>
          <p:cNvPr id="60" name="Title 20"/>
          <p:cNvSpPr txBox="1">
            <a:spLocks noGrp="1"/>
          </p:cNvSpPr>
          <p:nvPr>
            <p:ph type="title"/>
          </p:nvPr>
        </p:nvSpPr>
        <p:spPr>
          <a:xfrm>
            <a:off x="485274" y="506971"/>
            <a:ext cx="8163923" cy="938154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Symbolism</a:t>
            </a:r>
          </a:p>
        </p:txBody>
      </p:sp>
      <p:pic>
        <p:nvPicPr>
          <p:cNvPr id="61" name="Picture 3" descr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3931" y="2114024"/>
            <a:ext cx="1612412" cy="419898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64" name="Right Arrow 6"/>
          <p:cNvGrpSpPr/>
          <p:nvPr/>
        </p:nvGrpSpPr>
        <p:grpSpPr>
          <a:xfrm>
            <a:off x="7667536" y="5872867"/>
            <a:ext cx="888594" cy="440145"/>
            <a:chOff x="0" y="0"/>
            <a:chExt cx="888593" cy="440144"/>
          </a:xfrm>
        </p:grpSpPr>
        <p:sp>
          <p:nvSpPr>
            <p:cNvPr id="62" name="Arrow"/>
            <p:cNvSpPr/>
            <p:nvPr/>
          </p:nvSpPr>
          <p:spPr>
            <a:xfrm>
              <a:off x="0" y="0"/>
              <a:ext cx="888594" cy="440145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2C91D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63" name="next"/>
            <p:cNvSpPr txBox="1"/>
            <p:nvPr/>
          </p:nvSpPr>
          <p:spPr>
            <a:xfrm>
              <a:off x="45719" y="53702"/>
              <a:ext cx="687119" cy="3327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t>next</a:t>
              </a:r>
            </a:p>
          </p:txBody>
        </p:sp>
      </p:grpSp>
      <p:sp>
        <p:nvSpPr>
          <p:cNvPr id="65" name="Rectangle 2"/>
          <p:cNvSpPr/>
          <p:nvPr/>
        </p:nvSpPr>
        <p:spPr>
          <a:xfrm>
            <a:off x="755650" y="825355"/>
            <a:ext cx="7632700" cy="495401"/>
          </a:xfrm>
          <a:prstGeom prst="rect">
            <a:avLst/>
          </a:prstGeom>
          <a:solidFill>
            <a:srgbClr val="2C91D2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7999" tIns="107999" rIns="107999" bIns="107999" anchor="ctr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L.O: To demonstrate the Hindu belief that Brahman is in everything.</a:t>
            </a:r>
          </a:p>
        </p:txBody>
      </p:sp>
      <p:pic>
        <p:nvPicPr>
          <p:cNvPr id="6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67536" y="211402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1898" fill="hold"/>
                                        <p:tgtEl>
                                          <p:spTgt spid="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66"/>
                </p:tgtEl>
              </p:cMediaNode>
            </p:audio>
          </p:childTnLst>
        </p:cTn>
      </p:par>
    </p:tnLst>
    <p:bldLst>
      <p:bldP spid="65" grpId="1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uccess Criteria…"/>
          <p:cNvSpPr txBox="1"/>
          <p:nvPr/>
        </p:nvSpPr>
        <p:spPr>
          <a:xfrm>
            <a:off x="294520" y="449580"/>
            <a:ext cx="8249542" cy="5609591"/>
          </a:xfrm>
          <a:prstGeom prst="rect">
            <a:avLst/>
          </a:prstGeom>
          <a:gradFill>
            <a:gsLst>
              <a:gs pos="0">
                <a:srgbClr val="4EB0FC"/>
              </a:gs>
              <a:gs pos="50000">
                <a:srgbClr val="1DA8FF"/>
              </a:gs>
              <a:gs pos="100000">
                <a:srgbClr val="1795E4"/>
              </a:gs>
            </a:gsLst>
            <a:path>
              <a:fillToRect l="50000" t="-544" r="50000" b="100544"/>
            </a:path>
          </a:gradFill>
          <a:ln w="6350">
            <a:solidFill>
              <a:schemeClr val="accent5"/>
            </a:solidFill>
            <a:miter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600" b="1">
                <a:solidFill>
                  <a:srgbClr val="FFFFFF"/>
                </a:solidFill>
              </a:defRPr>
            </a:pPr>
            <a:r>
              <a:t>Success Criteria </a:t>
            </a:r>
          </a:p>
          <a:p>
            <a:pPr>
              <a:defRPr sz="2600">
                <a:solidFill>
                  <a:srgbClr val="FFFFFF"/>
                </a:solidFill>
              </a:defRPr>
            </a:pPr>
            <a:endParaRPr/>
          </a:p>
          <a:p>
            <a:pPr marL="180473" indent="-180473">
              <a:buSzPct val="100000"/>
              <a:buChar char="•"/>
              <a:defRPr sz="2600">
                <a:solidFill>
                  <a:srgbClr val="FFFFFF"/>
                </a:solidFill>
              </a:defRPr>
            </a:pPr>
            <a:r>
              <a:t>I can understand that Hindus believe that Brahman is the supreme principle and is in everything. </a:t>
            </a:r>
          </a:p>
          <a:p>
            <a:pPr>
              <a:defRPr sz="2600">
                <a:solidFill>
                  <a:srgbClr val="FFFFFF"/>
                </a:solidFill>
              </a:defRPr>
            </a:pPr>
            <a:endParaRPr/>
          </a:p>
          <a:p>
            <a:pPr marL="180473" indent="-180473">
              <a:buSzPct val="100000"/>
              <a:buChar char="•"/>
              <a:defRPr sz="2600">
                <a:solidFill>
                  <a:srgbClr val="FFFFFF"/>
                </a:solidFill>
              </a:defRPr>
            </a:pPr>
            <a:r>
              <a:t>I can understand specific Hindu symbolism. </a:t>
            </a:r>
          </a:p>
          <a:p>
            <a:pPr>
              <a:defRPr sz="2600">
                <a:solidFill>
                  <a:srgbClr val="FFFFFF"/>
                </a:solidFill>
              </a:defRPr>
            </a:pPr>
            <a:endParaRPr/>
          </a:p>
          <a:p>
            <a:pPr marL="180473" indent="-180473">
              <a:buSzPct val="100000"/>
              <a:buChar char="•"/>
              <a:defRPr sz="2600">
                <a:solidFill>
                  <a:srgbClr val="FFFFFF"/>
                </a:solidFill>
              </a:defRPr>
            </a:pPr>
            <a:r>
              <a:t>I can understand the symbolism of the lotus flower and that Hindus believe that Brahma came from a lotus flower.</a:t>
            </a:r>
          </a:p>
          <a:p>
            <a:pPr>
              <a:defRPr sz="2600">
                <a:solidFill>
                  <a:srgbClr val="FFFFFF"/>
                </a:solidFill>
              </a:defRPr>
            </a:pPr>
            <a:endParaRPr/>
          </a:p>
          <a:p>
            <a:pPr marL="180473" indent="-180473">
              <a:buSzPct val="100000"/>
              <a:buChar char="•"/>
              <a:defRPr sz="2600">
                <a:solidFill>
                  <a:srgbClr val="FFFFFF"/>
                </a:solidFill>
              </a:defRPr>
            </a:pPr>
            <a:r>
              <a:t>I understand that Aum is the most important symbol in Hinduism, that it represents Brahman and the universe and that it is pronounced ‘Ohm’.</a:t>
            </a:r>
          </a:p>
        </p:txBody>
      </p:sp>
      <p:pic>
        <p:nvPicPr>
          <p:cNvPr id="6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69412" y="37524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48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6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2"/>
          <p:cNvSpPr/>
          <p:nvPr/>
        </p:nvSpPr>
        <p:spPr>
          <a:xfrm>
            <a:off x="755651" y="1333355"/>
            <a:ext cx="7632701" cy="774801"/>
          </a:xfrm>
          <a:prstGeom prst="rect">
            <a:avLst/>
          </a:prstGeom>
          <a:solidFill>
            <a:srgbClr val="CD73B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7999" tIns="107999" rIns="107999" bIns="107999" anchor="ctr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This is a very important symbol as Hindus believe that Brahma the Creator came from a lotus flower.</a:t>
            </a:r>
          </a:p>
        </p:txBody>
      </p:sp>
      <p:sp>
        <p:nvSpPr>
          <p:cNvPr id="72" name="Title 20"/>
          <p:cNvSpPr txBox="1">
            <a:spLocks noGrp="1"/>
          </p:cNvSpPr>
          <p:nvPr>
            <p:ph type="title"/>
          </p:nvPr>
        </p:nvSpPr>
        <p:spPr>
          <a:xfrm>
            <a:off x="485274" y="506971"/>
            <a:ext cx="8163923" cy="938154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Lotus Flower</a:t>
            </a:r>
          </a:p>
        </p:txBody>
      </p:sp>
      <p:grpSp>
        <p:nvGrpSpPr>
          <p:cNvPr id="75" name="Right Arrow 6">
            <a:hlinkClick r:id="rId5" action="ppaction://hlinksldjump"/>
          </p:cNvPr>
          <p:cNvGrpSpPr/>
          <p:nvPr/>
        </p:nvGrpSpPr>
        <p:grpSpPr>
          <a:xfrm>
            <a:off x="7667536" y="5872867"/>
            <a:ext cx="888594" cy="440145"/>
            <a:chOff x="0" y="0"/>
            <a:chExt cx="888593" cy="440144"/>
          </a:xfrm>
        </p:grpSpPr>
        <p:sp>
          <p:nvSpPr>
            <p:cNvPr id="73" name="Arrow"/>
            <p:cNvSpPr/>
            <p:nvPr/>
          </p:nvSpPr>
          <p:spPr>
            <a:xfrm>
              <a:off x="0" y="0"/>
              <a:ext cx="888594" cy="440145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2C91D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4" name="next"/>
            <p:cNvSpPr txBox="1"/>
            <p:nvPr/>
          </p:nvSpPr>
          <p:spPr>
            <a:xfrm>
              <a:off x="45719" y="53702"/>
              <a:ext cx="687119" cy="3327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t>next</a:t>
              </a:r>
            </a:p>
          </p:txBody>
        </p:sp>
      </p:grpSp>
      <p:sp>
        <p:nvSpPr>
          <p:cNvPr id="76" name="Rectangle 7"/>
          <p:cNvSpPr/>
          <p:nvPr/>
        </p:nvSpPr>
        <p:spPr>
          <a:xfrm>
            <a:off x="755651" y="2336422"/>
            <a:ext cx="7632701" cy="495401"/>
          </a:xfrm>
          <a:prstGeom prst="rect">
            <a:avLst/>
          </a:prstGeom>
          <a:solidFill>
            <a:srgbClr val="2C91D2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7999" tIns="107999" rIns="107999" bIns="107999" anchor="ctr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Despite growing in muddy waters, the lotus turns into a beautiful flower.</a:t>
            </a:r>
          </a:p>
        </p:txBody>
      </p:sp>
      <p:sp>
        <p:nvSpPr>
          <p:cNvPr id="77" name="Rectangle 8"/>
          <p:cNvSpPr/>
          <p:nvPr/>
        </p:nvSpPr>
        <p:spPr>
          <a:xfrm>
            <a:off x="750884" y="3062899"/>
            <a:ext cx="7632701" cy="495401"/>
          </a:xfrm>
          <a:prstGeom prst="rect">
            <a:avLst/>
          </a:prstGeom>
          <a:solidFill>
            <a:srgbClr val="EE465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7999" tIns="107999" rIns="107999" bIns="107999" anchor="ctr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It represents how people should always be kind and good.</a:t>
            </a:r>
          </a:p>
        </p:txBody>
      </p:sp>
      <p:pic>
        <p:nvPicPr>
          <p:cNvPr id="78" name="Picture 4" descr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1375" y="3665987"/>
            <a:ext cx="3491720" cy="2647025"/>
          </a:xfrm>
          <a:prstGeom prst="rect">
            <a:avLst/>
          </a:prstGeom>
          <a:ln w="12700">
            <a:miter lim="400000"/>
          </a:ln>
        </p:spPr>
      </p:pic>
      <p:pic>
        <p:nvPicPr>
          <p:cNvPr id="7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27345" y="63441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5231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2" fill="hold" display="0">
                  <p:stCondLst>
                    <p:cond delay="indefinite"/>
                  </p:stCondLst>
                </p:cTn>
                <p:tgtEl>
                  <p:spTgt spid="79"/>
                </p:tgtEl>
              </p:cMediaNode>
            </p:audio>
          </p:childTnLst>
        </p:cTn>
      </p:par>
    </p:tnLst>
    <p:bldLst>
      <p:bldP spid="71" grpId="1" animBg="1" advAuto="0"/>
      <p:bldP spid="76" grpId="2" animBg="1" advAuto="0"/>
      <p:bldP spid="77" grpId="3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ectangle 2"/>
          <p:cNvSpPr/>
          <p:nvPr/>
        </p:nvSpPr>
        <p:spPr>
          <a:xfrm>
            <a:off x="755651" y="1473055"/>
            <a:ext cx="7632701" cy="495401"/>
          </a:xfrm>
          <a:prstGeom prst="rect">
            <a:avLst/>
          </a:prstGeom>
          <a:solidFill>
            <a:srgbClr val="CD73B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7999" tIns="107999" rIns="107999" bIns="107999" anchor="ctr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This is the most important symbol in Hinduism.</a:t>
            </a:r>
          </a:p>
        </p:txBody>
      </p:sp>
      <p:sp>
        <p:nvSpPr>
          <p:cNvPr id="82" name="Title 20"/>
          <p:cNvSpPr txBox="1">
            <a:spLocks noGrp="1"/>
          </p:cNvSpPr>
          <p:nvPr>
            <p:ph type="title"/>
          </p:nvPr>
        </p:nvSpPr>
        <p:spPr>
          <a:xfrm>
            <a:off x="485274" y="506971"/>
            <a:ext cx="8163923" cy="938154"/>
          </a:xfrm>
          <a:prstGeom prst="rect">
            <a:avLst/>
          </a:prstGeom>
        </p:spPr>
        <p:txBody>
          <a:bodyPr/>
          <a:lstStyle>
            <a:lvl1pPr defTabSz="740663">
              <a:defRPr sz="2916"/>
            </a:lvl1pPr>
          </a:lstStyle>
          <a:p>
            <a:r>
              <a:t>Aum</a:t>
            </a:r>
          </a:p>
        </p:txBody>
      </p:sp>
      <p:grpSp>
        <p:nvGrpSpPr>
          <p:cNvPr id="85" name="Right Arrow 6">
            <a:hlinkClick r:id="rId5" action="ppaction://hlinksldjump"/>
          </p:cNvPr>
          <p:cNvGrpSpPr/>
          <p:nvPr/>
        </p:nvGrpSpPr>
        <p:grpSpPr>
          <a:xfrm>
            <a:off x="7667536" y="5872867"/>
            <a:ext cx="888594" cy="440145"/>
            <a:chOff x="0" y="0"/>
            <a:chExt cx="888593" cy="440144"/>
          </a:xfrm>
        </p:grpSpPr>
        <p:sp>
          <p:nvSpPr>
            <p:cNvPr id="83" name="Arrow"/>
            <p:cNvSpPr/>
            <p:nvPr/>
          </p:nvSpPr>
          <p:spPr>
            <a:xfrm>
              <a:off x="0" y="0"/>
              <a:ext cx="888594" cy="440145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2C91D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4" name="next"/>
            <p:cNvSpPr txBox="1"/>
            <p:nvPr/>
          </p:nvSpPr>
          <p:spPr>
            <a:xfrm>
              <a:off x="45719" y="53702"/>
              <a:ext cx="687119" cy="3327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t>next</a:t>
              </a:r>
            </a:p>
          </p:txBody>
        </p:sp>
      </p:grpSp>
      <p:sp>
        <p:nvSpPr>
          <p:cNvPr id="86" name="Rectangle 7"/>
          <p:cNvSpPr/>
          <p:nvPr/>
        </p:nvSpPr>
        <p:spPr>
          <a:xfrm>
            <a:off x="755651" y="2081820"/>
            <a:ext cx="7632701" cy="495401"/>
          </a:xfrm>
          <a:prstGeom prst="rect">
            <a:avLst/>
          </a:prstGeom>
          <a:solidFill>
            <a:srgbClr val="2C91D2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7999" tIns="107999" rIns="107999" bIns="107999" anchor="ctr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It represents Brahman and the universe.</a:t>
            </a:r>
          </a:p>
        </p:txBody>
      </p:sp>
      <p:sp>
        <p:nvSpPr>
          <p:cNvPr id="87" name="Rectangle 8"/>
          <p:cNvSpPr/>
          <p:nvPr/>
        </p:nvSpPr>
        <p:spPr>
          <a:xfrm>
            <a:off x="750884" y="2675625"/>
            <a:ext cx="7632701" cy="495401"/>
          </a:xfrm>
          <a:prstGeom prst="rect">
            <a:avLst/>
          </a:prstGeom>
          <a:solidFill>
            <a:srgbClr val="EE465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7999" tIns="107999" rIns="107999" bIns="107999" anchor="ctr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It is pronounced ‘Ohm’.</a:t>
            </a:r>
          </a:p>
        </p:txBody>
      </p:sp>
      <p:pic>
        <p:nvPicPr>
          <p:cNvPr id="88" name="Picture 4" descr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6713" y="3389152"/>
            <a:ext cx="2790996" cy="2802648"/>
          </a:xfrm>
          <a:prstGeom prst="rect">
            <a:avLst/>
          </a:prstGeom>
          <a:ln w="12700">
            <a:miter lim="400000"/>
          </a:ln>
        </p:spPr>
      </p:pic>
      <p:pic>
        <p:nvPicPr>
          <p:cNvPr id="8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06209" y="78819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4965" fill="hold"/>
                                        <p:tgtEl>
                                          <p:spTgt spid="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2" fill="hold" display="0">
                  <p:stCondLst>
                    <p:cond delay="indefinite"/>
                  </p:stCondLst>
                </p:cTn>
                <p:tgtEl>
                  <p:spTgt spid="89"/>
                </p:tgtEl>
              </p:cMediaNode>
            </p:audio>
          </p:childTnLst>
        </p:cTn>
      </p:par>
    </p:tnLst>
    <p:bldLst>
      <p:bldP spid="81" grpId="1" animBg="1" advAuto="0"/>
      <p:bldP spid="86" grpId="2" animBg="1" advAuto="0"/>
      <p:bldP spid="87" grpId="3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Box 2"/>
          <p:cNvSpPr txBox="1"/>
          <p:nvPr/>
        </p:nvSpPr>
        <p:spPr>
          <a:xfrm>
            <a:off x="104185" y="-69733"/>
            <a:ext cx="8707030" cy="73304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2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Long, long ago,</a:t>
            </a:r>
            <a:r>
              <a:rPr b="0"/>
              <a:t> there lived a sage named Uddalaka. He had a son named Swetaketu. When Swetaketu was seven years old, Uddalaka sent him to continue his studies under a suitable guru. </a:t>
            </a:r>
          </a:p>
          <a:p>
            <a:pPr>
              <a:defRPr sz="22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Swetaketu was a bright and diligent student,</a:t>
            </a:r>
            <a:r>
              <a:rPr b="0"/>
              <a:t> and learnt all he could from his guru, pleasing everyone. Finally, his studies complete, he returned home, bursting with pride at his achievement. </a:t>
            </a:r>
          </a:p>
          <a:p>
            <a:pPr>
              <a:defRPr sz="22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 b="0"/>
          </a:p>
          <a:p>
            <a:pPr>
              <a:defRPr sz="22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Uddalaka saw his son approaching</a:t>
            </a:r>
            <a:r>
              <a:rPr b="0"/>
              <a:t> the ashram, and realized at once that his son had returned filled with pride and ego. He was saddened, for true learning and knowledge brings not pride, but humility. A true scholar is one who has subdued his ego and humbly bows before the Supreme. </a:t>
            </a:r>
          </a:p>
          <a:p>
            <a:pPr>
              <a:defRPr sz="22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 b="0"/>
          </a:p>
          <a:p>
            <a:pPr>
              <a:defRPr sz="22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Uddalaka decided </a:t>
            </a:r>
            <a:r>
              <a:rPr b="0"/>
              <a:t>that he would have to complete his son’s education himself, and called Swetaketu. The boy arrived with a smile, ready to tell his father about all that he had learnt and all the praises he had received.</a:t>
            </a:r>
          </a:p>
        </p:txBody>
      </p:sp>
      <p:pic>
        <p:nvPicPr>
          <p:cNvPr id="9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39715" y="1500517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93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49420" y="380911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956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7226" fill="hold"/>
                                        <p:tgtEl>
                                          <p:spTgt spid="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92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9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Box 2"/>
          <p:cNvSpPr txBox="1"/>
          <p:nvPr/>
        </p:nvSpPr>
        <p:spPr>
          <a:xfrm>
            <a:off x="147750" y="265964"/>
            <a:ext cx="8848500" cy="42824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His father asked him about God, but Svetaketu didn’t give the answer required.</a:t>
            </a:r>
          </a:p>
          <a:p>
            <a:pPr>
              <a:defRPr sz="2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/>
          </a:p>
          <a:p>
            <a:pPr>
              <a:defRPr sz="2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His father sent for a glass of water and asked Svetaketu to put some salt in it. </a:t>
            </a:r>
          </a:p>
          <a:p>
            <a:pPr>
              <a:defRPr sz="2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/>
          </a:p>
          <a:p>
            <a:pPr>
              <a:defRPr sz="2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The next day, he asked where the salt was. Svetaketu could not see the salt, but he could taste it in the water in the glass. </a:t>
            </a:r>
          </a:p>
          <a:p>
            <a:pPr>
              <a:defRPr sz="2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/>
          </a:p>
          <a:p>
            <a:pPr>
              <a:defRPr sz="2200">
                <a:solidFill>
                  <a:srgbClr val="0066CC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‘That’s a bit like God in the world,’</a:t>
            </a:r>
            <a:r>
              <a:rPr>
                <a:solidFill>
                  <a:srgbClr val="000000"/>
                </a:solidFill>
              </a:rPr>
              <a:t> said his father. </a:t>
            </a:r>
            <a:r>
              <a:t>‘God is invisible, but is there in everything.’</a:t>
            </a:r>
          </a:p>
        </p:txBody>
      </p:sp>
      <p:pic>
        <p:nvPicPr>
          <p:cNvPr id="9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24750" y="1660585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97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79222" y="45911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28" fill="hold"/>
                                        <p:tgtEl>
                                          <p:spTgt spid="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7748" fill="hold"/>
                                        <p:tgtEl>
                                          <p:spTgt spid="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96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9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Oval 9"/>
          <p:cNvSpPr/>
          <p:nvPr/>
        </p:nvSpPr>
        <p:spPr>
          <a:xfrm>
            <a:off x="3132716" y="2877423"/>
            <a:ext cx="2835481" cy="2835482"/>
          </a:xfrm>
          <a:prstGeom prst="ellipse">
            <a:avLst/>
          </a:prstGeom>
          <a:solidFill>
            <a:srgbClr val="2C91D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0" name="Rectangle 2"/>
          <p:cNvSpPr/>
          <p:nvPr/>
        </p:nvSpPr>
        <p:spPr>
          <a:xfrm>
            <a:off x="755650" y="584055"/>
            <a:ext cx="7632700" cy="1613001"/>
          </a:xfrm>
          <a:prstGeom prst="rect">
            <a:avLst/>
          </a:prstGeom>
          <a:solidFill>
            <a:srgbClr val="2C91D2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07999" tIns="107999" rIns="107999" bIns="107999" anchor="ctr">
            <a:spAutoFit/>
          </a:bodyPr>
          <a:lstStyle/>
          <a:p>
            <a:pPr algn="ctr">
              <a:defRPr>
                <a:solidFill>
                  <a:srgbClr val="FFFFFF"/>
                </a:solidFill>
              </a:defRPr>
            </a:pPr>
            <a:r>
              <a:t>L.O: To demonstrate the Hindu belief that Brahman is in everything.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/>
          </a:p>
          <a:p>
            <a:pPr>
              <a:defRPr>
                <a:solidFill>
                  <a:srgbClr val="FFFFFF"/>
                </a:solidFill>
              </a:defRPr>
            </a:pPr>
            <a:r>
              <a:rPr b="1"/>
              <a:t>YOUR TASK:</a:t>
            </a:r>
            <a:r>
              <a:t>  Now, take out your Windows to the World activity sheet and make a collage to show how believing that Brahman is in everything makes a difference to what people can do.</a:t>
            </a:r>
          </a:p>
        </p:txBody>
      </p:sp>
      <p:pic>
        <p:nvPicPr>
          <p:cNvPr id="101" name="Picture 3" descr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6496" y="2207131"/>
            <a:ext cx="2677410" cy="396327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68996" y="184174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1988" fill="hold"/>
                                        <p:tgtEl>
                                          <p:spTgt spid="1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102"/>
                </p:tgtEl>
              </p:cMediaNode>
            </p:audio>
          </p:childTnLst>
        </p:cTn>
      </p:par>
    </p:tnLst>
    <p:bldLst>
      <p:bldP spid="100" grpId="1" animBg="1" advAuto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rgbClr val="1C1C1C"/>
      </a:dk1>
      <a:lt1>
        <a:srgbClr val="FFFFFF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Twinkl"/>
            <a:ea typeface="Twinkl"/>
            <a:cs typeface="Twinkl"/>
            <a:sym typeface="Twink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489</Words>
  <Application>Microsoft Office PowerPoint</Application>
  <PresentationFormat>On-screen Show (4:3)</PresentationFormat>
  <Paragraphs>39</Paragraphs>
  <Slides>7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Comic Sans MS</vt:lpstr>
      <vt:lpstr>Twinkl</vt:lpstr>
      <vt:lpstr>Office Theme</vt:lpstr>
      <vt:lpstr>Symbolism</vt:lpstr>
      <vt:lpstr>PowerPoint Presentation</vt:lpstr>
      <vt:lpstr>Lotus Flower</vt:lpstr>
      <vt:lpstr>Aum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Symbolism</dc:title>
  <cp:lastModifiedBy>Naomi Akien</cp:lastModifiedBy>
  <cp:revision>1</cp:revision>
  <dcterms:modified xsi:type="dcterms:W3CDTF">2021-02-07T21:00:45Z</dcterms:modified>
</cp:coreProperties>
</file>