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3" r:id="rId3"/>
    <p:sldId id="264" r:id="rId4"/>
    <p:sldId id="340" r:id="rId5"/>
    <p:sldId id="341" r:id="rId6"/>
    <p:sldId id="342" r:id="rId7"/>
    <p:sldId id="347" r:id="rId8"/>
    <p:sldId id="343" r:id="rId9"/>
    <p:sldId id="344" r:id="rId10"/>
    <p:sldId id="345" r:id="rId11"/>
    <p:sldId id="311" r:id="rId12"/>
    <p:sldId id="323" r:id="rId13"/>
    <p:sldId id="284" r:id="rId14"/>
  </p:sldIdLst>
  <p:sldSz cx="10691813" cy="7559675"/>
  <p:notesSz cx="9144000" cy="6858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205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 userDrawn="1">
          <p15:clr>
            <a:srgbClr val="A4A3A4"/>
          </p15:clr>
        </p15:guide>
        <p15:guide id="2" pos="3368" userDrawn="1">
          <p15:clr>
            <a:srgbClr val="A4A3A4"/>
          </p15:clr>
        </p15:guide>
        <p15:guide id="4" pos="429" userDrawn="1">
          <p15:clr>
            <a:srgbClr val="A4A3A4"/>
          </p15:clr>
        </p15:guide>
        <p15:guide id="5" orient="horz" pos="4331" userDrawn="1">
          <p15:clr>
            <a:srgbClr val="A4A3A4"/>
          </p15:clr>
        </p15:guide>
        <p15:guide id="6" pos="6293" userDrawn="1">
          <p15:clr>
            <a:srgbClr val="A4A3A4"/>
          </p15:clr>
        </p15:guide>
        <p15:guide id="7" orient="horz" pos="385" userDrawn="1">
          <p15:clr>
            <a:srgbClr val="A4A3A4"/>
          </p15:clr>
        </p15:guide>
        <p15:guide id="8" pos="568" userDrawn="1">
          <p15:clr>
            <a:srgbClr val="A4A3A4"/>
          </p15:clr>
        </p15:guide>
        <p15:guide id="9" orient="horz" pos="567" userDrawn="1">
          <p15:clr>
            <a:srgbClr val="A4A3A4"/>
          </p15:clr>
        </p15:guide>
        <p15:guide id="10" orient="horz" pos="4195" userDrawn="1">
          <p15:clr>
            <a:srgbClr val="A4A3A4"/>
          </p15:clr>
        </p15:guide>
        <p15:guide id="11" pos="61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0075"/>
    <a:srgbClr val="FAB000"/>
    <a:srgbClr val="E84D15"/>
    <a:srgbClr val="7ABC32"/>
    <a:srgbClr val="B3DE85"/>
    <a:srgbClr val="92D050"/>
    <a:srgbClr val="000000"/>
    <a:srgbClr val="8D358B"/>
    <a:srgbClr val="88BD32"/>
    <a:srgbClr val="B9D2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600" y="90"/>
      </p:cViewPr>
      <p:guideLst>
        <p:guide orient="horz" pos="2381"/>
        <p:guide pos="3368"/>
        <p:guide pos="429"/>
        <p:guide orient="horz" pos="4331"/>
        <p:guide pos="6293"/>
        <p:guide orient="horz" pos="385"/>
        <p:guide pos="568"/>
        <p:guide orient="horz" pos="567"/>
        <p:guide orient="horz" pos="4195"/>
        <p:guide pos="61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1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35288" y="857250"/>
            <a:ext cx="3273425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1pPr>
    <a:lvl2pPr marL="52137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2pPr>
    <a:lvl3pPr marL="1042744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3pPr>
    <a:lvl4pPr marL="156411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4pPr>
    <a:lvl5pPr marL="2085489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5pPr>
    <a:lvl6pPr marL="2606860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6pPr>
    <a:lvl7pPr marL="3128233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7pPr>
    <a:lvl8pPr marL="3649605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8pPr>
    <a:lvl9pPr marL="4170977" algn="l" defTabSz="1042744" rtl="0" eaLnBrk="1" latinLnBrk="0" hangingPunct="1">
      <a:defRPr sz="136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838046" y="6130871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8937" y="6320907"/>
            <a:ext cx="674079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34588" y="3230261"/>
            <a:ext cx="9617223" cy="3789414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34588" y="540000"/>
            <a:ext cx="9617223" cy="241739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34589" y="540000"/>
            <a:ext cx="9617223" cy="6479675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58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4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845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72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702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2583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78378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94735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4703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2283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90856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88490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78415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650086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24035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466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64826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1669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45607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718824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65425" y="6830082"/>
            <a:ext cx="674079" cy="640135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838046" y="3475034"/>
            <a:ext cx="1015722" cy="60960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53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2645" y="766467"/>
            <a:ext cx="9546524" cy="126869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2645" y="2157657"/>
            <a:ext cx="9546524" cy="483679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  <p:sldLayoutId id="2147483681" r:id="rId15"/>
    <p:sldLayoutId id="2147483682" r:id="rId16"/>
    <p:sldLayoutId id="2147483683" r:id="rId17"/>
    <p:sldLayoutId id="2147483684" r:id="rId18"/>
    <p:sldLayoutId id="2147483685" r:id="rId19"/>
    <p:sldLayoutId id="2147483686" r:id="rId20"/>
    <p:sldLayoutId id="2147483687" r:id="rId21"/>
    <p:sldLayoutId id="2147483688" r:id="rId22"/>
    <p:sldLayoutId id="2147483689" r:id="rId23"/>
    <p:sldLayoutId id="2147483690" r:id="rId24"/>
    <p:sldLayoutId id="2147483666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1" userDrawn="1">
          <p15:clr>
            <a:srgbClr val="F26B43"/>
          </p15:clr>
        </p15:guide>
        <p15:guide id="2" pos="33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audio" Target="../media/media2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2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4.png"/><Relationship Id="rId3" Type="http://schemas.openxmlformats.org/officeDocument/2006/relationships/audio" Target="../media/media3.m4a"/><Relationship Id="rId7" Type="http://schemas.openxmlformats.org/officeDocument/2006/relationships/image" Target="../media/image9.png"/><Relationship Id="rId12" Type="http://schemas.openxmlformats.org/officeDocument/2006/relationships/image" Target="../media/image16.tiff"/><Relationship Id="rId2" Type="http://schemas.microsoft.com/office/2007/relationships/media" Target="../media/media3.m4a"/><Relationship Id="rId16" Type="http://schemas.openxmlformats.org/officeDocument/2006/relationships/image" Target="../media/image5.png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audio" Target="../media/media4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5.png"/><Relationship Id="rId2" Type="http://schemas.microsoft.com/office/2007/relationships/media" Target="../media/media4.m4a"/><Relationship Id="rId16" Type="http://schemas.openxmlformats.org/officeDocument/2006/relationships/image" Target="../media/image20.png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18.tiff"/><Relationship Id="rId15" Type="http://schemas.openxmlformats.org/officeDocument/2006/relationships/image" Target="../media/image19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2.png"/><Relationship Id="rId3" Type="http://schemas.openxmlformats.org/officeDocument/2006/relationships/audio" Target="../media/media5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5.m4a"/><Relationship Id="rId16" Type="http://schemas.openxmlformats.org/officeDocument/2006/relationships/image" Target="../media/image5.png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21.jpeg"/><Relationship Id="rId15" Type="http://schemas.openxmlformats.org/officeDocument/2006/relationships/image" Target="../media/image15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3" Type="http://schemas.openxmlformats.org/officeDocument/2006/relationships/audio" Target="../media/media6.m4a"/><Relationship Id="rId21" Type="http://schemas.openxmlformats.org/officeDocument/2006/relationships/image" Target="../media/image32.gif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17" Type="http://schemas.openxmlformats.org/officeDocument/2006/relationships/image" Target="../media/image11.png"/><Relationship Id="rId2" Type="http://schemas.microsoft.com/office/2007/relationships/media" Target="../media/media6.m4a"/><Relationship Id="rId16" Type="http://schemas.openxmlformats.org/officeDocument/2006/relationships/image" Target="../media/image10.png"/><Relationship Id="rId20" Type="http://schemas.openxmlformats.org/officeDocument/2006/relationships/image" Target="../media/image31.png"/><Relationship Id="rId1" Type="http://schemas.openxmlformats.org/officeDocument/2006/relationships/tags" Target="../tags/tag7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5" Type="http://schemas.openxmlformats.org/officeDocument/2006/relationships/image" Target="../media/image9.png"/><Relationship Id="rId10" Type="http://schemas.openxmlformats.org/officeDocument/2006/relationships/image" Target="../media/image28.jpe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7.jpeg"/><Relationship Id="rId14" Type="http://schemas.openxmlformats.org/officeDocument/2006/relationships/image" Target="../media/image8.png"/><Relationship Id="rId22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audio" Target="../media/media7.m4a"/><Relationship Id="rId7" Type="http://schemas.openxmlformats.org/officeDocument/2006/relationships/image" Target="../media/image9.pn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microsoft.com/office/2007/relationships/media" Target="../media/media7.m4a"/><Relationship Id="rId16" Type="http://schemas.openxmlformats.org/officeDocument/2006/relationships/image" Target="../media/image37.jpeg"/><Relationship Id="rId1" Type="http://schemas.openxmlformats.org/officeDocument/2006/relationships/tags" Target="../tags/tag8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36.jpeg"/><Relationship Id="rId10" Type="http://schemas.openxmlformats.org/officeDocument/2006/relationships/image" Target="../media/image12.png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audio" Target="../media/media8.m4a"/><Relationship Id="rId7" Type="http://schemas.openxmlformats.org/officeDocument/2006/relationships/image" Target="../media/image9.pn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microsoft.com/office/2007/relationships/media" Target="../media/media8.m4a"/><Relationship Id="rId16" Type="http://schemas.openxmlformats.org/officeDocument/2006/relationships/image" Target="../media/image37.jpeg"/><Relationship Id="rId1" Type="http://schemas.openxmlformats.org/officeDocument/2006/relationships/tags" Target="../tags/tag9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36.jpeg"/><Relationship Id="rId10" Type="http://schemas.openxmlformats.org/officeDocument/2006/relationships/image" Target="../media/image12.png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audio" Target="../media/media9.m4a"/><Relationship Id="rId7" Type="http://schemas.openxmlformats.org/officeDocument/2006/relationships/image" Target="../media/image9.pn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microsoft.com/office/2007/relationships/media" Target="../media/media9.m4a"/><Relationship Id="rId16" Type="http://schemas.openxmlformats.org/officeDocument/2006/relationships/image" Target="../media/image37.jpeg"/><Relationship Id="rId20" Type="http://schemas.openxmlformats.org/officeDocument/2006/relationships/image" Target="../media/image5.png"/><Relationship Id="rId1" Type="http://schemas.openxmlformats.org/officeDocument/2006/relationships/tags" Target="../tags/tag10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36.jpeg"/><Relationship Id="rId10" Type="http://schemas.openxmlformats.org/officeDocument/2006/relationships/image" Target="../media/image12.png"/><Relationship Id="rId19" Type="http://schemas.openxmlformats.org/officeDocument/2006/relationships/image" Target="../media/image32.gi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40.jpeg"/><Relationship Id="rId3" Type="http://schemas.openxmlformats.org/officeDocument/2006/relationships/audio" Target="../media/media10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5.png"/><Relationship Id="rId2" Type="http://schemas.microsoft.com/office/2007/relationships/media" Target="../media/media10.m4a"/><Relationship Id="rId16" Type="http://schemas.openxmlformats.org/officeDocument/2006/relationships/image" Target="../media/image43.png"/><Relationship Id="rId1" Type="http://schemas.openxmlformats.org/officeDocument/2006/relationships/tags" Target="../tags/tag1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23.png"/><Relationship Id="rId15" Type="http://schemas.openxmlformats.org/officeDocument/2006/relationships/image" Target="../media/image42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0.png"/><Relationship Id="rId1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45.png"/><Relationship Id="rId3" Type="http://schemas.openxmlformats.org/officeDocument/2006/relationships/audio" Target="../media/media11.m4a"/><Relationship Id="rId7" Type="http://schemas.openxmlformats.org/officeDocument/2006/relationships/image" Target="../media/image9.png"/><Relationship Id="rId12" Type="http://schemas.openxmlformats.org/officeDocument/2006/relationships/image" Target="../media/image44.tiff"/><Relationship Id="rId2" Type="http://schemas.microsoft.com/office/2007/relationships/media" Target="../media/media11.m4a"/><Relationship Id="rId1" Type="http://schemas.openxmlformats.org/officeDocument/2006/relationships/tags" Target="../tags/tag1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5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1.png"/><Relationship Id="rId1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735062" y="338552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35061" y="809964"/>
            <a:ext cx="9221689" cy="59525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j-lt"/>
              </a:rPr>
              <a:t>We are learning</a:t>
            </a:r>
            <a:endParaRPr lang="en-US" sz="3600" b="1" dirty="0">
              <a:latin typeface="+mj-lt"/>
            </a:endParaRPr>
          </a:p>
        </p:txBody>
      </p:sp>
      <p:sp>
        <p:nvSpPr>
          <p:cNvPr id="10" name="Content Placeholder 15"/>
          <p:cNvSpPr txBox="1">
            <a:spLocks/>
          </p:cNvSpPr>
          <p:nvPr/>
        </p:nvSpPr>
        <p:spPr>
          <a:xfrm>
            <a:off x="901701" y="1243148"/>
            <a:ext cx="8872538" cy="1553933"/>
          </a:xfrm>
          <a:prstGeom prst="roundRect">
            <a:avLst>
              <a:gd name="adj" fmla="val 2585"/>
            </a:avLst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To sort animals according to criteria.</a:t>
            </a:r>
          </a:p>
        </p:txBody>
      </p:sp>
      <p:sp>
        <p:nvSpPr>
          <p:cNvPr id="13" name="Content Placeholder 15"/>
          <p:cNvSpPr txBox="1">
            <a:spLocks/>
          </p:cNvSpPr>
          <p:nvPr/>
        </p:nvSpPr>
        <p:spPr>
          <a:xfrm>
            <a:off x="901701" y="3821508"/>
            <a:ext cx="8872538" cy="2139576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identify different animals. </a:t>
            </a:r>
          </a:p>
          <a:p>
            <a:r>
              <a:rPr lang="en-GB" dirty="0">
                <a:latin typeface="Twinkl" pitchFamily="50" charset="0"/>
              </a:rPr>
              <a:t>I can describe similarities and differences between animals. </a:t>
            </a:r>
          </a:p>
          <a:p>
            <a:r>
              <a:rPr lang="en-GB" dirty="0">
                <a:latin typeface="Twinkl" pitchFamily="50" charset="0"/>
              </a:rPr>
              <a:t>I can choose ways to sort the animals.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A864B3A-3C6E-473F-9246-4D8F34DD204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23"/>
    </mc:Choice>
    <mc:Fallback xmlns="">
      <p:transition spd="slow" advTm="26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D5BD62-A6C8-4A40-9F01-9357A3387E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1700" y="2404015"/>
            <a:ext cx="8872538" cy="425554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7226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do you think is right? Why?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5A242E6-1E0F-4BC1-BD91-BC64E0207D88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413" y="2456382"/>
            <a:ext cx="2548780" cy="510329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129DD4B-3E92-409A-B56F-519D4A007540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1"/>
          <a:stretch/>
        </p:blipFill>
        <p:spPr>
          <a:xfrm>
            <a:off x="7929621" y="2895118"/>
            <a:ext cx="2390536" cy="4664557"/>
          </a:xfrm>
          <a:prstGeom prst="rect">
            <a:avLst/>
          </a:prstGeom>
        </p:spPr>
      </p:pic>
      <p:sp>
        <p:nvSpPr>
          <p:cNvPr id="32" name="Speech Bubble: Oval 31">
            <a:extLst>
              <a:ext uri="{FF2B5EF4-FFF2-40B4-BE49-F238E27FC236}">
                <a16:creationId xmlns:a16="http://schemas.microsoft.com/office/drawing/2014/main" id="{26ACF960-CCB0-485D-A681-E8FE2B1635A8}"/>
              </a:ext>
            </a:extLst>
          </p:cNvPr>
          <p:cNvSpPr/>
          <p:nvPr/>
        </p:nvSpPr>
        <p:spPr>
          <a:xfrm>
            <a:off x="2213148" y="2788891"/>
            <a:ext cx="2548780" cy="1727691"/>
          </a:xfrm>
          <a:prstGeom prst="wedgeEllipseCallout">
            <a:avLst>
              <a:gd name="adj1" fmla="val -60635"/>
              <a:gd name="adj2" fmla="val 63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Frogs are amphibians. They can swim but they live on land as adults.</a:t>
            </a:r>
          </a:p>
        </p:txBody>
      </p:sp>
      <p:sp>
        <p:nvSpPr>
          <p:cNvPr id="33" name="Speech Bubble: Oval 32">
            <a:extLst>
              <a:ext uri="{FF2B5EF4-FFF2-40B4-BE49-F238E27FC236}">
                <a16:creationId xmlns:a16="http://schemas.microsoft.com/office/drawing/2014/main" id="{A7D63CA4-0B2B-4152-9429-6543BD85F7C2}"/>
              </a:ext>
            </a:extLst>
          </p:cNvPr>
          <p:cNvSpPr/>
          <p:nvPr/>
        </p:nvSpPr>
        <p:spPr>
          <a:xfrm>
            <a:off x="7161549" y="4516582"/>
            <a:ext cx="1836302" cy="1727691"/>
          </a:xfrm>
          <a:prstGeom prst="wedgeEllipseCallout">
            <a:avLst>
              <a:gd name="adj1" fmla="val 52187"/>
              <a:gd name="adj2" fmla="val -5992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Frogs are fish because they can swim.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14B717-2CA5-4DB3-B2C0-AF91C14EE4C7}"/>
              </a:ext>
            </a:extLst>
          </p:cNvPr>
          <p:cNvSpPr/>
          <p:nvPr/>
        </p:nvSpPr>
        <p:spPr>
          <a:xfrm>
            <a:off x="2898968" y="2524999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Katie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78456A42-4B3D-4586-A0F1-E637A102C3ED}"/>
              </a:ext>
            </a:extLst>
          </p:cNvPr>
          <p:cNvSpPr/>
          <p:nvPr/>
        </p:nvSpPr>
        <p:spPr>
          <a:xfrm>
            <a:off x="7341051" y="4401873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Jack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3290735-3C94-4041-A402-656B0A15766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106"/>
    </mc:Choice>
    <mc:Fallback xmlns="">
      <p:transition advTm="241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7226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do you think is right? Why?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5F798-BFBF-4B1B-9E4D-02563F2E08B2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901699" y="2404015"/>
            <a:ext cx="8872539" cy="4253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A0CEBF-AD0A-4004-9C72-800ED067AAA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413" y="2456382"/>
            <a:ext cx="2548780" cy="51032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10B5D1-F8AA-4633-9346-11ED56D486E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1"/>
          <a:stretch/>
        </p:blipFill>
        <p:spPr>
          <a:xfrm>
            <a:off x="7929621" y="2895118"/>
            <a:ext cx="2390536" cy="4664557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778CA629-17DD-4614-A676-7AF9AB363F6E}"/>
              </a:ext>
            </a:extLst>
          </p:cNvPr>
          <p:cNvSpPr/>
          <p:nvPr/>
        </p:nvSpPr>
        <p:spPr>
          <a:xfrm>
            <a:off x="2213148" y="2770418"/>
            <a:ext cx="2722780" cy="1727691"/>
          </a:xfrm>
          <a:prstGeom prst="wedgeEllipseCallout">
            <a:avLst>
              <a:gd name="adj1" fmla="val -60319"/>
              <a:gd name="adj2" fmla="val 1171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Penguins are birds because they have feathers, two legs and a beak. </a:t>
            </a:r>
          </a:p>
        </p:txBody>
      </p:sp>
      <p:sp>
        <p:nvSpPr>
          <p:cNvPr id="21" name="Speech Bubble: Oval 20">
            <a:extLst>
              <a:ext uri="{FF2B5EF4-FFF2-40B4-BE49-F238E27FC236}">
                <a16:creationId xmlns:a16="http://schemas.microsoft.com/office/drawing/2014/main" id="{E0DD32E4-8BBB-4981-8D40-93E82641CAEB}"/>
              </a:ext>
            </a:extLst>
          </p:cNvPr>
          <p:cNvSpPr/>
          <p:nvPr/>
        </p:nvSpPr>
        <p:spPr>
          <a:xfrm>
            <a:off x="6687124" y="4196474"/>
            <a:ext cx="2131869" cy="1727691"/>
          </a:xfrm>
          <a:prstGeom prst="wedgeEllipseCallout">
            <a:avLst>
              <a:gd name="adj1" fmla="val 56714"/>
              <a:gd name="adj2" fmla="val -4281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Penguins are not birds because they can’t fly.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AC663B-869F-4DF0-AA91-4E10115E1173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176" y="2665691"/>
            <a:ext cx="1704246" cy="3061566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CC0519F-8481-4D2C-A18C-DA8CF9AC5970}"/>
              </a:ext>
            </a:extLst>
          </p:cNvPr>
          <p:cNvSpPr/>
          <p:nvPr/>
        </p:nvSpPr>
        <p:spPr>
          <a:xfrm>
            <a:off x="2897864" y="2558205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Katie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15CFB4C-8D53-4A62-BD01-4F10FCD5B546}"/>
              </a:ext>
            </a:extLst>
          </p:cNvPr>
          <p:cNvSpPr/>
          <p:nvPr/>
        </p:nvSpPr>
        <p:spPr>
          <a:xfrm>
            <a:off x="7053190" y="3989936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Jack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AB69E23-09B9-47D8-85F2-901F564594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748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23"/>
    </mc:Choice>
    <mc:Fallback xmlns="">
      <p:transition advTm="188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8107B00-8A83-443B-B0D5-41FC700EBE7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8519" y="2404015"/>
            <a:ext cx="8805719" cy="4255548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7226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do you think is right? Why?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A0CEBF-AD0A-4004-9C72-800ED067AAA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413" y="2456382"/>
            <a:ext cx="2548780" cy="51032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10B5D1-F8AA-4633-9346-11ED56D486EE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1"/>
          <a:stretch/>
        </p:blipFill>
        <p:spPr>
          <a:xfrm>
            <a:off x="7929621" y="2895118"/>
            <a:ext cx="2390536" cy="4664557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778CA629-17DD-4614-A676-7AF9AB363F6E}"/>
              </a:ext>
            </a:extLst>
          </p:cNvPr>
          <p:cNvSpPr/>
          <p:nvPr/>
        </p:nvSpPr>
        <p:spPr>
          <a:xfrm>
            <a:off x="2213148" y="2625483"/>
            <a:ext cx="2722780" cy="1727691"/>
          </a:xfrm>
          <a:prstGeom prst="wedgeEllipseCallout">
            <a:avLst>
              <a:gd name="adj1" fmla="val -60997"/>
              <a:gd name="adj2" fmla="val 23474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Carnivores eat meat, not animals. Meat comes from the shops.</a:t>
            </a:r>
          </a:p>
        </p:txBody>
      </p:sp>
      <p:sp>
        <p:nvSpPr>
          <p:cNvPr id="21" name="Speech Bubble: Oval 20">
            <a:extLst>
              <a:ext uri="{FF2B5EF4-FFF2-40B4-BE49-F238E27FC236}">
                <a16:creationId xmlns:a16="http://schemas.microsoft.com/office/drawing/2014/main" id="{E0DD32E4-8BBB-4981-8D40-93E82641CAEB}"/>
              </a:ext>
            </a:extLst>
          </p:cNvPr>
          <p:cNvSpPr/>
          <p:nvPr/>
        </p:nvSpPr>
        <p:spPr>
          <a:xfrm>
            <a:off x="7155911" y="4196474"/>
            <a:ext cx="1663082" cy="1727691"/>
          </a:xfrm>
          <a:prstGeom prst="wedgeEllipseCallout">
            <a:avLst>
              <a:gd name="adj1" fmla="val 56714"/>
              <a:gd name="adj2" fmla="val -4281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Carnivores eat other animals.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34CAF28-23DA-4BF4-B83D-7A32028B5B5E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5661" y="4196474"/>
            <a:ext cx="2060450" cy="1573838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B8773BC-0A28-4327-9B01-66912B1C08F1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7695" y="5572693"/>
            <a:ext cx="744094" cy="312111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804F342-4733-4A0A-AB55-B86C5A3DBCD4}"/>
              </a:ext>
            </a:extLst>
          </p:cNvPr>
          <p:cNvSpPr/>
          <p:nvPr/>
        </p:nvSpPr>
        <p:spPr>
          <a:xfrm>
            <a:off x="2985968" y="2489989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Katie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33552F-7E79-428A-8B0C-FE391CAF4295}"/>
              </a:ext>
            </a:extLst>
          </p:cNvPr>
          <p:cNvSpPr/>
          <p:nvPr/>
        </p:nvSpPr>
        <p:spPr>
          <a:xfrm>
            <a:off x="7341051" y="4060662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Jack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964C4E4B-44A3-40A5-931E-205B9F6817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139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36"/>
    </mc:Choice>
    <mc:Fallback xmlns="">
      <p:transition advTm="178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B7B507-0F19-404B-AB70-6633137ED71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2191" y="2404014"/>
            <a:ext cx="8872047" cy="4255549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Remember It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7039"/>
            <a:ext cx="8805718" cy="672267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Who do you think is right? Why?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B315BCB-9891-4036-9841-4D095652C5A2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760" y="2709546"/>
            <a:ext cx="3765350" cy="3740846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BA0CEBF-AD0A-4004-9C72-800ED067AAA0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413" y="2456382"/>
            <a:ext cx="2548780" cy="510329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10B5D1-F8AA-4633-9346-11ED56D486EE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1"/>
          <a:stretch/>
        </p:blipFill>
        <p:spPr>
          <a:xfrm>
            <a:off x="7929621" y="2895118"/>
            <a:ext cx="2390536" cy="4664557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778CA629-17DD-4614-A676-7AF9AB363F6E}"/>
              </a:ext>
            </a:extLst>
          </p:cNvPr>
          <p:cNvSpPr/>
          <p:nvPr/>
        </p:nvSpPr>
        <p:spPr>
          <a:xfrm>
            <a:off x="2213148" y="2674182"/>
            <a:ext cx="1883330" cy="1727691"/>
          </a:xfrm>
          <a:prstGeom prst="wedgeEllipseCallout">
            <a:avLst>
              <a:gd name="adj1" fmla="val -69825"/>
              <a:gd name="adj2" fmla="val 1812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Your sense of touch comes from your skin.</a:t>
            </a:r>
          </a:p>
        </p:txBody>
      </p:sp>
      <p:sp>
        <p:nvSpPr>
          <p:cNvPr id="21" name="Speech Bubble: Oval 20">
            <a:extLst>
              <a:ext uri="{FF2B5EF4-FFF2-40B4-BE49-F238E27FC236}">
                <a16:creationId xmlns:a16="http://schemas.microsoft.com/office/drawing/2014/main" id="{E0DD32E4-8BBB-4981-8D40-93E82641CAEB}"/>
              </a:ext>
            </a:extLst>
          </p:cNvPr>
          <p:cNvSpPr/>
          <p:nvPr/>
        </p:nvSpPr>
        <p:spPr>
          <a:xfrm>
            <a:off x="6935663" y="4196474"/>
            <a:ext cx="1883330" cy="1727691"/>
          </a:xfrm>
          <a:prstGeom prst="wedgeEllipseCallout">
            <a:avLst>
              <a:gd name="adj1" fmla="val 56714"/>
              <a:gd name="adj2" fmla="val -4281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</a:rPr>
              <a:t>Your sense of touch comes from hands.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700E6F8-515C-4F09-A299-AFF34947CD74}"/>
              </a:ext>
            </a:extLst>
          </p:cNvPr>
          <p:cNvSpPr/>
          <p:nvPr/>
        </p:nvSpPr>
        <p:spPr>
          <a:xfrm>
            <a:off x="2591801" y="2515329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Katie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799F2BC-BEAE-4E07-8383-E5DD332DD6DA}"/>
              </a:ext>
            </a:extLst>
          </p:cNvPr>
          <p:cNvSpPr/>
          <p:nvPr/>
        </p:nvSpPr>
        <p:spPr>
          <a:xfrm>
            <a:off x="7288758" y="4081766"/>
            <a:ext cx="1177140" cy="41307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Jack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96FD303-9519-4A41-B8B9-087E2C70F1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6854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226"/>
    </mc:Choice>
    <mc:Fallback xmlns="">
      <p:transition advTm="142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>
            <a:extLst>
              <a:ext uri="{FF2B5EF4-FFF2-40B4-BE49-F238E27FC236}">
                <a16:creationId xmlns:a16="http://schemas.microsoft.com/office/drawing/2014/main" id="{9B4E8D04-8349-43B4-BC9E-296D54A592D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55" b="14367"/>
          <a:stretch/>
        </p:blipFill>
        <p:spPr>
          <a:xfrm>
            <a:off x="917575" y="2290618"/>
            <a:ext cx="8856664" cy="436894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844368AD-17B3-4720-81DA-B983F98C686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95622" y="2468795"/>
            <a:ext cx="1819555" cy="1819554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53074638-77F9-4BEA-A1AC-A5A5DB11B12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9160" y="2485719"/>
            <a:ext cx="1802583" cy="1785706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37DB30E-F6A1-4D8F-AA07-BB6F28C1D9B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99055" y="2489037"/>
            <a:ext cx="1802583" cy="1779070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F90CB83-6422-42B6-A40F-3BC5D91703B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4582" y="4512506"/>
            <a:ext cx="1760699" cy="176069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09E701D-0DEF-401E-8872-9EE1966E936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40284" y="4525149"/>
            <a:ext cx="1735414" cy="1735413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48041D1-4D38-486F-8850-2407B9AC8CD7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4582" y="2509706"/>
            <a:ext cx="1760699" cy="1737733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DCADBCB-F383-4F6D-9A4C-9C548C30E84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95621" y="4512507"/>
            <a:ext cx="1819555" cy="176069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Animals All Around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81964"/>
            <a:ext cx="8872538" cy="641963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Look at the pictures of animals. Discuss:</a:t>
            </a:r>
          </a:p>
        </p:txBody>
      </p:sp>
      <p:sp>
        <p:nvSpPr>
          <p:cNvPr id="36" name="Quizzy Box">
            <a:extLst>
              <a:ext uri="{FF2B5EF4-FFF2-40B4-BE49-F238E27FC236}">
                <a16:creationId xmlns:a16="http://schemas.microsoft.com/office/drawing/2014/main" id="{246427E7-7CDA-4D52-AEF9-5506E5FF9287}"/>
              </a:ext>
            </a:extLst>
          </p:cNvPr>
          <p:cNvSpPr/>
          <p:nvPr/>
        </p:nvSpPr>
        <p:spPr>
          <a:xfrm>
            <a:off x="7445828" y="4424093"/>
            <a:ext cx="2237350" cy="2130616"/>
          </a:xfrm>
          <a:prstGeom prst="roundRect">
            <a:avLst>
              <a:gd name="adj" fmla="val 7135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Quizzy Cross">
            <a:extLst>
              <a:ext uri="{FF2B5EF4-FFF2-40B4-BE49-F238E27FC236}">
                <a16:creationId xmlns:a16="http://schemas.microsoft.com/office/drawing/2014/main" id="{466FF883-79C5-41DD-9B57-B4CAA97F467A}"/>
              </a:ext>
            </a:extLst>
          </p:cNvPr>
          <p:cNvSpPr/>
          <p:nvPr/>
        </p:nvSpPr>
        <p:spPr bwMode="auto">
          <a:xfrm flipH="1">
            <a:off x="7445828" y="4431594"/>
            <a:ext cx="314325" cy="323850"/>
          </a:xfrm>
          <a:prstGeom prst="round1Rect">
            <a:avLst>
              <a:gd name="adj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AF799811-F1BE-4AF9-AD5A-1D69DC3A8AD7}"/>
              </a:ext>
            </a:extLst>
          </p:cNvPr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469775"/>
            <a:ext cx="2028102" cy="20899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81" name="Q1">
            <a:extLst>
              <a:ext uri="{FF2B5EF4-FFF2-40B4-BE49-F238E27FC236}">
                <a16:creationId xmlns:a16="http://schemas.microsoft.com/office/drawing/2014/main" id="{CA54DBFA-30B4-4BEF-9E03-860AEAF08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4755443"/>
            <a:ext cx="2152207" cy="15596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8000" tIns="108000" rIns="108000" bIns="108000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800" kern="0" dirty="0">
                <a:solidFill>
                  <a:schemeClr val="tx1"/>
                </a:solidFill>
              </a:rPr>
              <a:t>What animals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are they? </a:t>
            </a:r>
          </a:p>
        </p:txBody>
      </p:sp>
      <p:grpSp>
        <p:nvGrpSpPr>
          <p:cNvPr id="5" name="Q1 Arrow">
            <a:extLst>
              <a:ext uri="{FF2B5EF4-FFF2-40B4-BE49-F238E27FC236}">
                <a16:creationId xmlns:a16="http://schemas.microsoft.com/office/drawing/2014/main" id="{E8806D68-0F16-4042-81CC-95A5D9F0D88B}"/>
              </a:ext>
            </a:extLst>
          </p:cNvPr>
          <p:cNvGrpSpPr/>
          <p:nvPr/>
        </p:nvGrpSpPr>
        <p:grpSpPr>
          <a:xfrm>
            <a:off x="8371176" y="5886589"/>
            <a:ext cx="345053" cy="349251"/>
            <a:chOff x="9139296" y="5336207"/>
            <a:chExt cx="345053" cy="349251"/>
          </a:xfrm>
        </p:grpSpPr>
        <p:sp>
          <p:nvSpPr>
            <p:cNvPr id="82" name="Oval 1*"/>
            <p:cNvSpPr/>
            <p:nvPr/>
          </p:nvSpPr>
          <p:spPr>
            <a:xfrm>
              <a:off x="9139296" y="5336207"/>
              <a:ext cx="345053" cy="349251"/>
            </a:xfrm>
            <a:prstGeom prst="ellipse">
              <a:avLst/>
            </a:prstGeom>
            <a:solidFill>
              <a:srgbClr val="7ABC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8B32C69D-F940-4FE2-8D70-3DBA1FDB18CB}"/>
                </a:ext>
              </a:extLst>
            </p:cNvPr>
            <p:cNvCxnSpPr/>
            <p:nvPr/>
          </p:nvCxnSpPr>
          <p:spPr>
            <a:xfrm>
              <a:off x="9220102" y="5510832"/>
              <a:ext cx="219267" cy="0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0" name="Q2">
            <a:extLst>
              <a:ext uri="{FF2B5EF4-FFF2-40B4-BE49-F238E27FC236}">
                <a16:creationId xmlns:a16="http://schemas.microsoft.com/office/drawing/2014/main" id="{CA54DBFA-30B4-4BEF-9E03-860AEAF08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4755444"/>
            <a:ext cx="2163417" cy="15107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8000" tIns="108000" rIns="108000" bIns="108000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800" kern="0" dirty="0">
                <a:solidFill>
                  <a:schemeClr val="tx1"/>
                </a:solidFill>
              </a:rPr>
              <a:t>Which group 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does each animal belong to?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800" kern="0" dirty="0">
                <a:solidFill>
                  <a:schemeClr val="tx1"/>
                </a:solidFill>
              </a:rPr>
              <a:t> </a:t>
            </a:r>
          </a:p>
        </p:txBody>
      </p:sp>
      <p:grpSp>
        <p:nvGrpSpPr>
          <p:cNvPr id="46" name="Q2 Arrow">
            <a:extLst>
              <a:ext uri="{FF2B5EF4-FFF2-40B4-BE49-F238E27FC236}">
                <a16:creationId xmlns:a16="http://schemas.microsoft.com/office/drawing/2014/main" id="{89C0869C-63E7-49EE-97C9-4F088BFB3437}"/>
              </a:ext>
            </a:extLst>
          </p:cNvPr>
          <p:cNvGrpSpPr/>
          <p:nvPr/>
        </p:nvGrpSpPr>
        <p:grpSpPr>
          <a:xfrm>
            <a:off x="8397256" y="5856207"/>
            <a:ext cx="345053" cy="349251"/>
            <a:chOff x="9139296" y="5336207"/>
            <a:chExt cx="345053" cy="349251"/>
          </a:xfrm>
        </p:grpSpPr>
        <p:sp>
          <p:nvSpPr>
            <p:cNvPr id="47" name="Oval 1*">
              <a:extLst>
                <a:ext uri="{FF2B5EF4-FFF2-40B4-BE49-F238E27FC236}">
                  <a16:creationId xmlns:a16="http://schemas.microsoft.com/office/drawing/2014/main" id="{B62582ED-1A6A-4E1C-A8C3-0909BB49DAA8}"/>
                </a:ext>
              </a:extLst>
            </p:cNvPr>
            <p:cNvSpPr/>
            <p:nvPr/>
          </p:nvSpPr>
          <p:spPr>
            <a:xfrm>
              <a:off x="9139296" y="5336207"/>
              <a:ext cx="345053" cy="349251"/>
            </a:xfrm>
            <a:prstGeom prst="ellipse">
              <a:avLst/>
            </a:prstGeom>
            <a:solidFill>
              <a:srgbClr val="7ABC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E53AA0E8-3296-44F2-8917-B5AD44B20368}"/>
                </a:ext>
              </a:extLst>
            </p:cNvPr>
            <p:cNvCxnSpPr/>
            <p:nvPr/>
          </p:nvCxnSpPr>
          <p:spPr>
            <a:xfrm>
              <a:off x="9220102" y="5510832"/>
              <a:ext cx="219267" cy="0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Q3">
            <a:extLst>
              <a:ext uri="{FF2B5EF4-FFF2-40B4-BE49-F238E27FC236}">
                <a16:creationId xmlns:a16="http://schemas.microsoft.com/office/drawing/2014/main" id="{CA54DBFA-30B4-4BEF-9E03-860AEAF08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4831398"/>
            <a:ext cx="2163417" cy="15908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8000" tIns="108000" rIns="108000" bIns="108000" anchor="t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800" kern="0" dirty="0">
                <a:solidFill>
                  <a:schemeClr val="tx1"/>
                </a:solidFill>
              </a:rPr>
              <a:t>What kind of 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diet does each animal have? </a:t>
            </a:r>
          </a:p>
        </p:txBody>
      </p:sp>
      <p:grpSp>
        <p:nvGrpSpPr>
          <p:cNvPr id="49" name="Q3 Arrow">
            <a:extLst>
              <a:ext uri="{FF2B5EF4-FFF2-40B4-BE49-F238E27FC236}">
                <a16:creationId xmlns:a16="http://schemas.microsoft.com/office/drawing/2014/main" id="{22C339CC-2B6E-49A7-8AAF-03F2E3F8A325}"/>
              </a:ext>
            </a:extLst>
          </p:cNvPr>
          <p:cNvGrpSpPr/>
          <p:nvPr/>
        </p:nvGrpSpPr>
        <p:grpSpPr>
          <a:xfrm>
            <a:off x="8415168" y="5855787"/>
            <a:ext cx="345053" cy="349251"/>
            <a:chOff x="9139296" y="5336207"/>
            <a:chExt cx="345053" cy="349251"/>
          </a:xfrm>
        </p:grpSpPr>
        <p:sp>
          <p:nvSpPr>
            <p:cNvPr id="50" name="Oval 1*">
              <a:extLst>
                <a:ext uri="{FF2B5EF4-FFF2-40B4-BE49-F238E27FC236}">
                  <a16:creationId xmlns:a16="http://schemas.microsoft.com/office/drawing/2014/main" id="{A6759C91-AD44-4843-AD11-855AE118C4B3}"/>
                </a:ext>
              </a:extLst>
            </p:cNvPr>
            <p:cNvSpPr/>
            <p:nvPr/>
          </p:nvSpPr>
          <p:spPr>
            <a:xfrm>
              <a:off x="9139296" y="5336207"/>
              <a:ext cx="345053" cy="349251"/>
            </a:xfrm>
            <a:prstGeom prst="ellipse">
              <a:avLst/>
            </a:prstGeom>
            <a:solidFill>
              <a:srgbClr val="7ABC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cxnSp>
          <p:nvCxnSpPr>
            <p:cNvPr id="51" name="Straight Arrow Connector 50">
              <a:extLst>
                <a:ext uri="{FF2B5EF4-FFF2-40B4-BE49-F238E27FC236}">
                  <a16:creationId xmlns:a16="http://schemas.microsoft.com/office/drawing/2014/main" id="{291A1871-5EBA-4CF0-95FD-5F99018A3A5D}"/>
                </a:ext>
              </a:extLst>
            </p:cNvPr>
            <p:cNvCxnSpPr/>
            <p:nvPr/>
          </p:nvCxnSpPr>
          <p:spPr>
            <a:xfrm>
              <a:off x="9220102" y="5510832"/>
              <a:ext cx="219267" cy="0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Q4">
            <a:extLst>
              <a:ext uri="{FF2B5EF4-FFF2-40B4-BE49-F238E27FC236}">
                <a16:creationId xmlns:a16="http://schemas.microsoft.com/office/drawing/2014/main" id="{CA54DBFA-30B4-4BEF-9E03-860AEAF08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4760206"/>
            <a:ext cx="2172085" cy="1662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8000" tIns="108000" rIns="108000" bIns="108000" anchor="t" anchorCtr="0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800" kern="0" dirty="0">
                <a:solidFill>
                  <a:schemeClr val="tx1"/>
                </a:solidFill>
              </a:rPr>
              <a:t>How would 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these animals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feel if you were 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able to touch them?</a:t>
            </a:r>
          </a:p>
        </p:txBody>
      </p:sp>
      <p:grpSp>
        <p:nvGrpSpPr>
          <p:cNvPr id="53" name="Q4 Arrow">
            <a:extLst>
              <a:ext uri="{FF2B5EF4-FFF2-40B4-BE49-F238E27FC236}">
                <a16:creationId xmlns:a16="http://schemas.microsoft.com/office/drawing/2014/main" id="{70DB5639-E0DA-4363-B9D3-A2AC4BCCD36D}"/>
              </a:ext>
            </a:extLst>
          </p:cNvPr>
          <p:cNvGrpSpPr/>
          <p:nvPr/>
        </p:nvGrpSpPr>
        <p:grpSpPr>
          <a:xfrm>
            <a:off x="8415167" y="5971168"/>
            <a:ext cx="345053" cy="349251"/>
            <a:chOff x="9139296" y="5336207"/>
            <a:chExt cx="345053" cy="349251"/>
          </a:xfrm>
        </p:grpSpPr>
        <p:sp>
          <p:nvSpPr>
            <p:cNvPr id="54" name="Oval 1*">
              <a:extLst>
                <a:ext uri="{FF2B5EF4-FFF2-40B4-BE49-F238E27FC236}">
                  <a16:creationId xmlns:a16="http://schemas.microsoft.com/office/drawing/2014/main" id="{275F921C-F223-4EBE-BF8F-F363E7F1F2FA}"/>
                </a:ext>
              </a:extLst>
            </p:cNvPr>
            <p:cNvSpPr/>
            <p:nvPr/>
          </p:nvSpPr>
          <p:spPr>
            <a:xfrm>
              <a:off x="9139296" y="5336207"/>
              <a:ext cx="345053" cy="349251"/>
            </a:xfrm>
            <a:prstGeom prst="ellipse">
              <a:avLst/>
            </a:prstGeom>
            <a:solidFill>
              <a:srgbClr val="7ABC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cxnSp>
          <p:nvCxnSpPr>
            <p:cNvPr id="55" name="Straight Arrow Connector 54">
              <a:extLst>
                <a:ext uri="{FF2B5EF4-FFF2-40B4-BE49-F238E27FC236}">
                  <a16:creationId xmlns:a16="http://schemas.microsoft.com/office/drawing/2014/main" id="{12107DD2-B370-4C9A-92AB-40E0355CD51F}"/>
                </a:ext>
              </a:extLst>
            </p:cNvPr>
            <p:cNvCxnSpPr/>
            <p:nvPr/>
          </p:nvCxnSpPr>
          <p:spPr>
            <a:xfrm>
              <a:off x="9220102" y="5510832"/>
              <a:ext cx="219267" cy="0"/>
            </a:xfrm>
            <a:prstGeom prst="straightConnector1">
              <a:avLst/>
            </a:prstGeom>
            <a:ln w="38100">
              <a:solidFill>
                <a:schemeClr val="bg1"/>
              </a:solidFill>
              <a:headEnd type="none" w="sm" len="sm"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Q5">
            <a:extLst>
              <a:ext uri="{FF2B5EF4-FFF2-40B4-BE49-F238E27FC236}">
                <a16:creationId xmlns:a16="http://schemas.microsoft.com/office/drawing/2014/main" id="{CA54DBFA-30B4-4BEF-9E03-860AEAF08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4755444"/>
            <a:ext cx="2188937" cy="16461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lIns="108000" tIns="108000" rIns="108000" bIns="108000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1800" kern="0" dirty="0">
                <a:solidFill>
                  <a:schemeClr val="tx1"/>
                </a:solidFill>
              </a:rPr>
              <a:t>Which animals would be loud </a:t>
            </a:r>
            <a:br>
              <a:rPr lang="en-GB" altLang="en-US" sz="1800" kern="0" dirty="0">
                <a:solidFill>
                  <a:schemeClr val="tx1"/>
                </a:solidFill>
              </a:rPr>
            </a:br>
            <a:r>
              <a:rPr lang="en-GB" altLang="en-US" sz="1800" kern="0" dirty="0">
                <a:solidFill>
                  <a:schemeClr val="tx1"/>
                </a:solidFill>
              </a:rPr>
              <a:t>and which would be quiet?</a:t>
            </a:r>
          </a:p>
        </p:txBody>
      </p:sp>
      <p:pic>
        <p:nvPicPr>
          <p:cNvPr id="38" name="Quizzy Icon">
            <a:extLst>
              <a:ext uri="{FF2B5EF4-FFF2-40B4-BE49-F238E27FC236}">
                <a16:creationId xmlns:a16="http://schemas.microsoft.com/office/drawing/2014/main" id="{4010D8C2-6D09-47DE-A18D-919ECC6B5ED0}"/>
              </a:ext>
            </a:extLst>
          </p:cNvPr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1685" y="4475577"/>
            <a:ext cx="648000" cy="64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FBB9338-AA8E-4FC9-83AE-74DEF99CAD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2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769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32"/>
    </mc:Choice>
    <mc:Fallback xmlns="">
      <p:transition advTm="14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 isNarration="1">
              <p:cMediaNode vol="80000" showWhenStopped="0">
                <p:cTn id="8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 animBg="1"/>
      <p:bldP spid="36" grpId="1" animBg="1"/>
      <p:bldP spid="39" grpId="0" animBg="1"/>
      <p:bldP spid="39" grpId="1" animBg="1"/>
      <p:bldP spid="81" grpId="0" animBg="1"/>
      <p:bldP spid="81" grpId="1" animBg="1"/>
      <p:bldP spid="80" grpId="0" animBg="1"/>
      <p:bldP spid="80" grpId="1" animBg="1"/>
      <p:bldP spid="79" grpId="0" animBg="1"/>
      <p:bldP spid="79" grpId="1" animBg="1"/>
      <p:bldP spid="78" grpId="0" animBg="1"/>
      <p:bldP spid="78" grpId="1" animBg="1"/>
      <p:bldP spid="40" grpId="0" animBg="1"/>
      <p:bldP spid="40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Grouping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81964"/>
            <a:ext cx="8872538" cy="6419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help to sort the animals according to the criteria?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3442056-DB55-4969-959A-C0DF1356D0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642967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Mammals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Not Mammals</a:t>
                      </a:r>
                    </a:p>
                  </a:txBody>
                  <a:tcPr>
                    <a:solidFill>
                      <a:srgbClr val="E84D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65" name="Picture 64">
            <a:extLst>
              <a:ext uri="{FF2B5EF4-FFF2-40B4-BE49-F238E27FC236}">
                <a16:creationId xmlns:a16="http://schemas.microsoft.com/office/drawing/2014/main" id="{DA4CAC0A-26D4-4FBC-BFEC-2F3337958BA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6240" y="5454035"/>
            <a:ext cx="1184779" cy="11847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C507029-E927-4F66-A231-36CDD3F1F2C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4409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2F23D80F-4716-49E3-97B0-77724E4B919D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35331" y="5463835"/>
            <a:ext cx="1180578" cy="11651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BEE53631-FC4A-46EE-9FE0-A4840167894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9521" y="5456136"/>
            <a:ext cx="1180578" cy="118057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F639D69-EFF8-4081-B83F-53FE50BDA46D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9297" y="5456136"/>
            <a:ext cx="1180578" cy="118057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3E76004E-930E-4B36-BEE2-9B797B524D1D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7432" y="5455346"/>
            <a:ext cx="1197779" cy="1182156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A1F79395-C875-4DF7-B44F-7CACB52DEC6D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4185" y="5462085"/>
            <a:ext cx="1207745" cy="11686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A2F8F1B-B99F-4AB2-A926-EA749C982A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819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623"/>
    </mc:Choice>
    <mc:Fallback xmlns="">
      <p:transition advTm="44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6251E-6 -4.00672E-6 L 0.41767 -0.35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76" y="-178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9532E-6 -4.00252E-6 L -0.11077 -0.358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-179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8137E-6 -4.00672E-6 L -0.10467 -0.2996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41" y="-149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79955E-7 -4.00252E-6 L 0.11299 -0.1963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42" y="-98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8144E-6 -4.00252E-6 L 0.0732 -0.346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3" y="-17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3898E-6 -4.00252E-6 L 0.03816 -0.2024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" y="-101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1581E-6 -4.00252E-6 L -0.45612 -0.220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06" y="-11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Grouping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581964"/>
            <a:ext cx="8872538" cy="6419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A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Can you help to sort the animals according to the criteria?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3442056-DB55-4969-959A-C0DF1356D0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6337682"/>
              </p:ext>
            </p:extLst>
          </p:nvPr>
        </p:nvGraphicFramePr>
        <p:xfrm>
          <a:off x="901700" y="2312653"/>
          <a:ext cx="8872538" cy="30721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Carnivores</a:t>
                      </a:r>
                      <a:endParaRPr lang="en-GB" dirty="0"/>
                    </a:p>
                  </a:txBody>
                  <a:tcPr>
                    <a:solidFill>
                      <a:srgbClr val="FAB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Not Carnivores</a:t>
                      </a:r>
                    </a:p>
                  </a:txBody>
                  <a:tcPr>
                    <a:solidFill>
                      <a:srgbClr val="FAB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2701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65" name="Picture 64">
            <a:extLst>
              <a:ext uri="{FF2B5EF4-FFF2-40B4-BE49-F238E27FC236}">
                <a16:creationId xmlns:a16="http://schemas.microsoft.com/office/drawing/2014/main" id="{DA4CAC0A-26D4-4FBC-BFEC-2F3337958BA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6240" y="5454035"/>
            <a:ext cx="1184779" cy="11847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C507029-E927-4F66-A231-36CDD3F1F2C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4409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2F23D80F-4716-49E3-97B0-77724E4B919D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35331" y="5463835"/>
            <a:ext cx="1180578" cy="11651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BEE53631-FC4A-46EE-9FE0-A4840167894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9521" y="5456136"/>
            <a:ext cx="1180578" cy="118057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F639D69-EFF8-4081-B83F-53FE50BDA46D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9297" y="5456136"/>
            <a:ext cx="1180578" cy="118057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3E76004E-930E-4B36-BEE2-9B797B524D1D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7432" y="5455346"/>
            <a:ext cx="1197779" cy="1182156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A1F79395-C875-4DF7-B44F-7CACB52DEC6D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4185" y="5462085"/>
            <a:ext cx="1207745" cy="11686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29178BD-8178-44D9-B18E-D332B46D98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445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838"/>
    </mc:Choice>
    <mc:Fallback xmlns="">
      <p:transition advTm="14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6251E-6 -4.00672E-6 L 0.06295 -0.198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8" y="-99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89532E-6 -4.00252E-6 L -0.11077 -0.3588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38" y="-179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28137E-6 -4.00672E-6 L 0.44039 -0.3574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19" y="-178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79955E-7 -4.00252E-6 L 0.08642 -0.1999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21" y="-99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98144E-6 -4.00252E-6 L 0.0732 -0.3464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3" y="-17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3898E-6 -4.00252E-6 L -0.42406 -0.317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03" y="-158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1581E-6 -4.00252E-6 L -0.00163 -0.190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-95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Grouping Animals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2377104"/>
            <a:ext cx="8872538" cy="78454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DB00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 could be: lives in water, lives on land, soft to touch or something else</a:t>
            </a:r>
            <a:r>
              <a:rPr lang="en-GB">
                <a:solidFill>
                  <a:schemeClr val="tx1"/>
                </a:solidFill>
              </a:rPr>
              <a:t>.  </a:t>
            </a:r>
            <a:endParaRPr lang="en-GB" dirty="0">
              <a:solidFill>
                <a:schemeClr val="tx1"/>
              </a:solidFill>
            </a:endParaRP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73442056-DB55-4969-959A-C0DF1356D0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086961"/>
              </p:ext>
            </p:extLst>
          </p:nvPr>
        </p:nvGraphicFramePr>
        <p:xfrm>
          <a:off x="901700" y="3221577"/>
          <a:ext cx="8872538" cy="2089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6269">
                  <a:extLst>
                    <a:ext uri="{9D8B030D-6E8A-4147-A177-3AD203B41FA5}">
                      <a16:colId xmlns:a16="http://schemas.microsoft.com/office/drawing/2014/main" val="3719151150"/>
                    </a:ext>
                  </a:extLst>
                </a:gridCol>
                <a:gridCol w="4436269">
                  <a:extLst>
                    <a:ext uri="{9D8B030D-6E8A-4147-A177-3AD203B41FA5}">
                      <a16:colId xmlns:a16="http://schemas.microsoft.com/office/drawing/2014/main" val="1984497634"/>
                    </a:ext>
                  </a:extLst>
                </a:gridCol>
              </a:tblGrid>
              <a:tr h="337771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DB007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solidFill>
                      <a:srgbClr val="DB007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516653"/>
                  </a:ext>
                </a:extLst>
              </a:tr>
              <a:tr h="172385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036988"/>
                  </a:ext>
                </a:extLst>
              </a:tr>
            </a:tbl>
          </a:graphicData>
        </a:graphic>
      </p:graphicFrame>
      <p:pic>
        <p:nvPicPr>
          <p:cNvPr id="65" name="Picture 64">
            <a:extLst>
              <a:ext uri="{FF2B5EF4-FFF2-40B4-BE49-F238E27FC236}">
                <a16:creationId xmlns:a16="http://schemas.microsoft.com/office/drawing/2014/main" id="{DA4CAC0A-26D4-4FBC-BFEC-2F3337958BA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6240" y="5454035"/>
            <a:ext cx="1184779" cy="11847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C507029-E927-4F66-A231-36CDD3F1F2C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84409" y="5461662"/>
            <a:ext cx="1180578" cy="1169525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2F23D80F-4716-49E3-97B0-77724E4B919D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35331" y="5463835"/>
            <a:ext cx="1180578" cy="11651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BEE53631-FC4A-46EE-9FE0-A48401678946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29521" y="5456136"/>
            <a:ext cx="1180578" cy="118057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F639D69-EFF8-4081-B83F-53FE50BDA46D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39297" y="5456136"/>
            <a:ext cx="1180578" cy="1180577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3E76004E-930E-4B36-BEE2-9B797B524D1D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7432" y="5455346"/>
            <a:ext cx="1197779" cy="1182156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A1F79395-C875-4DF7-B44F-7CACB52DEC6D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94185" y="5462085"/>
            <a:ext cx="1207745" cy="1168678"/>
          </a:xfrm>
          <a:prstGeom prst="ellipse">
            <a:avLst/>
          </a:prstGeom>
          <a:ln w="28575">
            <a:solidFill>
              <a:schemeClr val="tx1"/>
            </a:solidFill>
          </a:ln>
        </p:spPr>
      </p:pic>
      <p:sp>
        <p:nvSpPr>
          <p:cNvPr id="21" name="Quizzy Box">
            <a:extLst>
              <a:ext uri="{FF2B5EF4-FFF2-40B4-BE49-F238E27FC236}">
                <a16:creationId xmlns:a16="http://schemas.microsoft.com/office/drawing/2014/main" id="{12F96DD9-577F-49AD-B064-C9A8C81EB0EC}"/>
              </a:ext>
            </a:extLst>
          </p:cNvPr>
          <p:cNvSpPr/>
          <p:nvPr/>
        </p:nvSpPr>
        <p:spPr>
          <a:xfrm>
            <a:off x="1614627" y="1529597"/>
            <a:ext cx="7632700" cy="747413"/>
          </a:xfrm>
          <a:prstGeom prst="roundRect">
            <a:avLst>
              <a:gd name="adj" fmla="val 15349"/>
            </a:avLst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Quizzy Icon">
            <a:extLst>
              <a:ext uri="{FF2B5EF4-FFF2-40B4-BE49-F238E27FC236}">
                <a16:creationId xmlns:a16="http://schemas.microsoft.com/office/drawing/2014/main" id="{81E3A819-A007-4B3F-8830-14A74D91D89F}"/>
              </a:ext>
            </a:extLst>
          </p:cNvPr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9630" y="1573594"/>
            <a:ext cx="648000" cy="648000"/>
          </a:xfrm>
          <a:prstGeom prst="rect">
            <a:avLst/>
          </a:prstGeom>
        </p:spPr>
      </p:pic>
      <p:sp>
        <p:nvSpPr>
          <p:cNvPr id="25" name="Quizzy Cross">
            <a:extLst>
              <a:ext uri="{FF2B5EF4-FFF2-40B4-BE49-F238E27FC236}">
                <a16:creationId xmlns:a16="http://schemas.microsoft.com/office/drawing/2014/main" id="{D2FF524F-BAA1-4B3A-88F3-D7758A15AAD5}"/>
              </a:ext>
            </a:extLst>
          </p:cNvPr>
          <p:cNvSpPr/>
          <p:nvPr/>
        </p:nvSpPr>
        <p:spPr bwMode="auto">
          <a:xfrm flipH="1">
            <a:off x="1615081" y="1529597"/>
            <a:ext cx="314325" cy="323850"/>
          </a:xfrm>
          <a:prstGeom prst="round1Rect">
            <a:avLst>
              <a:gd name="adj" fmla="val 4899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b="1" dirty="0"/>
              <a:t>X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id="{DE83B411-40D0-45FC-8C6A-0CC6015AE8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3273" y="1707749"/>
            <a:ext cx="6052626" cy="408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kern="0" dirty="0">
                <a:solidFill>
                  <a:schemeClr val="tx1"/>
                </a:solidFill>
              </a:rPr>
              <a:t>Can you find another way to sort these animals? 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31B23F-829D-49F7-8F07-E7C01BADDCD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8067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457"/>
    </mc:Choice>
    <mc:Fallback xmlns="">
      <p:transition advTm="334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21" grpId="0" animBg="1"/>
      <p:bldP spid="21" grpId="1" animBg="1"/>
      <p:bldP spid="25" grpId="0" animBg="1"/>
      <p:bldP spid="25" grpId="1" animBg="1"/>
      <p:bldP spid="26" grpId="0"/>
      <p:bldP spid="2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4042D786-C511-4EC4-8D7F-7D1A819C6C2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524" b="14367"/>
          <a:stretch/>
        </p:blipFill>
        <p:spPr>
          <a:xfrm>
            <a:off x="917575" y="1581138"/>
            <a:ext cx="8856664" cy="50784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Sorting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E920798-82E4-4B02-9D94-04F1C6E5952E}"/>
              </a:ext>
            </a:extLst>
          </p:cNvPr>
          <p:cNvSpPr/>
          <p:nvPr/>
        </p:nvSpPr>
        <p:spPr>
          <a:xfrm>
            <a:off x="1051144" y="1741987"/>
            <a:ext cx="4020272" cy="4701310"/>
          </a:xfrm>
          <a:prstGeom prst="roundRect">
            <a:avLst>
              <a:gd name="adj" fmla="val 8166"/>
            </a:avLst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8C6D81-ABB9-4E0B-A0DE-8126DDB2D335}"/>
              </a:ext>
            </a:extLst>
          </p:cNvPr>
          <p:cNvSpPr/>
          <p:nvPr/>
        </p:nvSpPr>
        <p:spPr>
          <a:xfrm>
            <a:off x="1243264" y="2101665"/>
            <a:ext cx="3636032" cy="1040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You are going to sort different animals into groups, choosing your own criteria.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AE8E5E9B-A87D-484B-B13B-B57B19DF31D1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2209" y="2101665"/>
            <a:ext cx="3128460" cy="442525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595ACC2-5294-42EF-B54B-2FAED18F1465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4985" y="1714279"/>
            <a:ext cx="3128460" cy="442525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C1F9CB5-4900-4AB9-834F-CA129ACD9F5F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43264" y="3530046"/>
            <a:ext cx="2012551" cy="402962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4CC4B04-D6B4-4133-B6F8-F17574219699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121"/>
          <a:stretch/>
        </p:blipFill>
        <p:spPr>
          <a:xfrm>
            <a:off x="2900820" y="3694545"/>
            <a:ext cx="1980838" cy="38651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9A9DB7C-2B2A-48F1-AE4D-B61CBD780B0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255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040"/>
    </mc:Choice>
    <mc:Fallback xmlns="">
      <p:transition advTm="32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884238" y="865188"/>
            <a:ext cx="89233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latin typeface="+mj-lt"/>
              </a:rPr>
              <a:t>Sorting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8919916" y="638330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08C10A-8546-469A-B9C9-FBFB899259DE}"/>
              </a:ext>
            </a:extLst>
          </p:cNvPr>
          <p:cNvSpPr/>
          <p:nvPr/>
        </p:nvSpPr>
        <p:spPr>
          <a:xfrm>
            <a:off x="901700" y="1618353"/>
            <a:ext cx="8872538" cy="584775"/>
          </a:xfrm>
          <a:prstGeom prst="roundRect">
            <a:avLst/>
          </a:prstGeom>
          <a:solidFill>
            <a:srgbClr val="DB00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" pitchFamily="50" charset="0"/>
              </a:rPr>
              <a:t>To sort the animals, you will need to talk and to think about: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AB1D35-319A-4B86-834A-EEFC2FF7B449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7575" y="2319151"/>
            <a:ext cx="8856663" cy="4340412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427EFFDE-0454-4A2A-8C2D-0C5AA6968F40}"/>
              </a:ext>
            </a:extLst>
          </p:cNvPr>
          <p:cNvSpPr/>
          <p:nvPr/>
        </p:nvSpPr>
        <p:spPr>
          <a:xfrm>
            <a:off x="2991939" y="2469517"/>
            <a:ext cx="5366970" cy="2168510"/>
          </a:xfrm>
          <a:prstGeom prst="roundRect">
            <a:avLst>
              <a:gd name="adj" fmla="val 12324"/>
            </a:avLst>
          </a:prstGeom>
          <a:solidFill>
            <a:schemeClr val="bg1"/>
          </a:solidFill>
          <a:ln w="28575">
            <a:solidFill>
              <a:srgbClr val="DB007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180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which animal group they belong to;</a:t>
            </a:r>
          </a:p>
          <a:p>
            <a:pPr marL="285750" indent="-180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what they eat;</a:t>
            </a:r>
          </a:p>
          <a:p>
            <a:pPr marL="285750" indent="-1800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things that are the same or different. (Remember to use your senses – are they big or little, rough or soft, quiet or loud?)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4A6D947B-81E5-45B7-B655-7A4536D944A2}"/>
              </a:ext>
            </a:extLst>
          </p:cNvPr>
          <p:cNvSpPr/>
          <p:nvPr/>
        </p:nvSpPr>
        <p:spPr>
          <a:xfrm>
            <a:off x="2706255" y="4773119"/>
            <a:ext cx="6912657" cy="1655390"/>
          </a:xfrm>
          <a:prstGeom prst="roundRect">
            <a:avLst>
              <a:gd name="adj" fmla="val 10475"/>
            </a:avLst>
          </a:prstGeom>
          <a:solidFill>
            <a:schemeClr val="bg1"/>
          </a:solidFill>
          <a:ln w="28575">
            <a:solidFill>
              <a:srgbClr val="E84D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Sort the animals into groups using the sorting hoops. Remember to label each group.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Once you have recorded your ideas, find a different way to sort the animals.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97FEE9B-A2FE-49FF-8834-5E20DA4B14F6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551" y="2669310"/>
            <a:ext cx="2796346" cy="489036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3B5678-9E67-4C83-8583-498CF253C31E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1501" y="2124447"/>
            <a:ext cx="1527411" cy="165539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9EB56F0-3671-479C-89A3-14C4BB4912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7113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373"/>
    </mc:Choice>
    <mc:Fallback xmlns="">
      <p:transition advTm="383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6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AD724CD-C892-4347-8F9E-BC4B1D1DA44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6313" y="673417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6113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2"/>
    </mc:Choice>
    <mc:Fallback xmlns="">
      <p:transition spd="slow" advTm="1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5|1.6|1|1|1.1|1|1.2"/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0.5|0.4|0.3|0.3|0.2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.4|16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Science Presentation Template.pptx" id="{3E0CB02D-D9B1-4BEA-A461-52EA6641E47D}" vid="{AD876080-6B09-4EB9-B031-D0FB13EDFD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Science PowerPoint Template - eBook Size</Template>
  <TotalTime>1936</TotalTime>
  <Words>406</Words>
  <Application>Microsoft Office PowerPoint</Application>
  <PresentationFormat>Custom</PresentationFormat>
  <Paragraphs>60</Paragraphs>
  <Slides>13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Sassoon Infant Rg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Christina Weerasekera</cp:lastModifiedBy>
  <cp:revision>79</cp:revision>
  <dcterms:created xsi:type="dcterms:W3CDTF">2020-04-27T06:52:58Z</dcterms:created>
  <dcterms:modified xsi:type="dcterms:W3CDTF">2021-02-02T20:32:45Z</dcterms:modified>
</cp:coreProperties>
</file>