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8" r:id="rId2"/>
    <p:sldId id="268" r:id="rId3"/>
    <p:sldId id="269" r:id="rId4"/>
    <p:sldId id="270" r:id="rId5"/>
    <p:sldId id="271" r:id="rId6"/>
    <p:sldId id="267" r:id="rId7"/>
  </p:sldIdLst>
  <p:sldSz cx="9144000" cy="6858000" type="screen4x3"/>
  <p:notesSz cx="6858000" cy="9144000"/>
  <p:embeddedFontLst>
    <p:embeddedFont>
      <p:font typeface="Twinkl" pitchFamily="2" charset="0"/>
      <p:regular r:id="rId10"/>
      <p:bold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Twinkl SemiBold" pitchFamily="2" charset="0"/>
      <p:bold r:id="rId16"/>
    </p:embeddedFont>
    <p:embeddedFont>
      <p:font typeface="Sassoon Infant Rg" panose="02000503030000020003" pitchFamily="50" charset="0"/>
      <p:regular r:id="rId17"/>
      <p:bold r:id="rId18"/>
    </p:embeddedFont>
    <p:embeddedFont>
      <p:font typeface="Sassoon Infant Md" panose="02000603050000020003" pitchFamily="50" charset="0"/>
      <p:regular r:id="rId19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assoon Infant Rg" panose="02000503030000020003" pitchFamily="50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assoon Infant Rg" panose="02000503030000020003" pitchFamily="50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assoon Infant Rg" panose="02000503030000020003" pitchFamily="50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assoon Infant Rg" panose="02000503030000020003" pitchFamily="50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assoon Infant Rg" panose="02000503030000020003" pitchFamily="50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Sassoon Infant Rg" panose="02000503030000020003" pitchFamily="50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Sassoon Infant Rg" panose="02000503030000020003" pitchFamily="50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Sassoon Infant Rg" panose="02000503030000020003" pitchFamily="50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Sassoon Infant Rg" panose="02000503030000020003" pitchFamily="50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317">
          <p15:clr>
            <a:srgbClr val="A4A3A4"/>
          </p15:clr>
        </p15:guide>
        <p15:guide id="4" orient="horz" pos="3997">
          <p15:clr>
            <a:srgbClr val="A4A3A4"/>
          </p15:clr>
        </p15:guide>
        <p15:guide id="5" pos="5443">
          <p15:clr>
            <a:srgbClr val="A4A3A4"/>
          </p15:clr>
        </p15:guide>
        <p15:guide id="6" orient="horz" pos="323">
          <p15:clr>
            <a:srgbClr val="A4A3A4"/>
          </p15:clr>
        </p15:guide>
        <p15:guide id="7" pos="476">
          <p15:clr>
            <a:srgbClr val="A4A3A4"/>
          </p15:clr>
        </p15:guide>
        <p15:guide id="8" orient="horz" pos="459">
          <p15:clr>
            <a:srgbClr val="A4A3A4"/>
          </p15:clr>
        </p15:guide>
        <p15:guide id="9" orient="horz" pos="3838">
          <p15:clr>
            <a:srgbClr val="A4A3A4"/>
          </p15:clr>
        </p15:guide>
        <p15:guide id="10" pos="52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9"/>
    <a:srgbClr val="FFA44B"/>
    <a:srgbClr val="FFC88F"/>
    <a:srgbClr val="E34192"/>
    <a:srgbClr val="EB9F1C"/>
    <a:srgbClr val="04AA94"/>
    <a:srgbClr val="FFB260"/>
    <a:srgbClr val="C598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0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320" y="108"/>
      </p:cViewPr>
      <p:guideLst>
        <p:guide orient="horz" pos="2160"/>
        <p:guide pos="2880"/>
        <p:guide pos="317"/>
        <p:guide orient="horz" pos="3997"/>
        <p:guide pos="5443"/>
        <p:guide orient="horz" pos="323"/>
        <p:guide pos="476"/>
        <p:guide orient="horz" pos="459"/>
        <p:guide orient="horz" pos="3838"/>
        <p:guide pos="528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292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CAA91A9C-FFF9-4348-8AD2-E12BE5C198E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F90184C-767D-40BD-8075-CFC006B9567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221F314-DA9C-4D03-92EC-478106B942BC}" type="datetimeFigureOut">
              <a:rPr lang="en-GB"/>
              <a:pPr>
                <a:defRPr/>
              </a:pPr>
              <a:t>02/02/2019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2E98443-7343-4DF9-9685-FE3839F09C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F9AAEC2-DA08-45AD-B2AF-0BB420E83FB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8E45E93-AF07-44BF-AC0F-F24B1480978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8675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DB982A7F-B3E2-4D1C-A6CA-60AB999B58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69F4EFF-A24F-41F1-B8E4-4691F87B0A0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AC59134-81E0-4E34-ACA0-F4D387DB916A}" type="datetimeFigureOut">
              <a:rPr lang="en-GB"/>
              <a:pPr>
                <a:defRPr/>
              </a:pPr>
              <a:t>02/02/2019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xmlns="" id="{57C9D63C-D455-4369-98B4-31F0757C465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xmlns="" id="{D0F4E6B9-32AD-4887-9AE7-78EF8083A1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6101702-879C-4DD6-ABB4-AA88594263F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DBB0AF3-55EC-43A7-B376-458902B456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26DEBFA-E8B1-4C1B-BA55-4A38B03771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31482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2043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xmlns="" id="{1C923F89-413C-4AD9-ACA6-E1EFC785F318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xmlns="" id="{38B3D2D7-D344-4998-8072-4C4FEBAAFA32}"/>
              </a:ext>
            </a:extLst>
          </p:cNvPr>
          <p:cNvSpPr/>
          <p:nvPr userDrawn="1"/>
        </p:nvSpPr>
        <p:spPr>
          <a:xfrm>
            <a:off x="760413" y="4340225"/>
            <a:ext cx="2468562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xmlns="" id="{B31DDD84-CE47-476D-80B9-5A46FAA87CD3}"/>
              </a:ext>
            </a:extLst>
          </p:cNvPr>
          <p:cNvSpPr/>
          <p:nvPr userDrawn="1"/>
        </p:nvSpPr>
        <p:spPr>
          <a:xfrm>
            <a:off x="3336925" y="4340225"/>
            <a:ext cx="2470150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xmlns="" id="{609A959E-F664-4AE4-AA7B-95E363A5C82B}"/>
              </a:ext>
            </a:extLst>
          </p:cNvPr>
          <p:cNvSpPr/>
          <p:nvPr userDrawn="1"/>
        </p:nvSpPr>
        <p:spPr>
          <a:xfrm>
            <a:off x="5915025" y="4340225"/>
            <a:ext cx="2468563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xmlns="" id="{25B9E4FE-BD3F-4DA8-AAD9-92110A028D00}"/>
              </a:ext>
            </a:extLst>
          </p:cNvPr>
          <p:cNvSpPr/>
          <p:nvPr userDrawn="1"/>
        </p:nvSpPr>
        <p:spPr>
          <a:xfrm>
            <a:off x="755650" y="2493963"/>
            <a:ext cx="2468563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xmlns="" id="{CC689A39-3B0C-48E9-94EE-AAC4388E6BA2}"/>
              </a:ext>
            </a:extLst>
          </p:cNvPr>
          <p:cNvSpPr/>
          <p:nvPr userDrawn="1"/>
        </p:nvSpPr>
        <p:spPr>
          <a:xfrm>
            <a:off x="3332163" y="2493963"/>
            <a:ext cx="2470150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xmlns="" id="{AFAA4A29-6329-4918-B2B1-2A620DC24C10}"/>
              </a:ext>
            </a:extLst>
          </p:cNvPr>
          <p:cNvSpPr/>
          <p:nvPr userDrawn="1"/>
        </p:nvSpPr>
        <p:spPr>
          <a:xfrm>
            <a:off x="5910263" y="2493963"/>
            <a:ext cx="2468562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755650" y="1500011"/>
            <a:ext cx="7623167" cy="967318"/>
          </a:xfrm>
          <a:prstGeom prst="roundRect">
            <a:avLst>
              <a:gd name="adj" fmla="val 1874"/>
            </a:avLst>
          </a:prstGeom>
        </p:spPr>
        <p:txBody>
          <a:bodyPr lIns="0" tIns="0" rIns="0" bIns="0" anchor="ctr"/>
          <a:lstStyle>
            <a:lvl1pPr marL="0" indent="0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 flipH="1">
            <a:off x="755648" y="2494138"/>
            <a:ext cx="2468893" cy="1752600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4"/>
          </p:nvPr>
        </p:nvSpPr>
        <p:spPr>
          <a:xfrm flipH="1">
            <a:off x="3337552" y="2494138"/>
            <a:ext cx="2464127" cy="1752600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5"/>
          </p:nvPr>
        </p:nvSpPr>
        <p:spPr>
          <a:xfrm flipH="1">
            <a:off x="5909923" y="2481615"/>
            <a:ext cx="2468893" cy="1752600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6"/>
          </p:nvPr>
        </p:nvSpPr>
        <p:spPr>
          <a:xfrm flipH="1">
            <a:off x="755647" y="4340225"/>
            <a:ext cx="2468893" cy="1752600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7"/>
          </p:nvPr>
        </p:nvSpPr>
        <p:spPr>
          <a:xfrm flipH="1">
            <a:off x="3337553" y="4340225"/>
            <a:ext cx="2468893" cy="1752600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8"/>
          </p:nvPr>
        </p:nvSpPr>
        <p:spPr>
          <a:xfrm flipH="1">
            <a:off x="5909924" y="4340225"/>
            <a:ext cx="2468893" cy="1752600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1915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xmlns="" id="{F6912FDE-0956-4FE3-B118-045BC8FA6810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89ECDC91-0B8E-4C40-B048-4A6BE0AF4564}"/>
              </a:ext>
            </a:extLst>
          </p:cNvPr>
          <p:cNvSpPr/>
          <p:nvPr userDrawn="1"/>
        </p:nvSpPr>
        <p:spPr>
          <a:xfrm>
            <a:off x="3752850" y="4616450"/>
            <a:ext cx="2274888" cy="146685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EC6DFC51-6444-45CA-AACC-35708DF2CA17}"/>
              </a:ext>
            </a:extLst>
          </p:cNvPr>
          <p:cNvSpPr/>
          <p:nvPr userDrawn="1"/>
        </p:nvSpPr>
        <p:spPr>
          <a:xfrm>
            <a:off x="3752850" y="3067050"/>
            <a:ext cx="2274888" cy="14605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D0AAC6A0-2382-437A-AF4C-BDF2E01BB27C}"/>
              </a:ext>
            </a:extLst>
          </p:cNvPr>
          <p:cNvSpPr/>
          <p:nvPr userDrawn="1"/>
        </p:nvSpPr>
        <p:spPr>
          <a:xfrm>
            <a:off x="3752850" y="1514475"/>
            <a:ext cx="2274888" cy="146367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29D48A10-5887-46C7-BDC9-EF97BBCC6592}"/>
              </a:ext>
            </a:extLst>
          </p:cNvPr>
          <p:cNvSpPr/>
          <p:nvPr userDrawn="1"/>
        </p:nvSpPr>
        <p:spPr>
          <a:xfrm>
            <a:off x="6119813" y="4616450"/>
            <a:ext cx="2274887" cy="1466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B5B5096D-F8AA-45EE-97BB-CE91573D01D2}"/>
              </a:ext>
            </a:extLst>
          </p:cNvPr>
          <p:cNvSpPr/>
          <p:nvPr userDrawn="1"/>
        </p:nvSpPr>
        <p:spPr>
          <a:xfrm>
            <a:off x="6119813" y="3067050"/>
            <a:ext cx="2274887" cy="14605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80984AA2-A899-4C8F-8591-AADB4B45F2AB}"/>
              </a:ext>
            </a:extLst>
          </p:cNvPr>
          <p:cNvSpPr/>
          <p:nvPr userDrawn="1"/>
        </p:nvSpPr>
        <p:spPr>
          <a:xfrm>
            <a:off x="6119813" y="1514475"/>
            <a:ext cx="2274887" cy="14636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649" y="1513946"/>
            <a:ext cx="2997201" cy="4569354"/>
          </a:xfrm>
          <a:prstGeom prst="roundRect">
            <a:avLst>
              <a:gd name="adj" fmla="val 1874"/>
            </a:avLst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13" name="Content Placeholder 2"/>
          <p:cNvSpPr>
            <a:spLocks noGrp="1"/>
          </p:cNvSpPr>
          <p:nvPr>
            <p:ph idx="13"/>
          </p:nvPr>
        </p:nvSpPr>
        <p:spPr>
          <a:xfrm flipH="1">
            <a:off x="3752849" y="1513944"/>
            <a:ext cx="2275416" cy="1463427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4"/>
          </p:nvPr>
        </p:nvSpPr>
        <p:spPr>
          <a:xfrm flipH="1">
            <a:off x="6117162" y="1513943"/>
            <a:ext cx="2275416" cy="1463427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5"/>
          </p:nvPr>
        </p:nvSpPr>
        <p:spPr>
          <a:xfrm flipH="1">
            <a:off x="3765547" y="3059085"/>
            <a:ext cx="2275416" cy="1463427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6"/>
          </p:nvPr>
        </p:nvSpPr>
        <p:spPr>
          <a:xfrm flipH="1">
            <a:off x="6117162" y="3062996"/>
            <a:ext cx="2275416" cy="1463427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7"/>
          </p:nvPr>
        </p:nvSpPr>
        <p:spPr>
          <a:xfrm flipH="1">
            <a:off x="3752849" y="4612048"/>
            <a:ext cx="2275416" cy="1463427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8"/>
          </p:nvPr>
        </p:nvSpPr>
        <p:spPr>
          <a:xfrm flipH="1">
            <a:off x="6117162" y="4616560"/>
            <a:ext cx="2275416" cy="1463427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11213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xmlns="" id="{0783BF99-E8CE-41FA-9DE9-69ADD38654FD}"/>
              </a:ext>
            </a:extLst>
          </p:cNvPr>
          <p:cNvSpPr/>
          <p:nvPr userDrawn="1"/>
        </p:nvSpPr>
        <p:spPr bwMode="auto">
          <a:xfrm>
            <a:off x="503238" y="2930525"/>
            <a:ext cx="8137525" cy="341471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xmlns="" id="{5BA9E4A0-2D07-415E-BA60-BA1B67461B4A}"/>
              </a:ext>
            </a:extLst>
          </p:cNvPr>
          <p:cNvSpPr/>
          <p:nvPr userDrawn="1"/>
        </p:nvSpPr>
        <p:spPr bwMode="auto">
          <a:xfrm>
            <a:off x="503238" y="512763"/>
            <a:ext cx="8137525" cy="2192337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72B2C67D-E24D-438E-A6B1-0EE409E01218}"/>
              </a:ext>
            </a:extLst>
          </p:cNvPr>
          <p:cNvSpPr txBox="1">
            <a:spLocks/>
          </p:cNvSpPr>
          <p:nvPr userDrawn="1"/>
        </p:nvSpPr>
        <p:spPr>
          <a:xfrm>
            <a:off x="628650" y="3071813"/>
            <a:ext cx="7886700" cy="539750"/>
          </a:xfrm>
          <a:prstGeom prst="rect">
            <a:avLst/>
          </a:prstGeom>
        </p:spPr>
        <p:txBody>
          <a:bodyPr lIns="0" tIns="0" rIns="0" bIns="0" anchor="ctr" anchorCtr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latin typeface="Twinkl" pitchFamily="2" charset="0"/>
              </a:rPr>
              <a:t>Success Criteria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8813F079-9FBE-4BDB-8FF3-4C4416448635}"/>
              </a:ext>
            </a:extLst>
          </p:cNvPr>
          <p:cNvSpPr txBox="1">
            <a:spLocks/>
          </p:cNvSpPr>
          <p:nvPr userDrawn="1"/>
        </p:nvSpPr>
        <p:spPr>
          <a:xfrm>
            <a:off x="628650" y="735013"/>
            <a:ext cx="7886700" cy="539750"/>
          </a:xfrm>
          <a:prstGeom prst="rect">
            <a:avLst/>
          </a:prstGeom>
        </p:spPr>
        <p:txBody>
          <a:bodyPr lIns="0" tIns="0" rIns="0" bIns="0" anchor="ctr" anchorCtr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latin typeface="Twinkl" pitchFamily="2" charset="0"/>
              </a:rPr>
              <a:t>Aim</a:t>
            </a:r>
          </a:p>
        </p:txBody>
      </p:sp>
      <p:sp>
        <p:nvSpPr>
          <p:cNvPr id="7" name="Content Placeholder 15">
            <a:extLst>
              <a:ext uri="{FF2B5EF4-FFF2-40B4-BE49-F238E27FC236}">
                <a16:creationId xmlns:a16="http://schemas.microsoft.com/office/drawing/2014/main" xmlns="" id="{7EE2C319-7BAA-4ACF-B78F-5CBDFBB9C77E}"/>
              </a:ext>
            </a:extLst>
          </p:cNvPr>
          <p:cNvSpPr txBox="1">
            <a:spLocks/>
          </p:cNvSpPr>
          <p:nvPr userDrawn="1"/>
        </p:nvSpPr>
        <p:spPr>
          <a:xfrm>
            <a:off x="628650" y="3467100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lIns="180000" tIns="252000" rIns="252000" bIns="18000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GB" dirty="0">
                <a:latin typeface="Twinkl" pitchFamily="2" charset="0"/>
              </a:rPr>
              <a:t>Statement 1 Lorem ipsum </a:t>
            </a:r>
            <a:r>
              <a:rPr lang="en-GB" dirty="0" err="1">
                <a:latin typeface="Twinkl" pitchFamily="2" charset="0"/>
              </a:rPr>
              <a:t>dolor</a:t>
            </a:r>
            <a:r>
              <a:rPr lang="en-GB" dirty="0">
                <a:latin typeface="Twinkl" pitchFamily="2" charset="0"/>
              </a:rPr>
              <a:t> sit </a:t>
            </a:r>
            <a:r>
              <a:rPr lang="en-GB" dirty="0" err="1">
                <a:latin typeface="Twinkl" pitchFamily="2" charset="0"/>
              </a:rPr>
              <a:t>amet</a:t>
            </a:r>
            <a:r>
              <a:rPr lang="en-GB" dirty="0">
                <a:latin typeface="Twinkl" pitchFamily="2" charset="0"/>
              </a:rPr>
              <a:t>, </a:t>
            </a:r>
            <a:r>
              <a:rPr lang="en-GB" dirty="0" err="1">
                <a:latin typeface="Twinkl" pitchFamily="2" charset="0"/>
              </a:rPr>
              <a:t>consectetur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 err="1">
                <a:latin typeface="Twinkl" pitchFamily="2" charset="0"/>
              </a:rPr>
              <a:t>adipiscing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 err="1">
                <a:latin typeface="Twinkl" pitchFamily="2" charset="0"/>
              </a:rPr>
              <a:t>elit</a:t>
            </a:r>
            <a:r>
              <a:rPr lang="en-GB" dirty="0">
                <a:latin typeface="Twinkl" pitchFamily="2" charset="0"/>
              </a:rPr>
              <a:t>.</a:t>
            </a:r>
          </a:p>
          <a:p>
            <a:pPr fontAlgn="auto">
              <a:spcAft>
                <a:spcPts val="0"/>
              </a:spcAft>
              <a:defRPr/>
            </a:pPr>
            <a:r>
              <a:rPr lang="en-GB" dirty="0">
                <a:latin typeface="Twinkl" pitchFamily="2" charset="0"/>
              </a:rPr>
              <a:t>Statement 2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dirty="0">
                <a:latin typeface="Twinkl" pitchFamily="2" charset="0"/>
              </a:rPr>
              <a:t>Sub statement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/>
            </a:lvl1pPr>
            <a:lvl2pPr>
              <a:defRPr/>
            </a:lvl2pPr>
          </a:lstStyle>
          <a:p>
            <a:r>
              <a:rPr lang="en-GB" dirty="0"/>
              <a:t>Statement 1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</a:t>
            </a:r>
          </a:p>
          <a:p>
            <a:r>
              <a:rPr lang="en-GB" dirty="0"/>
              <a:t>Statement 2</a:t>
            </a:r>
          </a:p>
          <a:p>
            <a:pPr lvl="1"/>
            <a:r>
              <a:rPr lang="en-GB" dirty="0"/>
              <a:t>Sub statement</a:t>
            </a:r>
          </a:p>
        </p:txBody>
      </p:sp>
    </p:spTree>
    <p:extLst>
      <p:ext uri="{BB962C8B-B14F-4D97-AF65-F5344CB8AC3E}">
        <p14:creationId xmlns:p14="http://schemas.microsoft.com/office/powerpoint/2010/main" val="104086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162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xmlns="" id="{4CCDD94E-5077-43A9-ABE7-3089E35C257D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7" name="Content Placeholder 11"/>
          <p:cNvSpPr>
            <a:spLocks noGrp="1"/>
          </p:cNvSpPr>
          <p:nvPr>
            <p:ph idx="1"/>
          </p:nvPr>
        </p:nvSpPr>
        <p:spPr>
          <a:xfrm>
            <a:off x="755651" y="1513946"/>
            <a:ext cx="7632700" cy="4578880"/>
          </a:xfrm>
        </p:spPr>
        <p:txBody>
          <a:bodyPr lIns="0" tIns="0" rIns="0" bIns="0"/>
          <a:lstStyle>
            <a:lvl1pPr marL="0" indent="0">
              <a:buNone/>
              <a:defRPr baseline="0"/>
            </a:lvl1pPr>
          </a:lstStyle>
          <a:p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8381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xmlns="" id="{D87946D5-A3AE-4926-BE78-0AB9B9308DCB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A4F9B989-B72D-41A0-8CBB-F00543D87985}"/>
              </a:ext>
            </a:extLst>
          </p:cNvPr>
          <p:cNvSpPr/>
          <p:nvPr userDrawn="1"/>
        </p:nvSpPr>
        <p:spPr>
          <a:xfrm>
            <a:off x="457200" y="1514475"/>
            <a:ext cx="8220075" cy="48815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8" y="1513945"/>
            <a:ext cx="8220075" cy="4882093"/>
          </a:xfrm>
          <a:prstGeom prst="roundRect">
            <a:avLst>
              <a:gd name="adj" fmla="val 1874"/>
            </a:avLst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0996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xmlns="" id="{2403FACB-3C11-42B2-8804-D1B6821B9EA9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8594F5DB-29C6-4538-9D99-97E8C10C6917}"/>
              </a:ext>
            </a:extLst>
          </p:cNvPr>
          <p:cNvSpPr/>
          <p:nvPr userDrawn="1"/>
        </p:nvSpPr>
        <p:spPr>
          <a:xfrm>
            <a:off x="755650" y="1514475"/>
            <a:ext cx="7632700" cy="45783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</a:endParaRPr>
          </a:p>
        </p:txBody>
      </p:sp>
      <p:grpSp>
        <p:nvGrpSpPr>
          <p:cNvPr id="11" name="Group 5"/>
          <p:cNvGrpSpPr>
            <a:grpSpLocks/>
          </p:cNvGrpSpPr>
          <p:nvPr userDrawn="1"/>
        </p:nvGrpSpPr>
        <p:grpSpPr bwMode="auto">
          <a:xfrm>
            <a:off x="4002088" y="1738313"/>
            <a:ext cx="4189412" cy="4129087"/>
            <a:chOff x="4002736" y="1755885"/>
            <a:chExt cx="4189074" cy="4129086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xmlns="" id="{40264B87-9CBF-4DC3-9D39-8A06219C3341}"/>
                </a:ext>
              </a:extLst>
            </p:cNvPr>
            <p:cNvSpPr/>
            <p:nvPr userDrawn="1"/>
          </p:nvSpPr>
          <p:spPr bwMode="auto">
            <a:xfrm>
              <a:off x="4002736" y="1755885"/>
              <a:ext cx="1998501" cy="1997075"/>
            </a:xfrm>
            <a:prstGeom prst="ellipse">
              <a:avLst/>
            </a:prstGeom>
            <a:solidFill>
              <a:srgbClr val="FDF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xmlns="" id="{DB12A6E7-81EB-4175-A930-46D46688AB7B}"/>
                </a:ext>
              </a:extLst>
            </p:cNvPr>
            <p:cNvSpPr/>
            <p:nvPr userDrawn="1"/>
          </p:nvSpPr>
          <p:spPr bwMode="auto">
            <a:xfrm>
              <a:off x="6193309" y="1755885"/>
              <a:ext cx="1998501" cy="1997075"/>
            </a:xfrm>
            <a:prstGeom prst="ellipse">
              <a:avLst/>
            </a:prstGeom>
            <a:solidFill>
              <a:srgbClr val="FDF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xmlns="" id="{DBE13F07-7C97-416F-AE53-4A8170BDC874}"/>
                </a:ext>
              </a:extLst>
            </p:cNvPr>
            <p:cNvSpPr/>
            <p:nvPr userDrawn="1"/>
          </p:nvSpPr>
          <p:spPr bwMode="auto">
            <a:xfrm>
              <a:off x="6193309" y="3886309"/>
              <a:ext cx="1996914" cy="1998662"/>
            </a:xfrm>
            <a:prstGeom prst="ellipse">
              <a:avLst/>
            </a:prstGeom>
            <a:solidFill>
              <a:srgbClr val="FDF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xmlns="" id="{04F9A0F9-23C3-47AD-A3A6-14C5D7ABED6C}"/>
                </a:ext>
              </a:extLst>
            </p:cNvPr>
            <p:cNvSpPr/>
            <p:nvPr userDrawn="1"/>
          </p:nvSpPr>
          <p:spPr bwMode="auto">
            <a:xfrm>
              <a:off x="4002736" y="3886309"/>
              <a:ext cx="1998501" cy="1998662"/>
            </a:xfrm>
            <a:prstGeom prst="ellipse">
              <a:avLst/>
            </a:prstGeom>
            <a:solidFill>
              <a:srgbClr val="FDF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755650" y="1513944"/>
            <a:ext cx="3048958" cy="4578882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0"/>
          </p:nvPr>
        </p:nvSpPr>
        <p:spPr>
          <a:xfrm>
            <a:off x="4012772" y="1736724"/>
            <a:ext cx="1980159" cy="1997075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1"/>
          </p:nvPr>
        </p:nvSpPr>
        <p:spPr>
          <a:xfrm>
            <a:off x="6197375" y="1736724"/>
            <a:ext cx="1980159" cy="1997075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12"/>
          </p:nvPr>
        </p:nvSpPr>
        <p:spPr>
          <a:xfrm>
            <a:off x="4012772" y="3868603"/>
            <a:ext cx="1980159" cy="1997075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3"/>
          </p:nvPr>
        </p:nvSpPr>
        <p:spPr>
          <a:xfrm>
            <a:off x="6197375" y="3868603"/>
            <a:ext cx="1980159" cy="1997075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9325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xmlns="" id="{DA133226-84F7-4DF3-9984-EF26EA58D385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A984330F-129D-45FD-91D3-C712B7FC0FED}"/>
              </a:ext>
            </a:extLst>
          </p:cNvPr>
          <p:cNvSpPr/>
          <p:nvPr userDrawn="1"/>
        </p:nvSpPr>
        <p:spPr>
          <a:xfrm>
            <a:off x="4660900" y="1514475"/>
            <a:ext cx="3690938" cy="45783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F2C5E485-973F-4928-A803-6091CF485BC3}"/>
              </a:ext>
            </a:extLst>
          </p:cNvPr>
          <p:cNvSpPr/>
          <p:nvPr userDrawn="1"/>
        </p:nvSpPr>
        <p:spPr bwMode="auto">
          <a:xfrm>
            <a:off x="750888" y="1514475"/>
            <a:ext cx="3821112" cy="1085850"/>
          </a:xfrm>
          <a:prstGeom prst="rect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8F317B77-CBDC-4B44-945C-505FD096AAEC}"/>
              </a:ext>
            </a:extLst>
          </p:cNvPr>
          <p:cNvSpPr/>
          <p:nvPr userDrawn="1"/>
        </p:nvSpPr>
        <p:spPr bwMode="auto">
          <a:xfrm>
            <a:off x="750888" y="2678113"/>
            <a:ext cx="3821112" cy="1085850"/>
          </a:xfrm>
          <a:prstGeom prst="rect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154F69FD-9E44-4F21-AD7C-5C0C83B41D24}"/>
              </a:ext>
            </a:extLst>
          </p:cNvPr>
          <p:cNvSpPr/>
          <p:nvPr userDrawn="1"/>
        </p:nvSpPr>
        <p:spPr bwMode="auto">
          <a:xfrm>
            <a:off x="750888" y="3841750"/>
            <a:ext cx="3821112" cy="1087438"/>
          </a:xfrm>
          <a:prstGeom prst="rect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6D55C7A-2E5E-420C-9B73-020997AD28A4}"/>
              </a:ext>
            </a:extLst>
          </p:cNvPr>
          <p:cNvSpPr/>
          <p:nvPr userDrawn="1"/>
        </p:nvSpPr>
        <p:spPr bwMode="auto">
          <a:xfrm>
            <a:off x="750888" y="5006975"/>
            <a:ext cx="3821112" cy="1085850"/>
          </a:xfrm>
          <a:prstGeom prst="rect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0"/>
          </p:nvPr>
        </p:nvSpPr>
        <p:spPr>
          <a:xfrm>
            <a:off x="4660233" y="1513945"/>
            <a:ext cx="3691606" cy="4578879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1"/>
          </p:nvPr>
        </p:nvSpPr>
        <p:spPr>
          <a:xfrm>
            <a:off x="754587" y="1513946"/>
            <a:ext cx="3821115" cy="1086016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2"/>
          </p:nvPr>
        </p:nvSpPr>
        <p:spPr>
          <a:xfrm>
            <a:off x="754587" y="2678233"/>
            <a:ext cx="3821115" cy="1086016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3"/>
          </p:nvPr>
        </p:nvSpPr>
        <p:spPr>
          <a:xfrm>
            <a:off x="754587" y="3842520"/>
            <a:ext cx="3821115" cy="1086016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14"/>
          </p:nvPr>
        </p:nvSpPr>
        <p:spPr>
          <a:xfrm>
            <a:off x="754587" y="5006808"/>
            <a:ext cx="3821115" cy="1086016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9302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xmlns="" id="{75F1E12C-2DAE-49D3-BF93-4F1C452F463E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A739E6F-13DE-42BF-8D55-3F7D6475DC4E}"/>
              </a:ext>
            </a:extLst>
          </p:cNvPr>
          <p:cNvSpPr/>
          <p:nvPr userDrawn="1"/>
        </p:nvSpPr>
        <p:spPr>
          <a:xfrm>
            <a:off x="2895600" y="1514475"/>
            <a:ext cx="5492750" cy="28781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451FF81-69A9-4B24-A6D3-2C9EFB116760}"/>
              </a:ext>
            </a:extLst>
          </p:cNvPr>
          <p:cNvSpPr/>
          <p:nvPr userDrawn="1"/>
        </p:nvSpPr>
        <p:spPr>
          <a:xfrm>
            <a:off x="755650" y="4481513"/>
            <a:ext cx="7632700" cy="161131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19E11F71-31BE-4AB2-936F-8FB65D60259E}"/>
              </a:ext>
            </a:extLst>
          </p:cNvPr>
          <p:cNvSpPr/>
          <p:nvPr userDrawn="1"/>
        </p:nvSpPr>
        <p:spPr>
          <a:xfrm>
            <a:off x="755650" y="1514475"/>
            <a:ext cx="2036763" cy="28781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1"/>
          </p:nvPr>
        </p:nvSpPr>
        <p:spPr>
          <a:xfrm>
            <a:off x="750884" y="1513945"/>
            <a:ext cx="2041529" cy="2879335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2"/>
          </p:nvPr>
        </p:nvSpPr>
        <p:spPr>
          <a:xfrm>
            <a:off x="2895600" y="1513946"/>
            <a:ext cx="5492750" cy="2879334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3"/>
          </p:nvPr>
        </p:nvSpPr>
        <p:spPr>
          <a:xfrm>
            <a:off x="750884" y="4481512"/>
            <a:ext cx="7637466" cy="1611312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0207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xmlns="" id="{DDB6E361-F4A8-4A03-B101-E442F2EAF190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69E623B2-CD4F-49BB-98D6-DCD23C1A0AF2}"/>
              </a:ext>
            </a:extLst>
          </p:cNvPr>
          <p:cNvSpPr/>
          <p:nvPr userDrawn="1"/>
        </p:nvSpPr>
        <p:spPr>
          <a:xfrm>
            <a:off x="755650" y="1514475"/>
            <a:ext cx="2852738" cy="45783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9B0DAB6E-CC97-4934-B3C2-C83A69450EC1}"/>
              </a:ext>
            </a:extLst>
          </p:cNvPr>
          <p:cNvSpPr/>
          <p:nvPr userDrawn="1"/>
        </p:nvSpPr>
        <p:spPr>
          <a:xfrm>
            <a:off x="3683000" y="4614863"/>
            <a:ext cx="4705350" cy="147796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EF1E63B0-7796-424D-8D57-869CCC2957CB}"/>
              </a:ext>
            </a:extLst>
          </p:cNvPr>
          <p:cNvSpPr/>
          <p:nvPr userDrawn="1"/>
        </p:nvSpPr>
        <p:spPr>
          <a:xfrm>
            <a:off x="3683000" y="1519238"/>
            <a:ext cx="4705350" cy="147796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526ABDE3-96B2-4E93-A958-4A74BE0DF9C8}"/>
              </a:ext>
            </a:extLst>
          </p:cNvPr>
          <p:cNvSpPr/>
          <p:nvPr userDrawn="1"/>
        </p:nvSpPr>
        <p:spPr>
          <a:xfrm>
            <a:off x="3683000" y="3067050"/>
            <a:ext cx="4705350" cy="14779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3682999" y="1513946"/>
            <a:ext cx="4705349" cy="1483798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3682999" y="3061487"/>
            <a:ext cx="4705349" cy="1483798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4"/>
          </p:nvPr>
        </p:nvSpPr>
        <p:spPr>
          <a:xfrm>
            <a:off x="3682999" y="4609027"/>
            <a:ext cx="4705349" cy="1483798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5"/>
          </p:nvPr>
        </p:nvSpPr>
        <p:spPr>
          <a:xfrm>
            <a:off x="755651" y="1513946"/>
            <a:ext cx="2852738" cy="4578879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1068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xmlns="" id="{BD026E86-AFF7-4064-9794-09944B00EA00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0294E8AE-2504-4241-941A-6FEBDBAD18C7}"/>
              </a:ext>
            </a:extLst>
          </p:cNvPr>
          <p:cNvSpPr/>
          <p:nvPr userDrawn="1"/>
        </p:nvSpPr>
        <p:spPr>
          <a:xfrm>
            <a:off x="4611688" y="1514475"/>
            <a:ext cx="3776662" cy="28146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46DDB4A4-F37A-4161-9DBD-AEFCED6F2126}"/>
              </a:ext>
            </a:extLst>
          </p:cNvPr>
          <p:cNvSpPr/>
          <p:nvPr userDrawn="1"/>
        </p:nvSpPr>
        <p:spPr>
          <a:xfrm>
            <a:off x="755650" y="4418013"/>
            <a:ext cx="7632700" cy="16748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CC38071F-9FBC-484A-AC4A-B011C6B78346}"/>
              </a:ext>
            </a:extLst>
          </p:cNvPr>
          <p:cNvSpPr/>
          <p:nvPr userDrawn="1"/>
        </p:nvSpPr>
        <p:spPr>
          <a:xfrm>
            <a:off x="755650" y="1514475"/>
            <a:ext cx="1835150" cy="28146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B49FCBEA-DD2A-4B0E-9481-4A4695530DE0}"/>
              </a:ext>
            </a:extLst>
          </p:cNvPr>
          <p:cNvSpPr/>
          <p:nvPr userDrawn="1"/>
        </p:nvSpPr>
        <p:spPr>
          <a:xfrm>
            <a:off x="2684463" y="1514475"/>
            <a:ext cx="1835150" cy="28146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2"/>
          </p:nvPr>
        </p:nvSpPr>
        <p:spPr>
          <a:xfrm>
            <a:off x="4612104" y="1513946"/>
            <a:ext cx="3776245" cy="2815834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 flipH="1">
            <a:off x="755651" y="1513945"/>
            <a:ext cx="1835149" cy="2815835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4"/>
          </p:nvPr>
        </p:nvSpPr>
        <p:spPr>
          <a:xfrm>
            <a:off x="755650" y="4418012"/>
            <a:ext cx="7632699" cy="1674812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5"/>
          </p:nvPr>
        </p:nvSpPr>
        <p:spPr>
          <a:xfrm flipH="1">
            <a:off x="2683877" y="1513945"/>
            <a:ext cx="1835149" cy="2815835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1991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xmlns="" id="{7C6D8B98-7F27-4476-A937-2D60511EF838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E224D1F5-39D8-4A81-826A-76244EEEA0D1}"/>
              </a:ext>
            </a:extLst>
          </p:cNvPr>
          <p:cNvSpPr/>
          <p:nvPr userDrawn="1"/>
        </p:nvSpPr>
        <p:spPr>
          <a:xfrm>
            <a:off x="503238" y="2501900"/>
            <a:ext cx="8137525" cy="25876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755650" y="1500011"/>
            <a:ext cx="7623167" cy="967318"/>
          </a:xfrm>
          <a:prstGeom prst="roundRect">
            <a:avLst>
              <a:gd name="adj" fmla="val 1874"/>
            </a:avLst>
          </a:prstGeom>
        </p:spPr>
        <p:txBody>
          <a:bodyPr lIns="0" tIns="0" rIns="0" bIns="0" anchor="ctr"/>
          <a:lstStyle>
            <a:lvl1pPr marL="0" indent="0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0"/>
          </p:nvPr>
        </p:nvSpPr>
        <p:spPr>
          <a:xfrm>
            <a:off x="760416" y="5125507"/>
            <a:ext cx="7623167" cy="967318"/>
          </a:xfrm>
          <a:prstGeom prst="roundRect">
            <a:avLst>
              <a:gd name="adj" fmla="val 1874"/>
            </a:avLst>
          </a:prstGeom>
        </p:spPr>
        <p:txBody>
          <a:bodyPr lIns="0" tIns="0" rIns="0" bIns="0" anchor="ctr"/>
          <a:lstStyle>
            <a:lvl1pPr marL="0" indent="0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3"/>
          </p:nvPr>
        </p:nvSpPr>
        <p:spPr>
          <a:xfrm flipH="1">
            <a:off x="503236" y="2502605"/>
            <a:ext cx="8137526" cy="2587626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24413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90538" y="695325"/>
            <a:ext cx="8162925" cy="1150938"/>
          </a:xfrm>
          <a:prstGeom prst="roundRect">
            <a:avLst>
              <a:gd name="adj" fmla="val 96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0538" y="1957388"/>
            <a:ext cx="8162925" cy="4387850"/>
          </a:xfrm>
          <a:prstGeom prst="roundRect">
            <a:avLst>
              <a:gd name="adj" fmla="val 258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rgbClr val="1C1C1C"/>
          </a:solidFill>
          <a:latin typeface="Twinkl" pitchFamily="2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Twinkl" pitchFamily="2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Twinkl" pitchFamily="2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Twinkl" pitchFamily="2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Twinkl" pitchFamily="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Sassoon Infant Md" panose="02000603050000020003" pitchFamily="50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Sassoon Infant Md" panose="02000603050000020003" pitchFamily="50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Sassoon Infant Md" panose="02000603050000020003" pitchFamily="50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Sassoon Infant Md" panose="02000603050000020003" pitchFamily="50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Twinkl" pitchFamily="2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Twinkl" pitchFamily="2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Twinkl" pitchFamily="2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Twinkl" pitchFamily="2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Twinkl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A3650873-8956-4E4C-ADC4-FC43551AD4CD}"/>
              </a:ext>
            </a:extLst>
          </p:cNvPr>
          <p:cNvSpPr/>
          <p:nvPr/>
        </p:nvSpPr>
        <p:spPr>
          <a:xfrm>
            <a:off x="755650" y="2209800"/>
            <a:ext cx="3763963" cy="3883025"/>
          </a:xfrm>
          <a:prstGeom prst="rect">
            <a:avLst/>
          </a:prstGeom>
          <a:solidFill>
            <a:srgbClr val="FFC8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230A6A9B-C8E7-465C-90E8-89B8FE08CFD0}"/>
              </a:ext>
            </a:extLst>
          </p:cNvPr>
          <p:cNvSpPr/>
          <p:nvPr/>
        </p:nvSpPr>
        <p:spPr>
          <a:xfrm>
            <a:off x="4624388" y="2209800"/>
            <a:ext cx="3763962" cy="3883025"/>
          </a:xfrm>
          <a:prstGeom prst="rect">
            <a:avLst/>
          </a:prstGeom>
          <a:solidFill>
            <a:srgbClr val="FFA4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846138" y="2260600"/>
            <a:ext cx="3573462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Athens’ Government ruled as a democracy. They were first ever to rule in this way.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The city was built below the acropolis which stood on a high hill above Athens.</a:t>
            </a:r>
          </a:p>
        </p:txBody>
      </p:sp>
      <p:sp>
        <p:nvSpPr>
          <p:cNvPr id="17413" name="TextBox 9"/>
          <p:cNvSpPr txBox="1">
            <a:spLocks noChangeArrowheads="1"/>
          </p:cNvSpPr>
          <p:nvPr/>
        </p:nvSpPr>
        <p:spPr bwMode="auto">
          <a:xfrm>
            <a:off x="4719638" y="2260600"/>
            <a:ext cx="3573462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Sparta was a city strictly ruled by the king. He made all the decisions in Sparta.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Sparta is surrounded by mountains which made it very difficult for it to be invaded.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97B6F76B-23B5-4EFB-B640-62506C25F1BC}"/>
              </a:ext>
            </a:extLst>
          </p:cNvPr>
          <p:cNvSpPr/>
          <p:nvPr/>
        </p:nvSpPr>
        <p:spPr>
          <a:xfrm>
            <a:off x="755650" y="728663"/>
            <a:ext cx="3763963" cy="1404937"/>
          </a:xfrm>
          <a:prstGeom prst="rect">
            <a:avLst/>
          </a:prstGeom>
          <a:solidFill>
            <a:srgbClr val="FFC8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dirty="0">
                <a:solidFill>
                  <a:schemeClr val="tx1"/>
                </a:solidFill>
                <a:latin typeface="+mj-lt"/>
              </a:rPr>
              <a:t>Athens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0CCB8792-B3FE-4D26-93A1-A8C36385E411}"/>
              </a:ext>
            </a:extLst>
          </p:cNvPr>
          <p:cNvSpPr/>
          <p:nvPr/>
        </p:nvSpPr>
        <p:spPr>
          <a:xfrm>
            <a:off x="4624388" y="728663"/>
            <a:ext cx="3763962" cy="1404937"/>
          </a:xfrm>
          <a:prstGeom prst="rect">
            <a:avLst/>
          </a:prstGeom>
          <a:solidFill>
            <a:srgbClr val="FFA4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dirty="0">
                <a:solidFill>
                  <a:schemeClr val="tx1"/>
                </a:solidFill>
                <a:latin typeface="+mj-lt"/>
              </a:rPr>
              <a:t>Sparta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A75AFB16-1FC3-4FAB-A785-47EE28710B15}"/>
              </a:ext>
            </a:extLst>
          </p:cNvPr>
          <p:cNvSpPr/>
          <p:nvPr/>
        </p:nvSpPr>
        <p:spPr>
          <a:xfrm>
            <a:off x="4127500" y="985838"/>
            <a:ext cx="889000" cy="890587"/>
          </a:xfrm>
          <a:prstGeom prst="ellipse">
            <a:avLst/>
          </a:prstGeom>
          <a:solidFill>
            <a:srgbClr val="68483B"/>
          </a:solidFill>
          <a:ln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200" dirty="0"/>
              <a:t>vs</a:t>
            </a:r>
          </a:p>
        </p:txBody>
      </p:sp>
      <p:pic>
        <p:nvPicPr>
          <p:cNvPr id="17417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925" y="4435475"/>
            <a:ext cx="2147888" cy="1519238"/>
          </a:xfrm>
          <a:prstGeom prst="rect">
            <a:avLst/>
          </a:prstGeom>
          <a:noFill/>
          <a:ln w="19050">
            <a:solidFill>
              <a:srgbClr val="99663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B289FC0-31EF-4186-A133-811E5ACAFA7F}"/>
              </a:ext>
            </a:extLst>
          </p:cNvPr>
          <p:cNvSpPr/>
          <p:nvPr/>
        </p:nvSpPr>
        <p:spPr>
          <a:xfrm>
            <a:off x="755650" y="2209800"/>
            <a:ext cx="3763963" cy="3883025"/>
          </a:xfrm>
          <a:prstGeom prst="rect">
            <a:avLst/>
          </a:prstGeom>
          <a:solidFill>
            <a:srgbClr val="FFC8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2CF65F05-CFD0-4D07-A033-F58DFA2537C3}"/>
              </a:ext>
            </a:extLst>
          </p:cNvPr>
          <p:cNvSpPr/>
          <p:nvPr/>
        </p:nvSpPr>
        <p:spPr>
          <a:xfrm>
            <a:off x="4624388" y="2209800"/>
            <a:ext cx="3763962" cy="3883025"/>
          </a:xfrm>
          <a:prstGeom prst="rect">
            <a:avLst/>
          </a:prstGeom>
          <a:solidFill>
            <a:srgbClr val="FFA4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846138" y="2252663"/>
            <a:ext cx="3573462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Athens was a creative state.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They believed in good education </a:t>
            </a:r>
            <a:br>
              <a:rPr lang="en-GB" altLang="en-US">
                <a:solidFill>
                  <a:schemeClr val="tx1"/>
                </a:solidFill>
              </a:rPr>
            </a:br>
            <a:r>
              <a:rPr lang="en-GB" altLang="en-US">
                <a:solidFill>
                  <a:schemeClr val="tx1"/>
                </a:solidFill>
              </a:rPr>
              <a:t>for boys.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Boys could join the army or navy if they wanted to.</a:t>
            </a:r>
          </a:p>
        </p:txBody>
      </p:sp>
      <p:sp>
        <p:nvSpPr>
          <p:cNvPr id="18437" name="TextBox 9"/>
          <p:cNvSpPr txBox="1">
            <a:spLocks noChangeArrowheads="1"/>
          </p:cNvSpPr>
          <p:nvPr/>
        </p:nvSpPr>
        <p:spPr bwMode="auto">
          <a:xfrm>
            <a:off x="4719638" y="2252663"/>
            <a:ext cx="3573462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Sparta was a city focused on obedience and war. The people did not have any luxuries.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Boys did not have to work or be educated as they trained to be warriors from an early age.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Boys had to join the Spartan army.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4B7540AB-6ECD-412C-83F3-B0610CAA751D}"/>
              </a:ext>
            </a:extLst>
          </p:cNvPr>
          <p:cNvSpPr/>
          <p:nvPr/>
        </p:nvSpPr>
        <p:spPr>
          <a:xfrm>
            <a:off x="755650" y="728663"/>
            <a:ext cx="3763963" cy="1404937"/>
          </a:xfrm>
          <a:prstGeom prst="rect">
            <a:avLst/>
          </a:prstGeom>
          <a:solidFill>
            <a:srgbClr val="FFC8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dirty="0">
                <a:solidFill>
                  <a:schemeClr val="tx1"/>
                </a:solidFill>
                <a:latin typeface="+mj-lt"/>
              </a:rPr>
              <a:t>Boys in </a:t>
            </a:r>
            <a:br>
              <a:rPr lang="en-GB" sz="3600" dirty="0">
                <a:solidFill>
                  <a:schemeClr val="tx1"/>
                </a:solidFill>
                <a:latin typeface="+mj-lt"/>
              </a:rPr>
            </a:br>
            <a:r>
              <a:rPr lang="en-GB" sz="3600" dirty="0">
                <a:solidFill>
                  <a:schemeClr val="tx1"/>
                </a:solidFill>
                <a:latin typeface="+mj-lt"/>
              </a:rPr>
              <a:t>Athens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62B2A3FA-A0DA-4E98-8F67-0BB036E3C908}"/>
              </a:ext>
            </a:extLst>
          </p:cNvPr>
          <p:cNvSpPr/>
          <p:nvPr/>
        </p:nvSpPr>
        <p:spPr>
          <a:xfrm>
            <a:off x="4624388" y="728663"/>
            <a:ext cx="3763962" cy="1404937"/>
          </a:xfrm>
          <a:prstGeom prst="rect">
            <a:avLst/>
          </a:prstGeom>
          <a:solidFill>
            <a:srgbClr val="FFA4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dirty="0">
                <a:solidFill>
                  <a:schemeClr val="tx1"/>
                </a:solidFill>
                <a:latin typeface="+mj-lt"/>
              </a:rPr>
              <a:t>Boys in</a:t>
            </a:r>
            <a:br>
              <a:rPr lang="en-GB" sz="3600" dirty="0">
                <a:solidFill>
                  <a:schemeClr val="tx1"/>
                </a:solidFill>
                <a:latin typeface="+mj-lt"/>
              </a:rPr>
            </a:br>
            <a:r>
              <a:rPr lang="en-GB" sz="3600" dirty="0">
                <a:solidFill>
                  <a:schemeClr val="tx1"/>
                </a:solidFill>
                <a:latin typeface="+mj-lt"/>
              </a:rPr>
              <a:t>Sparta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652A1227-63C7-40FD-84F8-E7E4C3C98EA4}"/>
              </a:ext>
            </a:extLst>
          </p:cNvPr>
          <p:cNvSpPr/>
          <p:nvPr/>
        </p:nvSpPr>
        <p:spPr>
          <a:xfrm>
            <a:off x="4189413" y="1047750"/>
            <a:ext cx="765175" cy="766763"/>
          </a:xfrm>
          <a:prstGeom prst="ellipse">
            <a:avLst/>
          </a:prstGeom>
          <a:solidFill>
            <a:srgbClr val="68483B"/>
          </a:solidFill>
          <a:ln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200" dirty="0"/>
              <a:t>vs</a:t>
            </a:r>
          </a:p>
        </p:txBody>
      </p:sp>
      <p:pic>
        <p:nvPicPr>
          <p:cNvPr id="18441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300" y="4487863"/>
            <a:ext cx="3332163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xmlns="" id="{58DDDBEB-6F97-4663-B10D-CD41C6056F50}"/>
              </a:ext>
            </a:extLst>
          </p:cNvPr>
          <p:cNvSpPr/>
          <p:nvPr/>
        </p:nvSpPr>
        <p:spPr>
          <a:xfrm>
            <a:off x="4127500" y="985838"/>
            <a:ext cx="889000" cy="890587"/>
          </a:xfrm>
          <a:prstGeom prst="ellipse">
            <a:avLst/>
          </a:prstGeom>
          <a:solidFill>
            <a:srgbClr val="68483B"/>
          </a:solidFill>
          <a:ln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200" dirty="0"/>
              <a:t>vs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785DA338-5CAF-44EA-B8F4-9AC2D9E50A28}"/>
              </a:ext>
            </a:extLst>
          </p:cNvPr>
          <p:cNvSpPr/>
          <p:nvPr/>
        </p:nvSpPr>
        <p:spPr>
          <a:xfrm>
            <a:off x="755650" y="2209800"/>
            <a:ext cx="3763963" cy="3883025"/>
          </a:xfrm>
          <a:prstGeom prst="rect">
            <a:avLst/>
          </a:prstGeom>
          <a:solidFill>
            <a:srgbClr val="FFC8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56E18C8-516F-460B-B1A8-E49A7AF378F9}"/>
              </a:ext>
            </a:extLst>
          </p:cNvPr>
          <p:cNvSpPr/>
          <p:nvPr/>
        </p:nvSpPr>
        <p:spPr>
          <a:xfrm>
            <a:off x="4624388" y="2209800"/>
            <a:ext cx="3763962" cy="3883025"/>
          </a:xfrm>
          <a:prstGeom prst="rect">
            <a:avLst/>
          </a:prstGeom>
          <a:solidFill>
            <a:srgbClr val="FFA4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9460" name="TextBox 5"/>
          <p:cNvSpPr txBox="1">
            <a:spLocks noChangeArrowheads="1"/>
          </p:cNvSpPr>
          <p:nvPr/>
        </p:nvSpPr>
        <p:spPr bwMode="auto">
          <a:xfrm>
            <a:off x="846138" y="2252663"/>
            <a:ext cx="3573462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Girls were not seen as important </a:t>
            </a:r>
            <a:br>
              <a:rPr lang="en-GB" altLang="en-US">
                <a:solidFill>
                  <a:schemeClr val="tx1"/>
                </a:solidFill>
              </a:rPr>
            </a:br>
            <a:r>
              <a:rPr lang="en-GB" altLang="en-US">
                <a:solidFill>
                  <a:schemeClr val="tx1"/>
                </a:solidFill>
              </a:rPr>
              <a:t>in Athens.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Girls could be taught at home only if they had rich parents.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Girls were not allowed to take part in war, business or education.</a:t>
            </a:r>
          </a:p>
        </p:txBody>
      </p:sp>
      <p:sp>
        <p:nvSpPr>
          <p:cNvPr id="19461" name="TextBox 9"/>
          <p:cNvSpPr txBox="1">
            <a:spLocks noChangeArrowheads="1"/>
          </p:cNvSpPr>
          <p:nvPr/>
        </p:nvSpPr>
        <p:spPr bwMode="auto">
          <a:xfrm>
            <a:off x="4719638" y="2252663"/>
            <a:ext cx="3573462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Girls grew up to be mothers </a:t>
            </a:r>
            <a:br>
              <a:rPr lang="en-GB" altLang="en-US" dirty="0">
                <a:solidFill>
                  <a:schemeClr val="tx1"/>
                </a:solidFill>
              </a:rPr>
            </a:br>
            <a:r>
              <a:rPr lang="en-GB" altLang="en-US" dirty="0">
                <a:solidFill>
                  <a:schemeClr val="tx1"/>
                </a:solidFill>
              </a:rPr>
              <a:t>of warriors.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dirty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Although they were not allowed to fight, </a:t>
            </a:r>
            <a:r>
              <a:rPr lang="en-GB" dirty="0"/>
              <a:t>girls took part in the training because fit women produced healthy babies</a:t>
            </a:r>
            <a:r>
              <a:rPr lang="en-GB" altLang="en-US" dirty="0" smtClean="0">
                <a:solidFill>
                  <a:schemeClr val="tx1"/>
                </a:solidFill>
              </a:rPr>
              <a:t>.</a:t>
            </a: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31852FF2-884D-4A4F-A805-94A3414C6EC5}"/>
              </a:ext>
            </a:extLst>
          </p:cNvPr>
          <p:cNvSpPr/>
          <p:nvPr/>
        </p:nvSpPr>
        <p:spPr>
          <a:xfrm>
            <a:off x="755650" y="728663"/>
            <a:ext cx="3763963" cy="1404937"/>
          </a:xfrm>
          <a:prstGeom prst="rect">
            <a:avLst/>
          </a:prstGeom>
          <a:solidFill>
            <a:srgbClr val="FFC8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dirty="0">
                <a:solidFill>
                  <a:schemeClr val="tx1"/>
                </a:solidFill>
                <a:latin typeface="+mj-lt"/>
              </a:rPr>
              <a:t>Girls in </a:t>
            </a:r>
            <a:br>
              <a:rPr lang="en-GB" sz="3600" dirty="0">
                <a:solidFill>
                  <a:schemeClr val="tx1"/>
                </a:solidFill>
                <a:latin typeface="+mj-lt"/>
              </a:rPr>
            </a:br>
            <a:r>
              <a:rPr lang="en-GB" sz="3600" dirty="0">
                <a:solidFill>
                  <a:schemeClr val="tx1"/>
                </a:solidFill>
                <a:latin typeface="+mj-lt"/>
              </a:rPr>
              <a:t>Athens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AD29213B-2BE0-46B8-BE34-00B8D77BF7E4}"/>
              </a:ext>
            </a:extLst>
          </p:cNvPr>
          <p:cNvSpPr/>
          <p:nvPr/>
        </p:nvSpPr>
        <p:spPr>
          <a:xfrm>
            <a:off x="4624388" y="728663"/>
            <a:ext cx="3763962" cy="1404937"/>
          </a:xfrm>
          <a:prstGeom prst="rect">
            <a:avLst/>
          </a:prstGeom>
          <a:solidFill>
            <a:srgbClr val="FFA4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dirty="0">
                <a:solidFill>
                  <a:schemeClr val="tx1"/>
                </a:solidFill>
                <a:latin typeface="+mj-lt"/>
              </a:rPr>
              <a:t>Girls in</a:t>
            </a:r>
            <a:br>
              <a:rPr lang="en-GB" sz="3600" dirty="0">
                <a:solidFill>
                  <a:schemeClr val="tx1"/>
                </a:solidFill>
                <a:latin typeface="+mj-lt"/>
              </a:rPr>
            </a:br>
            <a:r>
              <a:rPr lang="en-GB" sz="3600" dirty="0">
                <a:solidFill>
                  <a:schemeClr val="tx1"/>
                </a:solidFill>
                <a:latin typeface="+mj-lt"/>
              </a:rPr>
              <a:t>Sparta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2E265EAE-3052-4BE2-9C29-DEF53B659B82}"/>
              </a:ext>
            </a:extLst>
          </p:cNvPr>
          <p:cNvSpPr/>
          <p:nvPr/>
        </p:nvSpPr>
        <p:spPr>
          <a:xfrm>
            <a:off x="4189413" y="1047750"/>
            <a:ext cx="765175" cy="766763"/>
          </a:xfrm>
          <a:prstGeom prst="ellipse">
            <a:avLst/>
          </a:prstGeom>
          <a:solidFill>
            <a:srgbClr val="68483B"/>
          </a:solidFill>
          <a:ln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200" dirty="0"/>
              <a:t>vs</a:t>
            </a:r>
          </a:p>
        </p:txBody>
      </p:sp>
      <p:pic>
        <p:nvPicPr>
          <p:cNvPr id="1946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213" y="4533900"/>
            <a:ext cx="2944812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xmlns="" id="{33203200-A49E-4F7B-A8CB-43711727FE8E}"/>
              </a:ext>
            </a:extLst>
          </p:cNvPr>
          <p:cNvSpPr/>
          <p:nvPr/>
        </p:nvSpPr>
        <p:spPr>
          <a:xfrm>
            <a:off x="4127500" y="985838"/>
            <a:ext cx="889000" cy="890587"/>
          </a:xfrm>
          <a:prstGeom prst="ellipse">
            <a:avLst/>
          </a:prstGeom>
          <a:solidFill>
            <a:srgbClr val="68483B"/>
          </a:solidFill>
          <a:ln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200" dirty="0"/>
              <a:t>vs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71B98C5-56A5-405F-BEE1-7246D01591B6}"/>
              </a:ext>
            </a:extLst>
          </p:cNvPr>
          <p:cNvSpPr/>
          <p:nvPr/>
        </p:nvSpPr>
        <p:spPr>
          <a:xfrm>
            <a:off x="755650" y="2209800"/>
            <a:ext cx="3763963" cy="3883025"/>
          </a:xfrm>
          <a:prstGeom prst="rect">
            <a:avLst/>
          </a:prstGeom>
          <a:solidFill>
            <a:srgbClr val="FFC8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CC9383BE-5C38-4713-85D0-9AA977BCFE14}"/>
              </a:ext>
            </a:extLst>
          </p:cNvPr>
          <p:cNvSpPr/>
          <p:nvPr/>
        </p:nvSpPr>
        <p:spPr>
          <a:xfrm>
            <a:off x="4624388" y="2209800"/>
            <a:ext cx="3763962" cy="3883025"/>
          </a:xfrm>
          <a:prstGeom prst="rect">
            <a:avLst/>
          </a:prstGeom>
          <a:solidFill>
            <a:srgbClr val="FFA4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0484" name="TextBox 5"/>
          <p:cNvSpPr txBox="1">
            <a:spLocks noChangeArrowheads="1"/>
          </p:cNvSpPr>
          <p:nvPr/>
        </p:nvSpPr>
        <p:spPr bwMode="auto">
          <a:xfrm>
            <a:off x="846138" y="2270125"/>
            <a:ext cx="3573462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Boys were in education from </a:t>
            </a:r>
            <a:br>
              <a:rPr lang="en-GB" altLang="en-US">
                <a:solidFill>
                  <a:schemeClr val="tx1"/>
                </a:solidFill>
              </a:rPr>
            </a:br>
            <a:r>
              <a:rPr lang="en-GB" altLang="en-US">
                <a:solidFill>
                  <a:schemeClr val="tx1"/>
                </a:solidFill>
              </a:rPr>
              <a:t>6-20 years.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Books were very expensive so boys had to memorise everything.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They learnt how to play the lyre and about the poet Homer.</a:t>
            </a:r>
          </a:p>
        </p:txBody>
      </p:sp>
      <p:sp>
        <p:nvSpPr>
          <p:cNvPr id="20485" name="TextBox 9"/>
          <p:cNvSpPr txBox="1">
            <a:spLocks noChangeArrowheads="1"/>
          </p:cNvSpPr>
          <p:nvPr/>
        </p:nvSpPr>
        <p:spPr bwMode="auto">
          <a:xfrm>
            <a:off x="4719638" y="2270125"/>
            <a:ext cx="3573462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Twinkl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Boys and girls went to school at </a:t>
            </a:r>
            <a:br>
              <a:rPr lang="en-GB" altLang="en-US">
                <a:solidFill>
                  <a:schemeClr val="tx1"/>
                </a:solidFill>
              </a:rPr>
            </a:br>
            <a:r>
              <a:rPr lang="en-GB" altLang="en-US">
                <a:solidFill>
                  <a:schemeClr val="tx1"/>
                </a:solidFill>
              </a:rPr>
              <a:t>6 years.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The boys were trained to be warriors with brutal training and harsh conditions.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Girls were taught wrestling, gymnastics and combat skills.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3EFE9565-BBD8-4B03-8CAA-2F1440CEE8DA}"/>
              </a:ext>
            </a:extLst>
          </p:cNvPr>
          <p:cNvSpPr/>
          <p:nvPr/>
        </p:nvSpPr>
        <p:spPr>
          <a:xfrm>
            <a:off x="755650" y="728663"/>
            <a:ext cx="3763963" cy="1404937"/>
          </a:xfrm>
          <a:prstGeom prst="rect">
            <a:avLst/>
          </a:prstGeom>
          <a:solidFill>
            <a:srgbClr val="FFC8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dirty="0">
                <a:solidFill>
                  <a:schemeClr val="tx1"/>
                </a:solidFill>
                <a:latin typeface="+mj-lt"/>
              </a:rPr>
              <a:t>Education in </a:t>
            </a:r>
            <a:br>
              <a:rPr lang="en-GB" sz="3600" dirty="0">
                <a:solidFill>
                  <a:schemeClr val="tx1"/>
                </a:solidFill>
                <a:latin typeface="+mj-lt"/>
              </a:rPr>
            </a:br>
            <a:r>
              <a:rPr lang="en-GB" sz="3600" dirty="0">
                <a:solidFill>
                  <a:schemeClr val="tx1"/>
                </a:solidFill>
                <a:latin typeface="+mj-lt"/>
              </a:rPr>
              <a:t>Athens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55F505A9-EB2C-4756-944B-D081FAC8F3C3}"/>
              </a:ext>
            </a:extLst>
          </p:cNvPr>
          <p:cNvSpPr/>
          <p:nvPr/>
        </p:nvSpPr>
        <p:spPr>
          <a:xfrm>
            <a:off x="4624388" y="728663"/>
            <a:ext cx="3763962" cy="1404937"/>
          </a:xfrm>
          <a:prstGeom prst="rect">
            <a:avLst/>
          </a:prstGeom>
          <a:solidFill>
            <a:srgbClr val="FFA4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dirty="0">
                <a:solidFill>
                  <a:schemeClr val="tx1"/>
                </a:solidFill>
                <a:latin typeface="+mj-lt"/>
              </a:rPr>
              <a:t>Education in</a:t>
            </a:r>
            <a:br>
              <a:rPr lang="en-GB" sz="3600" dirty="0">
                <a:solidFill>
                  <a:schemeClr val="tx1"/>
                </a:solidFill>
                <a:latin typeface="+mj-lt"/>
              </a:rPr>
            </a:br>
            <a:r>
              <a:rPr lang="en-GB" sz="3600" dirty="0">
                <a:solidFill>
                  <a:schemeClr val="tx1"/>
                </a:solidFill>
                <a:latin typeface="+mj-lt"/>
              </a:rPr>
              <a:t>Sparta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1993B344-D6A1-4A41-9EA3-A18F41B9DE94}"/>
              </a:ext>
            </a:extLst>
          </p:cNvPr>
          <p:cNvSpPr/>
          <p:nvPr/>
        </p:nvSpPr>
        <p:spPr>
          <a:xfrm>
            <a:off x="4189413" y="1047750"/>
            <a:ext cx="765175" cy="766763"/>
          </a:xfrm>
          <a:prstGeom prst="ellipse">
            <a:avLst/>
          </a:prstGeom>
          <a:solidFill>
            <a:srgbClr val="68483B"/>
          </a:solidFill>
          <a:ln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200" dirty="0"/>
              <a:t>vs</a:t>
            </a:r>
          </a:p>
        </p:txBody>
      </p:sp>
      <p:pic>
        <p:nvPicPr>
          <p:cNvPr id="20489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0" y="4854575"/>
            <a:ext cx="15875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xmlns="" id="{60B66595-4D35-4F63-BEA0-2438DB3E2EDD}"/>
              </a:ext>
            </a:extLst>
          </p:cNvPr>
          <p:cNvSpPr/>
          <p:nvPr/>
        </p:nvSpPr>
        <p:spPr>
          <a:xfrm>
            <a:off x="4127500" y="985838"/>
            <a:ext cx="889000" cy="890587"/>
          </a:xfrm>
          <a:prstGeom prst="ellipse">
            <a:avLst/>
          </a:prstGeom>
          <a:solidFill>
            <a:srgbClr val="68483B"/>
          </a:solidFill>
          <a:ln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200" dirty="0"/>
              <a:t>vs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emiBold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1242</TotalTime>
  <Words>170</Words>
  <Application>Microsoft Office PowerPoint</Application>
  <PresentationFormat>On-screen Show (4:3)</PresentationFormat>
  <Paragraphs>49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Twinkl</vt:lpstr>
      <vt:lpstr>Calibri</vt:lpstr>
      <vt:lpstr>Arial</vt:lpstr>
      <vt:lpstr>Twinkl SemiBold</vt:lpstr>
      <vt:lpstr>Sassoon Infant Rg</vt:lpstr>
      <vt:lpstr>Sassoon Infant Md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Geography</dc:title>
  <dc:creator>Twinkl</dc:creator>
  <cp:lastModifiedBy>Maurice Stubbs</cp:lastModifiedBy>
  <cp:revision>108</cp:revision>
  <dcterms:created xsi:type="dcterms:W3CDTF">2014-10-01T16:09:27Z</dcterms:created>
  <dcterms:modified xsi:type="dcterms:W3CDTF">2019-02-02T11:18:58Z</dcterms:modified>
</cp:coreProperties>
</file>