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97" r:id="rId2"/>
    <p:sldId id="320" r:id="rId3"/>
    <p:sldId id="321" r:id="rId4"/>
    <p:sldId id="310" r:id="rId5"/>
    <p:sldId id="299" r:id="rId6"/>
    <p:sldId id="312" r:id="rId7"/>
    <p:sldId id="313" r:id="rId8"/>
    <p:sldId id="314" r:id="rId9"/>
  </p:sldIdLst>
  <p:sldSz cx="10160000" cy="7620000"/>
  <p:notesSz cx="6858000" cy="91440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XCCW Joined 1a" panose="03050602040000000000" pitchFamily="66" charset="0"/>
      <p:regular r:id="rId1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E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41" autoAdjust="0"/>
    <p:restoredTop sz="94660"/>
  </p:normalViewPr>
  <p:slideViewPr>
    <p:cSldViewPr snapToGrid="0">
      <p:cViewPr>
        <p:scale>
          <a:sx n="84" d="100"/>
          <a:sy n="84" d="100"/>
        </p:scale>
        <p:origin x="1170" y="49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22FF1F3-42F1-4D2E-ABA8-142B9569097C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22772D-213E-4E57-8BC8-EBA0F66835F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52473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29840-A471-49DB-875B-62227D2C9E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70000" y="1247070"/>
            <a:ext cx="7620000" cy="2652889"/>
          </a:xfrm>
        </p:spPr>
        <p:txBody>
          <a:bodyPr anchor="b"/>
          <a:lstStyle>
            <a:lvl1pPr algn="ctr"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D117921-A97F-4CE5-A2DC-693B73E48B8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0000" y="4002264"/>
            <a:ext cx="7620000" cy="1839736"/>
          </a:xfrm>
        </p:spPr>
        <p:txBody>
          <a:bodyPr/>
          <a:lstStyle>
            <a:lvl1pPr marL="0" indent="0" algn="ctr">
              <a:buNone/>
              <a:defRPr sz="2000"/>
            </a:lvl1pPr>
            <a:lvl2pPr marL="380985" indent="0" algn="ctr">
              <a:buNone/>
              <a:defRPr sz="1667"/>
            </a:lvl2pPr>
            <a:lvl3pPr marL="761970" indent="0" algn="ctr">
              <a:buNone/>
              <a:defRPr sz="1500"/>
            </a:lvl3pPr>
            <a:lvl4pPr marL="1142954" indent="0" algn="ctr">
              <a:buNone/>
              <a:defRPr sz="1333"/>
            </a:lvl4pPr>
            <a:lvl5pPr marL="1523939" indent="0" algn="ctr">
              <a:buNone/>
              <a:defRPr sz="1333"/>
            </a:lvl5pPr>
            <a:lvl6pPr marL="1904924" indent="0" algn="ctr">
              <a:buNone/>
              <a:defRPr sz="1333"/>
            </a:lvl6pPr>
            <a:lvl7pPr marL="2285909" indent="0" algn="ctr">
              <a:buNone/>
              <a:defRPr sz="1333"/>
            </a:lvl7pPr>
            <a:lvl8pPr marL="2666893" indent="0" algn="ctr">
              <a:buNone/>
              <a:defRPr sz="1333"/>
            </a:lvl8pPr>
            <a:lvl9pPr marL="3047878" indent="0" algn="ctr">
              <a:buNone/>
              <a:defRPr sz="1333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ACA351-EB93-46B1-AC42-90471F149B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A90037-89C3-4A9E-AA95-A028B62EF4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8130502-AF48-413F-9AA9-FAB96BC860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5908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75936-4EE9-4A13-8751-E206FD2AF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98DFC-01AC-4140-9C5B-0FB462C396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96DA180-3E54-4CC2-B2D2-6C8811749C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88CA14-ABCE-41E9-806A-4A80B80C37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5C7E99-ACE1-40F8-A8E7-835CA3BE9D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4537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40C74-928F-47D2-BA42-C641165954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3208" y="1899710"/>
            <a:ext cx="8763000" cy="3169708"/>
          </a:xfrm>
        </p:spPr>
        <p:txBody>
          <a:bodyPr anchor="b"/>
          <a:lstStyle>
            <a:lvl1pPr>
              <a:defRPr sz="5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4AF61F-39A5-43FB-A0DD-1B25C6EF3B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3208" y="5099405"/>
            <a:ext cx="8763000" cy="1666874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380985" indent="0">
              <a:buNone/>
              <a:defRPr sz="1667">
                <a:solidFill>
                  <a:schemeClr val="tx1">
                    <a:tint val="75000"/>
                  </a:schemeClr>
                </a:solidFill>
              </a:defRPr>
            </a:lvl2pPr>
            <a:lvl3pPr marL="76197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3pPr>
            <a:lvl4pPr marL="114295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4pPr>
            <a:lvl5pPr marL="152393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5pPr>
            <a:lvl6pPr marL="1904924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6pPr>
            <a:lvl7pPr marL="2285909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7pPr>
            <a:lvl8pPr marL="2666893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8pPr>
            <a:lvl9pPr marL="3047878" indent="0">
              <a:buNone/>
              <a:defRPr sz="13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1D9B8D7-1674-4754-B37A-7EEA28C83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118899-C225-4312-A2AF-E3A28ED64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71EC0AE-DF39-4F4D-83B6-ABE05123B0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473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D89AA3-BB97-4EDB-A394-45BCC43C13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D5C20F-21AB-420B-AEDE-FF17448A352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98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6773A25-AE32-4414-A1B0-8956C05EAE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143500" y="2028472"/>
            <a:ext cx="4318000" cy="48348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D5840C3-62C4-480A-9A76-40B60EDAA8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A6EAFBA-820F-4D18-9274-BD1360DF46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4E6ABB-F106-4D3D-B9D5-0F961D7979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27369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AA90C7-CCC2-442B-AC01-9997A8C24A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3" y="405696"/>
            <a:ext cx="8763000" cy="14728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817D667-6E6A-425E-A9F2-AB5611FF34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9824" y="1867959"/>
            <a:ext cx="4298156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3FEB175-0101-4D18-841A-B88B291E7D5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99824" y="2783417"/>
            <a:ext cx="4298156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3A6C87-0D67-4A2E-BBFD-28BE1DFCD44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5143501" y="1867959"/>
            <a:ext cx="4319323" cy="915458"/>
          </a:xfrm>
        </p:spPr>
        <p:txBody>
          <a:bodyPr anchor="b"/>
          <a:lstStyle>
            <a:lvl1pPr marL="0" indent="0">
              <a:buNone/>
              <a:defRPr sz="2000" b="1"/>
            </a:lvl1pPr>
            <a:lvl2pPr marL="380985" indent="0">
              <a:buNone/>
              <a:defRPr sz="1667" b="1"/>
            </a:lvl2pPr>
            <a:lvl3pPr marL="761970" indent="0">
              <a:buNone/>
              <a:defRPr sz="1500" b="1"/>
            </a:lvl3pPr>
            <a:lvl4pPr marL="1142954" indent="0">
              <a:buNone/>
              <a:defRPr sz="1333" b="1"/>
            </a:lvl4pPr>
            <a:lvl5pPr marL="1523939" indent="0">
              <a:buNone/>
              <a:defRPr sz="1333" b="1"/>
            </a:lvl5pPr>
            <a:lvl6pPr marL="1904924" indent="0">
              <a:buNone/>
              <a:defRPr sz="1333" b="1"/>
            </a:lvl6pPr>
            <a:lvl7pPr marL="2285909" indent="0">
              <a:buNone/>
              <a:defRPr sz="1333" b="1"/>
            </a:lvl7pPr>
            <a:lvl8pPr marL="2666893" indent="0">
              <a:buNone/>
              <a:defRPr sz="1333" b="1"/>
            </a:lvl8pPr>
            <a:lvl9pPr marL="3047878" indent="0">
              <a:buNone/>
              <a:defRPr sz="133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B8476EC-581E-4AA6-8926-DBE568928D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5143501" y="2783417"/>
            <a:ext cx="4319323" cy="40939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9F7AC1A-1852-46D6-9747-5EA87EF04C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C70B260-E76B-484C-93B1-7A5D671EB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FF98F12-6DD6-41F9-A771-F21C19C4E5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620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376C02-8E23-44E3-9C30-B8F354C938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3DACAA9-5FA7-4565-AFA3-7ECCDC9E0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BC049DA-2861-4138-8A86-272656526C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DB3C9E-79DF-4239-9640-888961A3C5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4541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80C6E54-487D-49BA-8B62-A4A6A7383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AE9EA5D-7ECC-4812-9BAC-226030239F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508B51-908A-4EE7-98EC-4018EA4368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29315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01941E-F5AC-42E4-86D1-99A6F6B834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2F6A26-3C83-4AA5-B90B-88AA774E04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>
              <a:defRPr sz="2667"/>
            </a:lvl1pPr>
            <a:lvl2pPr>
              <a:defRPr sz="2333"/>
            </a:lvl2pPr>
            <a:lvl3pPr>
              <a:defRPr sz="2000"/>
            </a:lvl3pPr>
            <a:lvl4pPr>
              <a:defRPr sz="1667"/>
            </a:lvl4pPr>
            <a:lvl5pPr>
              <a:defRPr sz="1667"/>
            </a:lvl5pPr>
            <a:lvl6pPr>
              <a:defRPr sz="1667"/>
            </a:lvl6pPr>
            <a:lvl7pPr>
              <a:defRPr sz="1667"/>
            </a:lvl7pPr>
            <a:lvl8pPr>
              <a:defRPr sz="1667"/>
            </a:lvl8pPr>
            <a:lvl9pPr>
              <a:defRPr sz="1667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302F2E6-66F4-421D-8A1C-A765BF44FC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94C8F37-7813-4EF7-99CF-750DC896E2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357063-79BA-4BFC-9F21-1E637A5275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7C861B-F3B2-4377-89CA-100FF4AD0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475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A3BD8E-9FEE-4B67-BC7F-F6A93E7A4A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9824" y="508000"/>
            <a:ext cx="3276864" cy="1778000"/>
          </a:xfrm>
        </p:spPr>
        <p:txBody>
          <a:bodyPr anchor="b"/>
          <a:lstStyle>
            <a:lvl1pPr>
              <a:defRPr sz="2667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BD02243-5E9B-4BED-AC95-3F2FB9A9DF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319323" y="1097141"/>
            <a:ext cx="5143500" cy="5415139"/>
          </a:xfrm>
        </p:spPr>
        <p:txBody>
          <a:bodyPr/>
          <a:lstStyle>
            <a:lvl1pPr marL="0" indent="0">
              <a:buNone/>
              <a:defRPr sz="2667"/>
            </a:lvl1pPr>
            <a:lvl2pPr marL="380985" indent="0">
              <a:buNone/>
              <a:defRPr sz="2333"/>
            </a:lvl2pPr>
            <a:lvl3pPr marL="761970" indent="0">
              <a:buNone/>
              <a:defRPr sz="2000"/>
            </a:lvl3pPr>
            <a:lvl4pPr marL="1142954" indent="0">
              <a:buNone/>
              <a:defRPr sz="1667"/>
            </a:lvl4pPr>
            <a:lvl5pPr marL="1523939" indent="0">
              <a:buNone/>
              <a:defRPr sz="1667"/>
            </a:lvl5pPr>
            <a:lvl6pPr marL="1904924" indent="0">
              <a:buNone/>
              <a:defRPr sz="1667"/>
            </a:lvl6pPr>
            <a:lvl7pPr marL="2285909" indent="0">
              <a:buNone/>
              <a:defRPr sz="1667"/>
            </a:lvl7pPr>
            <a:lvl8pPr marL="2666893" indent="0">
              <a:buNone/>
              <a:defRPr sz="1667"/>
            </a:lvl8pPr>
            <a:lvl9pPr marL="3047878" indent="0">
              <a:buNone/>
              <a:defRPr sz="1667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CBCE15F-CA0C-4E06-9C2E-1BB8984798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99824" y="2286000"/>
            <a:ext cx="3276864" cy="4235098"/>
          </a:xfrm>
        </p:spPr>
        <p:txBody>
          <a:bodyPr/>
          <a:lstStyle>
            <a:lvl1pPr marL="0" indent="0">
              <a:buNone/>
              <a:defRPr sz="1333"/>
            </a:lvl1pPr>
            <a:lvl2pPr marL="380985" indent="0">
              <a:buNone/>
              <a:defRPr sz="1167"/>
            </a:lvl2pPr>
            <a:lvl3pPr marL="761970" indent="0">
              <a:buNone/>
              <a:defRPr sz="1000"/>
            </a:lvl3pPr>
            <a:lvl4pPr marL="1142954" indent="0">
              <a:buNone/>
              <a:defRPr sz="833"/>
            </a:lvl4pPr>
            <a:lvl5pPr marL="1523939" indent="0">
              <a:buNone/>
              <a:defRPr sz="833"/>
            </a:lvl5pPr>
            <a:lvl6pPr marL="1904924" indent="0">
              <a:buNone/>
              <a:defRPr sz="833"/>
            </a:lvl6pPr>
            <a:lvl7pPr marL="2285909" indent="0">
              <a:buNone/>
              <a:defRPr sz="833"/>
            </a:lvl7pPr>
            <a:lvl8pPr marL="2666893" indent="0">
              <a:buNone/>
              <a:defRPr sz="833"/>
            </a:lvl8pPr>
            <a:lvl9pPr marL="3047878" indent="0">
              <a:buNone/>
              <a:defRPr sz="833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2899F7C-893D-4766-8342-E49DEE0A93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9F1B91-FC46-48D8-92BD-AAEC09C96D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FD61D04-9CD1-4A36-855A-E294E18321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5207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AB559-5CAC-44E7-94A0-D4B39657A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1B8A280-8F49-4206-B4EF-E8AD77AE25B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3E2FB9-E259-470C-B679-38A80AC039F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E53F17-02A3-4A02-B599-A7AAFE9AE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0B2950-C8B3-48AE-9EB5-C38B64AB5D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8569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99FF592-92BF-4938-A172-1368B69A72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7270750" y="405694"/>
            <a:ext cx="2190750" cy="64575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4EBBD95-9CE9-47A8-8C4A-8E985EFC20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98500" y="405694"/>
            <a:ext cx="6445250" cy="645759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3A6D59-DAAE-4EB6-AC27-60A1E26664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6F3A1-35AC-4266-A5E5-9943B0693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82E226-AB1E-4E7F-80CE-737392ED7A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02201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ABCC5-B730-41C4-855F-0F6FC80D6F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8500" y="405696"/>
            <a:ext cx="8763000" cy="14728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8B354E-1C96-4AEB-BE7D-4478BE416E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98500" y="2028472"/>
            <a:ext cx="8763000" cy="48348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CA435A-AE3E-4D2F-97BE-1875AD9612F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98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0EF2B2-5823-4C7A-A84C-CB75270E87CB}" type="datetimeFigureOut">
              <a:rPr lang="en-GB" smtClean="0"/>
              <a:t>02/02/2021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28D1CD3-EB29-4004-9D11-72207DE9748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365500" y="7062613"/>
            <a:ext cx="3429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90E0F7-1816-40F1-B06A-597A616DCFA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175500" y="7062613"/>
            <a:ext cx="2286000" cy="40569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35D58F-FEB7-43F9-8B78-1CEB4523B8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62966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761970" rtl="0" eaLnBrk="1" latinLnBrk="0" hangingPunct="1">
        <a:lnSpc>
          <a:spcPct val="90000"/>
        </a:lnSpc>
        <a:spcBef>
          <a:spcPct val="0"/>
        </a:spcBef>
        <a:buNone/>
        <a:defRPr sz="36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90492" indent="-190492" algn="l" defTabSz="761970" rtl="0" eaLnBrk="1" latinLnBrk="0" hangingPunct="1">
        <a:lnSpc>
          <a:spcPct val="90000"/>
        </a:lnSpc>
        <a:spcBef>
          <a:spcPts val="833"/>
        </a:spcBef>
        <a:buFont typeface="Arial" panose="020B0604020202020204" pitchFamily="34" charset="0"/>
        <a:buChar char="•"/>
        <a:defRPr sz="2333" kern="1200">
          <a:solidFill>
            <a:schemeClr val="tx1"/>
          </a:solidFill>
          <a:latin typeface="+mn-lt"/>
          <a:ea typeface="+mn-ea"/>
          <a:cs typeface="+mn-cs"/>
        </a:defRPr>
      </a:lvl1pPr>
      <a:lvl2pPr marL="57147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52462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667" kern="1200">
          <a:solidFill>
            <a:schemeClr val="tx1"/>
          </a:solidFill>
          <a:latin typeface="+mn-lt"/>
          <a:ea typeface="+mn-ea"/>
          <a:cs typeface="+mn-cs"/>
        </a:defRPr>
      </a:lvl3pPr>
      <a:lvl4pPr marL="1333447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71443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209541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476401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857386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238370" indent="-190492" algn="l" defTabSz="761970" rtl="0" eaLnBrk="1" latinLnBrk="0" hangingPunct="1">
        <a:lnSpc>
          <a:spcPct val="90000"/>
        </a:lnSpc>
        <a:spcBef>
          <a:spcPts val="417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380985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2pPr>
      <a:lvl3pPr marL="761970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14295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2393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904924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85909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666893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3047878" algn="l" defTabSz="761970" rtl="0" eaLnBrk="1" latinLnBrk="0" hangingPunct="1"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6" Type="http://schemas.openxmlformats.org/officeDocument/2006/relationships/image" Target="../media/image2.png"/><Relationship Id="rId5" Type="http://schemas.openxmlformats.org/officeDocument/2006/relationships/image" Target="../media/image1.jpeg"/><Relationship Id="rId4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2" Type="http://schemas.microsoft.com/office/2007/relationships/media" Target="../media/media3.m4a"/><Relationship Id="rId1" Type="http://schemas.openxmlformats.org/officeDocument/2006/relationships/tags" Target="../tags/tag3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hyperlink" Target="https://datchet-st-marys-cofe-primary-school.primarysite.media/playlist/year-5-january-2021-home-school-learning-video-sup" TargetMode="External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media5.m4a"/><Relationship Id="rId2" Type="http://schemas.microsoft.com/office/2007/relationships/media" Target="../media/media5.m4a"/><Relationship Id="rId1" Type="http://schemas.openxmlformats.org/officeDocument/2006/relationships/tags" Target="../tags/tag5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2.png"/><Relationship Id="rId5" Type="http://schemas.openxmlformats.org/officeDocument/2006/relationships/image" Target="../media/image3.png"/><Relationship Id="rId4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7.xml"/><Relationship Id="rId5" Type="http://schemas.openxmlformats.org/officeDocument/2006/relationships/image" Target="../media/image2.png"/><Relationship Id="rId4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AA2E88D-C399-43E0-857A-18776D9095D6}"/>
              </a:ext>
            </a:extLst>
          </p:cNvPr>
          <p:cNvSpPr txBox="1"/>
          <p:nvPr/>
        </p:nvSpPr>
        <p:spPr>
          <a:xfrm>
            <a:off x="373822" y="105466"/>
            <a:ext cx="4068583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Day 3</a:t>
            </a:r>
          </a:p>
        </p:txBody>
      </p:sp>
      <p:pic>
        <p:nvPicPr>
          <p:cNvPr id="10" name="Picture 9" descr="A picture containing diagram&#10;&#10;Description automatically generated">
            <a:extLst>
              <a:ext uri="{FF2B5EF4-FFF2-40B4-BE49-F238E27FC236}">
                <a16:creationId xmlns:a16="http://schemas.microsoft.com/office/drawing/2014/main" id="{0C315C2B-163C-4A7F-9612-428782C26EB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1503680" y="1137920"/>
            <a:ext cx="7620000" cy="5344160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A8EA83F1-19D7-43AD-85E0-D7E0F23CAB3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828326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254"/>
    </mc:Choice>
    <mc:Fallback xmlns="">
      <p:transition spd="slow" advTm="22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5896D9F-64F9-4EBC-882F-B57D2438E837}"/>
              </a:ext>
            </a:extLst>
          </p:cNvPr>
          <p:cNvSpPr txBox="1"/>
          <p:nvPr/>
        </p:nvSpPr>
        <p:spPr>
          <a:xfrm>
            <a:off x="579296" y="6975016"/>
            <a:ext cx="98552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800"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© Original plan copyright Hamilton Trust, who give permission for it to be adapted as wished by individual users</a:t>
            </a:r>
            <a:r>
              <a:rPr lang="en-GB" sz="1800">
                <a:effectLst/>
                <a:latin typeface="Calibri" panose="020F0502020204030204" pitchFamily="34" charset="0"/>
                <a:ea typeface="MS Mincho" panose="02020609040205080304" pitchFamily="49" charset="-128"/>
              </a:rPr>
              <a:t>. </a:t>
            </a: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B2C5446-A7AF-40EF-A428-FEA6027C19A8}"/>
              </a:ext>
            </a:extLst>
          </p:cNvPr>
          <p:cNvSpPr txBox="1"/>
          <p:nvPr/>
        </p:nvSpPr>
        <p:spPr>
          <a:xfrm>
            <a:off x="2951602" y="175595"/>
            <a:ext cx="4938533" cy="6617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DB0C288-78A8-4A9F-9CB7-BBB9B0F91C8F}"/>
              </a:ext>
            </a:extLst>
          </p:cNvPr>
          <p:cNvSpPr txBox="1"/>
          <p:nvPr/>
        </p:nvSpPr>
        <p:spPr>
          <a:xfrm>
            <a:off x="1285875" y="1621560"/>
            <a:ext cx="7620000" cy="407803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b="1" strike="sngStrike" dirty="0">
                <a:solidFill>
                  <a:srgbClr val="000000"/>
                </a:solidFill>
                <a:latin typeface="Harrington - 50"/>
              </a:rPr>
              <a:t>Day 1</a:t>
            </a:r>
            <a:r>
              <a:rPr lang="en-GB" sz="3700" strike="sngStrike" dirty="0">
                <a:solidFill>
                  <a:srgbClr val="000000"/>
                </a:solidFill>
                <a:latin typeface="Harrington - 50"/>
              </a:rPr>
              <a:t>-Identifyt he features</a:t>
            </a:r>
          </a:p>
          <a:p>
            <a:r>
              <a:rPr lang="en-GB" sz="3700" b="1" strike="sngStrike" dirty="0">
                <a:solidFill>
                  <a:srgbClr val="000000"/>
                </a:solidFill>
                <a:latin typeface="Harrington - 50"/>
              </a:rPr>
              <a:t>Day 2</a:t>
            </a:r>
            <a:r>
              <a:rPr lang="en-GB" sz="3700" strike="sngStrike" dirty="0">
                <a:solidFill>
                  <a:srgbClr val="000000"/>
                </a:solidFill>
                <a:latin typeface="Harrington - 50"/>
              </a:rPr>
              <a:t>-Plan and write the first part of your journal</a:t>
            </a:r>
          </a:p>
          <a:p>
            <a:r>
              <a:rPr lang="en-GB" sz="3700" b="1" dirty="0">
                <a:solidFill>
                  <a:srgbClr val="000000"/>
                </a:solidFill>
                <a:latin typeface="Harrington - 50"/>
              </a:rPr>
              <a:t>Day 3</a:t>
            </a:r>
            <a:r>
              <a:rPr lang="en-GB" sz="3700" dirty="0">
                <a:solidFill>
                  <a:srgbClr val="000000"/>
                </a:solidFill>
                <a:latin typeface="Harrington - 50"/>
              </a:rPr>
              <a:t>-Plan and write the second part of your journal</a:t>
            </a:r>
          </a:p>
          <a:p>
            <a:r>
              <a:rPr lang="en-GB" sz="3700" b="1" dirty="0">
                <a:solidFill>
                  <a:srgbClr val="000000"/>
                </a:solidFill>
                <a:latin typeface="Harrington - 50"/>
              </a:rPr>
              <a:t>Day 4</a:t>
            </a:r>
            <a:r>
              <a:rPr lang="en-GB" sz="3700" dirty="0">
                <a:solidFill>
                  <a:srgbClr val="000000"/>
                </a:solidFill>
                <a:latin typeface="Harrington - 50"/>
              </a:rPr>
              <a:t>-Edit and present your work as a journal.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73158CD6-9536-4772-A450-6B893EE8A49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23741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55"/>
    </mc:Choice>
    <mc:Fallback xmlns="">
      <p:transition spd="slow" advTm="8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AA2E88D-C399-43E0-857A-18776D9095D6}"/>
              </a:ext>
            </a:extLst>
          </p:cNvPr>
          <p:cNvSpPr txBox="1"/>
          <p:nvPr/>
        </p:nvSpPr>
        <p:spPr>
          <a:xfrm>
            <a:off x="458146" y="1681173"/>
            <a:ext cx="9243707" cy="501675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As I stepped off the plane, arriving in marvellous Manaus, I was met with the stunning views and warm, sunny, blue skies. I could not wait to visit the place that has the most beautiful architecture and is surrounded by incredible jungle landscapes. The latter was the main reason for my visit.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When I reached the city, I was overwhelmed by the many buildings that had such classic charm and history. As I entered the municipal market, it was full of the most unique items and a delicious tasting herb called </a:t>
            </a:r>
            <a:r>
              <a:rPr lang="en-GB" sz="1600" dirty="0" err="1">
                <a:solidFill>
                  <a:srgbClr val="000000"/>
                </a:solidFill>
                <a:latin typeface="XCCW Joined 1a" panose="03050602040000000000" pitchFamily="66" charset="0"/>
              </a:rPr>
              <a:t>jambú</a:t>
            </a: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. Ambling around this breath-taking city, I couldn’t help but notice the elegantly designed opera house and the museums full of information on the rich culture of the city.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As it was getting late, I had to choose one of the many restaurants to eat at. One caught my eye, so I sat down and ordered. I was brought the most exquisite tasting fish: </a:t>
            </a:r>
            <a:r>
              <a:rPr lang="en-GB" sz="1600" dirty="0" err="1">
                <a:solidFill>
                  <a:srgbClr val="000000"/>
                </a:solidFill>
                <a:latin typeface="XCCW Joined 1a" panose="03050602040000000000" pitchFamily="66" charset="0"/>
              </a:rPr>
              <a:t>tambaqui</a:t>
            </a: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. It’s flavour was like nothing I had ever tasted before. After I had finished, the locals began to dance and asked me to join in. They made me feel so welcome in this vibrant and friendly city.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F496BA3-419B-4A1B-8C53-9479BB23491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436950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876"/>
    </mc:Choice>
    <mc:Fallback>
      <p:transition spd="slow" advTm="42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61E4AF2-AC02-45B4-87AE-DE95D0386A05}"/>
              </a:ext>
            </a:extLst>
          </p:cNvPr>
          <p:cNvSpPr txBox="1"/>
          <p:nvPr/>
        </p:nvSpPr>
        <p:spPr>
          <a:xfrm>
            <a:off x="0" y="765024"/>
            <a:ext cx="8298070" cy="17797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Today we are going to </a:t>
            </a:r>
            <a:r>
              <a:rPr lang="en-GB" b="1" u="sng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plan and draft </a:t>
            </a:r>
            <a:r>
              <a:rPr lang="en-GB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the next stage of our Travel Journal. </a:t>
            </a:r>
          </a:p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r>
              <a:rPr lang="en-GB" sz="2000" dirty="0"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This is our journe</a:t>
            </a:r>
            <a:r>
              <a:rPr lang="en-GB" sz="2000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y to the Amazon Jungle and your exploration of it.</a:t>
            </a:r>
          </a:p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sz="2000" dirty="0"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F61EA2-14F1-4F2B-A31C-3BCA765C9CB3}"/>
              </a:ext>
            </a:extLst>
          </p:cNvPr>
          <p:cNvSpPr txBox="1"/>
          <p:nvPr/>
        </p:nvSpPr>
        <p:spPr>
          <a:xfrm>
            <a:off x="215900" y="2478508"/>
            <a:ext cx="4258657" cy="167468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>
              <a:lnSpc>
                <a:spcPct val="115000"/>
              </a:lnSpc>
            </a:pPr>
            <a:r>
              <a:rPr lang="en-GB" sz="1800" dirty="0"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Please watch the video and jot down some notes. Think about the following…(you’ll find this on the todays worksheet).</a:t>
            </a:r>
            <a:endParaRPr lang="en-GB" sz="1800" dirty="0"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15927990-4C42-4B5A-A155-416FF23886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5176930"/>
              </p:ext>
            </p:extLst>
          </p:nvPr>
        </p:nvGraphicFramePr>
        <p:xfrm>
          <a:off x="5068747" y="2003362"/>
          <a:ext cx="4530620" cy="5232074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1341359">
                  <a:extLst>
                    <a:ext uri="{9D8B030D-6E8A-4147-A177-3AD203B41FA5}">
                      <a16:colId xmlns:a16="http://schemas.microsoft.com/office/drawing/2014/main" val="491181917"/>
                    </a:ext>
                  </a:extLst>
                </a:gridCol>
                <a:gridCol w="3189261">
                  <a:extLst>
                    <a:ext uri="{9D8B030D-6E8A-4147-A177-3AD203B41FA5}">
                      <a16:colId xmlns:a16="http://schemas.microsoft.com/office/drawing/2014/main" val="405096224"/>
                    </a:ext>
                  </a:extLst>
                </a:gridCol>
              </a:tblGrid>
              <a:tr h="2028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Where will you visit?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Go from Manaus to the Amazon rainforest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623320"/>
                  </a:ext>
                </a:extLst>
              </a:tr>
              <a:tr h="45060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do you hope to experience in the jungle?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5517728"/>
                  </a:ext>
                </a:extLst>
              </a:tr>
              <a:tr h="28765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form of transport will you use?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Car to the jungle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13871943"/>
                  </a:ext>
                </a:extLst>
              </a:tr>
              <a:tr h="371986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challenges might you face?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23213821"/>
                  </a:ext>
                </a:extLst>
              </a:tr>
              <a:tr h="1666267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is there to see and do in jungle? How would you describe it?</a:t>
                      </a:r>
                    </a:p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(adjectives and emotions)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2838539"/>
                  </a:ext>
                </a:extLst>
              </a:tr>
              <a:tr h="65155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food is there to try?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>
                          <a:effectLst/>
                        </a:rPr>
                        <a:t> </a:t>
                      </a:r>
                      <a:endParaRPr lang="en-GB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7553219"/>
                  </a:ext>
                </a:extLst>
              </a:tr>
              <a:tr h="590192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is the weather like?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23785741"/>
                  </a:ext>
                </a:extLst>
              </a:tr>
              <a:tr h="612818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What are the locals like (i.e. the animals and guides)?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 anchor="ctr"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GB" sz="1100" dirty="0">
                          <a:effectLst/>
                        </a:rPr>
                        <a:t> </a:t>
                      </a: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1417" marR="41417" marT="0" marB="0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36747703"/>
                  </a:ext>
                </a:extLst>
              </a:tr>
            </a:tbl>
          </a:graphicData>
        </a:graphic>
      </p:graphicFrame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D03BD1BB-F106-4250-9A49-BE6EAB7FB1B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A8581797-9555-4FB3-B06D-236C7E473F0C}"/>
              </a:ext>
            </a:extLst>
          </p:cNvPr>
          <p:cNvSpPr txBox="1"/>
          <p:nvPr/>
        </p:nvSpPr>
        <p:spPr>
          <a:xfrm>
            <a:off x="215900" y="4511457"/>
            <a:ext cx="4068572" cy="3108543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  <a:latin typeface="Harrington - 50"/>
              </a:rPr>
              <a:t>Now go and watch the video</a:t>
            </a:r>
          </a:p>
          <a:p>
            <a:r>
              <a:rPr lang="en-GB" sz="2800" dirty="0">
                <a:solidFill>
                  <a:srgbClr val="000000"/>
                </a:solidFill>
                <a:latin typeface="Harrington - 50"/>
              </a:rPr>
              <a:t>(</a:t>
            </a:r>
            <a:r>
              <a:rPr lang="en-GB" sz="1200" dirty="0">
                <a:hlinkClick r:id="rId7"/>
              </a:rPr>
              <a:t>Year 5 January 2021 Home School Learning Video Support | Datchet St Mary's </a:t>
            </a:r>
            <a:r>
              <a:rPr lang="en-GB" sz="1200" dirty="0" err="1">
                <a:hlinkClick r:id="rId7"/>
              </a:rPr>
              <a:t>CofE</a:t>
            </a:r>
            <a:r>
              <a:rPr lang="en-GB" sz="1200" dirty="0">
                <a:hlinkClick r:id="rId7"/>
              </a:rPr>
              <a:t> Primary Academy (</a:t>
            </a:r>
            <a:r>
              <a:rPr lang="en-GB" sz="1200" dirty="0" err="1">
                <a:hlinkClick r:id="rId7"/>
              </a:rPr>
              <a:t>primarysite.media</a:t>
            </a:r>
            <a:r>
              <a:rPr lang="en-GB" sz="2800" dirty="0">
                <a:hlinkClick r:id="rId7"/>
              </a:rPr>
              <a:t>)</a:t>
            </a:r>
            <a:r>
              <a:rPr lang="en-GB" sz="2800" dirty="0">
                <a:solidFill>
                  <a:srgbClr val="000000"/>
                </a:solidFill>
                <a:latin typeface="Harrington - 50"/>
              </a:rPr>
              <a:t> and make notes and come back to hear the rest of the PPT.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16010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8895"/>
    </mc:Choice>
    <mc:Fallback xmlns="">
      <p:transition spd="slow" advTm="88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F8F319A9-9545-4DF8-ABE8-FA30AAAE7D1B}"/>
              </a:ext>
            </a:extLst>
          </p:cNvPr>
          <p:cNvSpPr txBox="1"/>
          <p:nvPr/>
        </p:nvSpPr>
        <p:spPr>
          <a:xfrm>
            <a:off x="176212" y="1152525"/>
            <a:ext cx="9807575" cy="48265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400" b="1" u="sng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Guided Imagery</a:t>
            </a:r>
            <a:r>
              <a:rPr lang="en-GB" sz="1400" i="1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endParaRPr lang="en-GB" sz="14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b="1" u="none" strike="noStrike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Close your eyes and to be aware of the sounds around you. Concentrate on your own thoughts, breathing and feelings.</a:t>
            </a:r>
            <a:endParaRPr lang="en-GB" sz="14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Imagine you are in Brazil, in the rainforest.</a:t>
            </a:r>
            <a:endParaRPr lang="en-GB" sz="14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What sounds do you notice? What do you see near </a:t>
            </a:r>
            <a:r>
              <a:rPr lang="en-GB" sz="1400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you</a:t>
            </a: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? What do you notice further away?</a:t>
            </a:r>
            <a:endParaRPr lang="en-GB" sz="14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What does the </a:t>
            </a:r>
            <a:r>
              <a:rPr lang="en-GB" sz="1400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weather </a:t>
            </a: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feel like? How do your face and fingers feel? Is the air around you hot or cold? Humid or dry? Take a deep breathe it in of this air. </a:t>
            </a:r>
            <a:endParaRPr lang="en-GB" sz="14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With </a:t>
            </a:r>
            <a:r>
              <a:rPr lang="en-GB" sz="1400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your</a:t>
            </a: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eyes still shut, what do you see? Who is with you? What are </a:t>
            </a:r>
            <a:r>
              <a:rPr lang="en-GB" sz="1400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you</a:t>
            </a: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doing? What colours do you notice? What is happening?</a:t>
            </a:r>
            <a:endParaRPr lang="en-GB" sz="14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Stay in this scene for a while. You will need to remember all that you’ve noticed (and more</a:t>
            </a:r>
            <a:r>
              <a:rPr lang="en-GB" sz="1400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).</a:t>
            </a:r>
            <a:endParaRPr lang="en-GB" sz="14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Gradually bring your mind back to being in the classroom or room at home and then to open </a:t>
            </a:r>
            <a:r>
              <a:rPr lang="en-GB" sz="1400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your</a:t>
            </a:r>
            <a:r>
              <a:rPr lang="en-GB" sz="1400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 eyes. </a:t>
            </a:r>
            <a:endParaRPr lang="en-GB" sz="1400" dirty="0">
              <a:effectLst/>
              <a:latin typeface="XCCW Joined 1a" panose="03050602040000000000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316BDE-26FD-4B4E-97ED-8A8B758110B4}"/>
              </a:ext>
            </a:extLst>
          </p:cNvPr>
          <p:cNvSpPr txBox="1"/>
          <p:nvPr/>
        </p:nvSpPr>
        <p:spPr>
          <a:xfrm>
            <a:off x="289630" y="783193"/>
            <a:ext cx="5081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 rtl="0"/>
            <a:r>
              <a:rPr lang="en-GB" sz="1800" kern="5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Lets see if we can add to our plan now..</a:t>
            </a:r>
            <a:r>
              <a:rPr lang="en-GB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. </a:t>
            </a:r>
            <a:endParaRPr lang="en-GB" sz="2000" dirty="0">
              <a:effectLst/>
              <a:latin typeface="Calibri" panose="020F050202020403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22B12A-C082-4D1E-8822-E69211F1A1CB}"/>
              </a:ext>
            </a:extLst>
          </p:cNvPr>
          <p:cNvSpPr txBox="1"/>
          <p:nvPr/>
        </p:nvSpPr>
        <p:spPr>
          <a:xfrm>
            <a:off x="3208819" y="121473"/>
            <a:ext cx="4938533" cy="66172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 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81D11F4-420E-4CD8-9D92-59FA21E28D4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1749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815"/>
    </mc:Choice>
    <mc:Fallback xmlns="">
      <p:transition spd="slow" advTm="1408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5F3C29-AF09-43CB-A33E-B92BB670967B}"/>
              </a:ext>
            </a:extLst>
          </p:cNvPr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7DC7211-F6DE-47BD-ABF4-9721DE2F5E42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6EA24CF-FEE3-4D66-89A1-3CB272E3AFD4}"/>
              </a:ext>
            </a:extLst>
          </p:cNvPr>
          <p:cNvSpPr txBox="1"/>
          <p:nvPr/>
        </p:nvSpPr>
        <p:spPr>
          <a:xfrm>
            <a:off x="419652" y="2347386"/>
            <a:ext cx="9435548" cy="542494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 rtl="0">
              <a:lnSpc>
                <a:spcPct val="115000"/>
              </a:lnSpc>
              <a:buFont typeface="Symbol" panose="05050102010706020507" pitchFamily="18" charset="2"/>
              <a:buChar char=""/>
            </a:pPr>
            <a:endParaRPr lang="en-GB" i="1" dirty="0">
              <a:solidFill>
                <a:srgbClr val="000000"/>
              </a:solidFill>
              <a:latin typeface="Calibri" panose="020F0502020204030204" pitchFamily="34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L.O:</a:t>
            </a:r>
            <a:r>
              <a:rPr lang="en-GB" b="1" u="sng" kern="50" dirty="0">
                <a:latin typeface="XCCW Joined 1a" panose="03050602040000000000" pitchFamily="66" charset="0"/>
                <a:ea typeface="Calibri" panose="020F0502020204030204" pitchFamily="34" charset="0"/>
                <a:cs typeface="Helvetica" panose="020B0604020202020204" pitchFamily="34" charset="0"/>
              </a:rPr>
              <a:t> I </a:t>
            </a:r>
            <a:r>
              <a:rPr lang="en-GB" b="1" u="sng" dirty="0">
                <a:latin typeface="XCCW Joined 1a" panose="03050602040000000000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can plan and draft a Travel Journal entry for exploring the Amazon rainforest.</a:t>
            </a:r>
            <a:endParaRPr lang="en-GB" dirty="0">
              <a:latin typeface="XCCW Joined 1a" panose="03050602040000000000" pitchFamily="66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GB" sz="1800" dirty="0">
                <a:solidFill>
                  <a:srgbClr val="000000"/>
                </a:solidFill>
                <a:effectLst/>
                <a:latin typeface="XCCW Joined 1a" panose="03050602040000000000" pitchFamily="66" charset="0"/>
                <a:ea typeface="Yu Mincho" panose="02020400000000000000" pitchFamily="18" charset="-128"/>
                <a:cs typeface="Arial" panose="020B0604020202020204" pitchFamily="34" charset="0"/>
              </a:rPr>
              <a:t>S.C: Writing checklist 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342900" lvl="0" indent="-342900"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 clear story line.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342900" indent="-342900">
              <a:buFontTx/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 clear purpose.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marL="342900" lvl="0" indent="-342900">
              <a:buAutoNum type="arabicPeriod"/>
            </a:pP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Speech.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4. Show </a:t>
            </a:r>
            <a:r>
              <a:rPr lang="en-GB" b="1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and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 tell things I did.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5. I entertained my reader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6. Described the:</a:t>
            </a: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surroundings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characters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food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 lvl="0"/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</a:rPr>
              <a:t>	weather </a:t>
            </a:r>
            <a:r>
              <a:rPr lang="en-GB" dirty="0">
                <a:solidFill>
                  <a:srgbClr val="000000"/>
                </a:solidFill>
                <a:latin typeface="XCCW Joined 1a" panose="03050602040000000000" pitchFamily="66" charset="0"/>
                <a:ea typeface="Yu Mincho" panose="020B0400000000000000" pitchFamily="18" charset="-128"/>
                <a:cs typeface="Arial" panose="020B0604020202020204" pitchFamily="34" charset="0"/>
                <a:sym typeface="Wingdings" panose="05000000000000000000" pitchFamily="2" charset="2"/>
              </a:rPr>
              <a:t></a:t>
            </a: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B0400000000000000" pitchFamily="18" charset="-128"/>
              <a:cs typeface="Arial" panose="020B0604020202020204" pitchFamily="34" charset="0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GB" sz="1800" dirty="0">
              <a:solidFill>
                <a:srgbClr val="000000"/>
              </a:solidFill>
              <a:effectLst/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  <a:p>
            <a:pPr marL="2857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endParaRPr lang="en-GB" dirty="0">
              <a:solidFill>
                <a:srgbClr val="000000"/>
              </a:solidFill>
              <a:latin typeface="XCCW Joined 1a" panose="03050602040000000000" pitchFamily="66" charset="0"/>
              <a:ea typeface="Yu Mincho" panose="02020400000000000000" pitchFamily="18" charset="-128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6D3D40B-023A-4FF6-A16F-4130E8A69C99}"/>
              </a:ext>
            </a:extLst>
          </p:cNvPr>
          <p:cNvSpPr txBox="1"/>
          <p:nvPr/>
        </p:nvSpPr>
        <p:spPr>
          <a:xfrm>
            <a:off x="685800" y="1361661"/>
            <a:ext cx="83588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XCCW Joined 1a" panose="03050602040000000000" pitchFamily="66" charset="0"/>
              </a:rPr>
              <a:t>Use your plan to draft your Travel Journal for your journey to the Amazon rainforest and your exploration of it.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0038173B-5E23-42C3-9FE8-C1F93F2D119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701B29F7-7539-4020-99EC-6D14334701A6}"/>
              </a:ext>
            </a:extLst>
          </p:cNvPr>
          <p:cNvSpPr txBox="1"/>
          <p:nvPr/>
        </p:nvSpPr>
        <p:spPr>
          <a:xfrm>
            <a:off x="304800" y="6696670"/>
            <a:ext cx="875168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solidFill>
                  <a:srgbClr val="FF0000"/>
                </a:solidFill>
                <a:latin typeface="XCCW Joined 1a" panose="03050602040000000000" pitchFamily="66" charset="0"/>
              </a:rPr>
              <a:t>** By the end of today you will have finished your travel journal for visiting Manaus and the Amazon.(We will edit tomorrow) **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7031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4971"/>
    </mc:Choice>
    <mc:Fallback xmlns="">
      <p:transition spd="slow" advTm="8497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5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B02C5553-A0D3-4794-B01A-09C392B02233}"/>
              </a:ext>
            </a:extLst>
          </p:cNvPr>
          <p:cNvSpPr/>
          <p:nvPr/>
        </p:nvSpPr>
        <p:spPr>
          <a:xfrm>
            <a:off x="206560" y="330720"/>
            <a:ext cx="4882780" cy="7112000"/>
          </a:xfrm>
          <a:custGeom>
            <a:avLst/>
            <a:gdLst/>
            <a:ahLst/>
            <a:cxnLst/>
            <a:rect l="0" t="0" r="0" b="0"/>
            <a:pathLst>
              <a:path w="9926796" h="4563062">
                <a:moveTo>
                  <a:pt x="0" y="0"/>
                </a:moveTo>
                <a:lnTo>
                  <a:pt x="9926795" y="0"/>
                </a:lnTo>
                <a:lnTo>
                  <a:pt x="9926795" y="4563061"/>
                </a:lnTo>
                <a:lnTo>
                  <a:pt x="0" y="4563061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2C7A4BD-1BC5-4394-B164-1C560921197F}"/>
              </a:ext>
            </a:extLst>
          </p:cNvPr>
          <p:cNvSpPr txBox="1"/>
          <p:nvPr/>
        </p:nvSpPr>
        <p:spPr>
          <a:xfrm>
            <a:off x="1454150" y="596037"/>
            <a:ext cx="56388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 err="1">
                <a:solidFill>
                  <a:srgbClr val="000000"/>
                </a:solidFill>
                <a:latin typeface="Arial - 28"/>
              </a:rPr>
              <a:t>Magpied</a:t>
            </a:r>
            <a:r>
              <a:rPr lang="en-GB" sz="2100" dirty="0">
                <a:solidFill>
                  <a:srgbClr val="000000"/>
                </a:solidFill>
                <a:latin typeface="Arial - 28"/>
              </a:rPr>
              <a:t> Vocabulary </a:t>
            </a: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06A65965-6C64-49F1-9571-56C7917B1190}"/>
              </a:ext>
            </a:extLst>
          </p:cNvPr>
          <p:cNvSpPr/>
          <p:nvPr/>
        </p:nvSpPr>
        <p:spPr>
          <a:xfrm>
            <a:off x="5080000" y="330720"/>
            <a:ext cx="4963397" cy="7086079"/>
          </a:xfrm>
          <a:custGeom>
            <a:avLst/>
            <a:gdLst/>
            <a:ahLst/>
            <a:cxnLst/>
            <a:rect l="0" t="0" r="0" b="0"/>
            <a:pathLst>
              <a:path w="9926796" h="4563062">
                <a:moveTo>
                  <a:pt x="0" y="0"/>
                </a:moveTo>
                <a:lnTo>
                  <a:pt x="9926795" y="0"/>
                </a:lnTo>
                <a:lnTo>
                  <a:pt x="9926795" y="4563061"/>
                </a:lnTo>
                <a:lnTo>
                  <a:pt x="0" y="4563061"/>
                </a:lnTo>
                <a:close/>
              </a:path>
            </a:pathLst>
          </a:custGeom>
          <a:solidFill>
            <a:schemeClr val="accent1">
              <a:alpha val="1000"/>
            </a:schemeClr>
          </a:solidFill>
          <a:ln w="38100" cap="flat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C35153B-25C2-4053-BA90-3375876B2F80}"/>
              </a:ext>
            </a:extLst>
          </p:cNvPr>
          <p:cNvSpPr txBox="1"/>
          <p:nvPr/>
        </p:nvSpPr>
        <p:spPr>
          <a:xfrm>
            <a:off x="5080000" y="476506"/>
            <a:ext cx="5638800" cy="415498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2100" dirty="0" err="1">
                <a:solidFill>
                  <a:srgbClr val="000000"/>
                </a:solidFill>
                <a:latin typeface="Arial - 28"/>
              </a:rPr>
              <a:t>Magpied</a:t>
            </a:r>
            <a:r>
              <a:rPr lang="en-GB" sz="2100" dirty="0">
                <a:solidFill>
                  <a:srgbClr val="000000"/>
                </a:solidFill>
                <a:latin typeface="Arial - 28"/>
              </a:rPr>
              <a:t> Vocabulary Specific to  country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85CCCC0F-FEF7-478C-A6E2-C3E48C36685E}"/>
              </a:ext>
            </a:extLst>
          </p:cNvPr>
          <p:cNvSpPr txBox="1"/>
          <p:nvPr/>
        </p:nvSpPr>
        <p:spPr>
          <a:xfrm>
            <a:off x="475510" y="1091499"/>
            <a:ext cx="2172440" cy="772519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staggering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magnificent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dramatic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otherworldly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treacherous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beauty abundant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authentic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unique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cultural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diverse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sacred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3BA03EC5-09E3-46E1-AEE5-D18D3DABC634}"/>
              </a:ext>
            </a:extLst>
          </p:cNvPr>
          <p:cNvSpPr txBox="1"/>
          <p:nvPr/>
        </p:nvSpPr>
        <p:spPr>
          <a:xfrm>
            <a:off x="5146262" y="1157321"/>
            <a:ext cx="3113012" cy="5509200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earthquakes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volcanic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glacier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Geothermal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National Reserve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migration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Safari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grassland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5606CF1-AFA2-421B-B4A7-23642DD04683}"/>
              </a:ext>
            </a:extLst>
          </p:cNvPr>
          <p:cNvSpPr txBox="1"/>
          <p:nvPr/>
        </p:nvSpPr>
        <p:spPr>
          <a:xfrm>
            <a:off x="7321920" y="5163823"/>
            <a:ext cx="3113012" cy="1077218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6AEC174-3390-46AE-AE95-47B7551FEEB8}"/>
              </a:ext>
            </a:extLst>
          </p:cNvPr>
          <p:cNvSpPr txBox="1"/>
          <p:nvPr/>
        </p:nvSpPr>
        <p:spPr>
          <a:xfrm>
            <a:off x="2396292" y="5244592"/>
            <a:ext cx="2172440" cy="1815882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901DB1A7-AF2B-4369-A861-01A2D5A70A38}"/>
              </a:ext>
            </a:extLst>
          </p:cNvPr>
          <p:cNvSpPr txBox="1"/>
          <p:nvPr/>
        </p:nvSpPr>
        <p:spPr>
          <a:xfrm>
            <a:off x="2540211" y="1157321"/>
            <a:ext cx="2172440" cy="42780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endures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serenity 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vast</a:t>
            </a:r>
          </a:p>
          <a:p>
            <a:pPr>
              <a:lnSpc>
                <a:spcPct val="20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sultry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unfathomable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kaleidoscope</a:t>
            </a: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  <a:p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C9D15B9-586D-4584-8394-AAA70953CAA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9334500" y="6794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139415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420"/>
    </mc:Choice>
    <mc:Fallback xmlns="">
      <p:transition spd="slow" advTm="204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8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A0EC51C-9CF9-41E9-8D2A-10BC9B4AE97D}"/>
              </a:ext>
            </a:extLst>
          </p:cNvPr>
          <p:cNvPicPr>
            <a:picLocks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462187" y="152232"/>
            <a:ext cx="1393013" cy="883478"/>
          </a:xfrm>
          <a:prstGeom prst="rect">
            <a:avLst/>
          </a:prstGeom>
          <a:solidFill>
            <a:scrgbClr r="0" g="0" b="0">
              <a:alpha val="0"/>
            </a:scrgbClr>
          </a:solidFill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68C4522-9B91-43C8-8BCF-EEF4EB554131}"/>
              </a:ext>
            </a:extLst>
          </p:cNvPr>
          <p:cNvSpPr txBox="1"/>
          <p:nvPr/>
        </p:nvSpPr>
        <p:spPr>
          <a:xfrm>
            <a:off x="155161" y="105681"/>
            <a:ext cx="4068572" cy="661720"/>
          </a:xfrm>
          <a:prstGeom prst="rect">
            <a:avLst/>
          </a:prstGeom>
          <a:noFill/>
        </p:spPr>
        <p:txBody>
          <a:bodyPr vert="horz" rtlCol="0">
            <a:spAutoFit/>
          </a:bodyPr>
          <a:lstStyle/>
          <a:p>
            <a:r>
              <a:rPr lang="en-GB" sz="3700" dirty="0">
                <a:solidFill>
                  <a:srgbClr val="000000"/>
                </a:solidFill>
                <a:latin typeface="Harrington - 50"/>
              </a:rPr>
              <a:t>Travel Journaling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4C8EEF6-82E3-49B4-A4DA-B6B9D3E75BD4}"/>
              </a:ext>
            </a:extLst>
          </p:cNvPr>
          <p:cNvSpPr txBox="1"/>
          <p:nvPr/>
        </p:nvSpPr>
        <p:spPr>
          <a:xfrm>
            <a:off x="263172" y="1035710"/>
            <a:ext cx="8895521" cy="3985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GB" sz="1800" b="1" u="sng" dirty="0">
                <a:effectLst/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Some vocabulary </a:t>
            </a:r>
            <a:r>
              <a:rPr lang="en-GB" b="1" u="sng" dirty="0">
                <a:latin typeface="XCCW Joined 1a" panose="03050602040000000000" pitchFamily="66" charset="0"/>
                <a:ea typeface="Times New Roman" panose="02020603050405020304" pitchFamily="18" charset="0"/>
                <a:cs typeface="Calibri" panose="020F0502020204030204" pitchFamily="34" charset="0"/>
              </a:rPr>
              <a:t>ideas for travel writing</a:t>
            </a:r>
            <a:endParaRPr lang="en-GB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56B868C-6CA9-499B-AC91-AFAB54B86C99}"/>
              </a:ext>
            </a:extLst>
          </p:cNvPr>
          <p:cNvSpPr txBox="1"/>
          <p:nvPr/>
        </p:nvSpPr>
        <p:spPr>
          <a:xfrm>
            <a:off x="4779372" y="1434216"/>
            <a:ext cx="4943475" cy="5601533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hearty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rustic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there’s something for everyone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friendly locals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colourful/bustling markets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rich in history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quirky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lively nightlife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panoramic views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off the beaten track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priceless treasures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tranquillity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paradise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lapping waves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powder-white sand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0DFB2AB-0424-401E-ACAC-2D314406DBA3}"/>
              </a:ext>
            </a:extLst>
          </p:cNvPr>
          <p:cNvSpPr txBox="1"/>
          <p:nvPr/>
        </p:nvSpPr>
        <p:spPr>
          <a:xfrm>
            <a:off x="400050" y="1434217"/>
            <a:ext cx="4943475" cy="6340197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breath-taking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jaw-dropping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leaving the modern world behind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chilled out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pampering 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nothing but the sound of waves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bygone era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stunning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dream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clear blue skies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cobbed streets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mouth-watering delicacies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smiling staff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romantic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vibrant</a:t>
            </a:r>
          </a:p>
          <a:p>
            <a:pPr>
              <a:lnSpc>
                <a:spcPct val="150000"/>
              </a:lnSpc>
            </a:pPr>
            <a:r>
              <a:rPr lang="en-GB" sz="1600" dirty="0">
                <a:solidFill>
                  <a:srgbClr val="000000"/>
                </a:solidFill>
                <a:latin typeface="XCCW Joined 1a" panose="03050602040000000000" pitchFamily="66" charset="0"/>
              </a:rPr>
              <a:t>azure</a:t>
            </a:r>
          </a:p>
          <a:p>
            <a:pPr>
              <a:lnSpc>
                <a:spcPct val="150000"/>
              </a:lnSpc>
            </a:pPr>
            <a:endParaRPr lang="en-GB" sz="1600" dirty="0">
              <a:solidFill>
                <a:srgbClr val="000000"/>
              </a:solidFill>
              <a:latin typeface="XCCW Joined 1a" panose="03050602040000000000" pitchFamily="66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25305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651"/>
    </mc:Choice>
    <mc:Fallback xmlns="">
      <p:transition spd="slow" advTm="17651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25.1|1.3|7.5|1.2|9.2|16.5|3.7|0.9|1.3|0.8|0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875</Words>
  <Application>Microsoft Office PowerPoint</Application>
  <PresentationFormat>Custom</PresentationFormat>
  <Paragraphs>145</Paragraphs>
  <Slides>8</Slides>
  <Notes>0</Notes>
  <HiddenSlides>0</HiddenSlides>
  <MMClips>7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6" baseType="lpstr">
      <vt:lpstr>Calibri</vt:lpstr>
      <vt:lpstr>Arial</vt:lpstr>
      <vt:lpstr>Harrington - 50</vt:lpstr>
      <vt:lpstr>XCCW Joined 1a</vt:lpstr>
      <vt:lpstr>Calibri Light</vt:lpstr>
      <vt:lpstr>Symbol</vt:lpstr>
      <vt:lpstr>Arial - 28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Naomi Akien</dc:creator>
  <cp:lastModifiedBy>Naomi Akien</cp:lastModifiedBy>
  <cp:revision>78</cp:revision>
  <dcterms:created xsi:type="dcterms:W3CDTF">2021-01-23T11:18:11Z</dcterms:created>
  <dcterms:modified xsi:type="dcterms:W3CDTF">2021-02-02T22:29:04Z</dcterms:modified>
</cp:coreProperties>
</file>