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1" r:id="rId2"/>
    <p:sldId id="258" r:id="rId3"/>
    <p:sldId id="263" r:id="rId4"/>
    <p:sldId id="264" r:id="rId5"/>
    <p:sldId id="267" r:id="rId6"/>
    <p:sldId id="268" r:id="rId7"/>
    <p:sldId id="270" r:id="rId8"/>
    <p:sldId id="271" r:id="rId9"/>
    <p:sldId id="272" r:id="rId10"/>
    <p:sldId id="275" r:id="rId1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Md" panose="02000603050000020003" pitchFamily="50" charset="0"/>
      <p:regular r:id="rId21"/>
    </p:embeddedFont>
    <p:embeddedFont>
      <p:font typeface="Sassoon Infant Rg" panose="02000503030000020003" pitchFamily="50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A6F9"/>
    <a:srgbClr val="FEFBDA"/>
    <a:srgbClr val="FFFFE1"/>
    <a:srgbClr val="FDFDFD"/>
    <a:srgbClr val="AD8CC0"/>
    <a:srgbClr val="990167"/>
    <a:srgbClr val="2898A8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158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AF76D6F-3FD6-4D33-8B78-15AC220B8C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A8C960-10F3-44E5-A43A-6FC541B6ED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AD7B3D-F412-4082-AB3F-E4E58607DA34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4425E2-010C-4DF5-AF3B-EE3A61B248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58DBDE-2F41-438D-9AF0-5D55C00460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50B12C-B960-40DD-ACDA-E9312F8B4C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82CFE14-2585-473D-86BD-23DCB2C5A65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392F2B5-B268-4C34-8019-2C956935D1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05076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D881E20-6941-475A-B669-9BD3159818A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9D09531-C9C8-4165-AB98-D3A6F95CB5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275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0910202E-F25C-40B8-8AB8-FB07B64906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822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5330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9783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1F67BC7E-D872-482D-9D03-CF87D10877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139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2AD06F0-5292-450E-9F95-0C553A385A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B510347-9AFF-442B-AB5C-4F4BED5A8F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1" r:id="rId4"/>
    <p:sldLayoutId id="2147483692" r:id="rId5"/>
    <p:sldLayoutId id="21474836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5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41EBABB7-0A94-4368-84CF-C8A67A1FD8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D6A479F0-CABE-4DE7-A633-E25ACFB78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B03BAC-76FB-4528-B602-1148F91ECDF8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DA8ED0-4424-404E-9BCD-F6D83C217F8B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3A2CC7D0-A17E-4E55-936B-7CB1037BD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1 | Caring for Others | Raksha Bandhan | Lesson 2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571CB279-6926-47E2-A88F-5F04BC3406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Caring for Others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2A8B6832-BF8B-4B59-A726-152E02ACB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RE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22753E12-9454-4951-9E66-128573C36A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B4A364D-6C68-4254-836F-D5BE683834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72"/>
    </mc:Choice>
    <mc:Fallback>
      <p:transition spd="slow" advTm="15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:a16="http://schemas.microsoft.com/office/drawing/2014/main" id="{80849CD0-7048-4365-9DDC-4FDAC61E9A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5">
            <a:extLst>
              <a:ext uri="{FF2B5EF4-FFF2-40B4-BE49-F238E27FC236}">
                <a16:creationId xmlns:a16="http://schemas.microsoft.com/office/drawing/2014/main" id="{068E8742-5434-4EBD-8E2D-BD05DF8FD1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6223000"/>
            <a:ext cx="685800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1EF0DDA-198E-41DA-979B-D45793A70B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63"/>
    </mc:Choice>
    <mc:Fallback>
      <p:transition spd="slow" advTm="6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EEF0CE2-D161-4195-8F75-785F1A43432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E8B365FB-A2F6-421B-A51C-1045EBA5AA8B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chemeClr val="tx1"/>
                </a:solidFill>
                <a:latin typeface="Sassoon Infant Md" pitchFamily="50" charset="0"/>
              </a:rPr>
              <a:t>W</a:t>
            </a:r>
            <a:r>
              <a:rPr lang="en-US" altLang="en-US" sz="4800" b="1">
                <a:solidFill>
                  <a:schemeClr val="tx1"/>
                </a:solidFill>
                <a:latin typeface="Sassoon Infant Md" pitchFamily="50" charset="0"/>
              </a:rPr>
              <a:t>e are learning</a:t>
            </a:r>
          </a:p>
        </p:txBody>
      </p:sp>
      <p:sp>
        <p:nvSpPr>
          <p:cNvPr id="9220" name="Content Placeholder 15">
            <a:extLst>
              <a:ext uri="{FF2B5EF4-FFF2-40B4-BE49-F238E27FC236}">
                <a16:creationId xmlns:a16="http://schemas.microsoft.com/office/drawing/2014/main" id="{3FAFFF8B-2D32-4FC4-803E-1DA8FDDC4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4400"/>
              <a:t>I can explain what the festival of Raksha Bandhan represents.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586966A-F027-404F-909E-EA3EE50E5F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85"/>
    </mc:Choice>
    <mc:Fallback>
      <p:transition spd="slow" advTm="7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>
            <a:extLst>
              <a:ext uri="{FF2B5EF4-FFF2-40B4-BE49-F238E27FC236}">
                <a16:creationId xmlns:a16="http://schemas.microsoft.com/office/drawing/2014/main" id="{594D5621-EFC3-4B48-BE99-8BC0206A0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Brothers and Sisters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7E679A2-DC81-4544-BD37-D9FB8F7CE58F}"/>
              </a:ext>
            </a:extLst>
          </p:cNvPr>
          <p:cNvSpPr/>
          <p:nvPr/>
        </p:nvSpPr>
        <p:spPr>
          <a:xfrm>
            <a:off x="681038" y="2003425"/>
            <a:ext cx="7632700" cy="409257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DD48BCDB-87B1-4B6B-9AF3-16AEE48A6B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4"/>
          <a:stretch>
            <a:fillRect/>
          </a:stretch>
        </p:blipFill>
        <p:spPr bwMode="auto">
          <a:xfrm>
            <a:off x="3000375" y="3768725"/>
            <a:ext cx="3525838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4">
            <a:extLst>
              <a:ext uri="{FF2B5EF4-FFF2-40B4-BE49-F238E27FC236}">
                <a16:creationId xmlns:a16="http://schemas.microsoft.com/office/drawing/2014/main" id="{D8B7C74A-CB4C-4AD0-A3BF-4D2028F34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588" y="1608138"/>
            <a:ext cx="5905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answer these questions?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0BC0E21-25CE-452D-AD5B-A80520FFA580}"/>
              </a:ext>
            </a:extLst>
          </p:cNvPr>
          <p:cNvGrpSpPr>
            <a:grpSpLocks/>
          </p:cNvGrpSpPr>
          <p:nvPr/>
        </p:nvGrpSpPr>
        <p:grpSpPr bwMode="auto">
          <a:xfrm>
            <a:off x="982663" y="2759075"/>
            <a:ext cx="1870075" cy="903288"/>
            <a:chOff x="981935" y="2759834"/>
            <a:chExt cx="1871529" cy="902160"/>
          </a:xfrm>
        </p:grpSpPr>
        <p:sp>
          <p:nvSpPr>
            <p:cNvPr id="9" name="Oval Callout 8">
              <a:extLst>
                <a:ext uri="{FF2B5EF4-FFF2-40B4-BE49-F238E27FC236}">
                  <a16:creationId xmlns:a16="http://schemas.microsoft.com/office/drawing/2014/main" id="{81EF4CF3-29E1-4B7A-A821-972FFB410BA1}"/>
                </a:ext>
              </a:extLst>
            </p:cNvPr>
            <p:cNvSpPr/>
            <p:nvPr/>
          </p:nvSpPr>
          <p:spPr>
            <a:xfrm>
              <a:off x="981935" y="2759834"/>
              <a:ext cx="1871529" cy="902160"/>
            </a:xfrm>
            <a:prstGeom prst="wedgeEllipseCallout">
              <a:avLst>
                <a:gd name="adj1" fmla="val 73687"/>
                <a:gd name="adj2" fmla="val 72659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7" name="Rectangle 7">
              <a:extLst>
                <a:ext uri="{FF2B5EF4-FFF2-40B4-BE49-F238E27FC236}">
                  <a16:creationId xmlns:a16="http://schemas.microsoft.com/office/drawing/2014/main" id="{6800A8C7-6A58-46BF-9DF1-3A3FB5138D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7856" y="2908145"/>
              <a:ext cx="174234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Are they older or younger than you?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6D97F35-8959-4985-A02E-1E2545BA08A1}"/>
              </a:ext>
            </a:extLst>
          </p:cNvPr>
          <p:cNvGrpSpPr>
            <a:grpSpLocks/>
          </p:cNvGrpSpPr>
          <p:nvPr/>
        </p:nvGrpSpPr>
        <p:grpSpPr bwMode="auto">
          <a:xfrm>
            <a:off x="3368675" y="2298700"/>
            <a:ext cx="1920875" cy="1189038"/>
            <a:chOff x="2985403" y="2148118"/>
            <a:chExt cx="1921976" cy="1188871"/>
          </a:xfrm>
        </p:grpSpPr>
        <p:sp>
          <p:nvSpPr>
            <p:cNvPr id="16" name="Oval Callout 15">
              <a:extLst>
                <a:ext uri="{FF2B5EF4-FFF2-40B4-BE49-F238E27FC236}">
                  <a16:creationId xmlns:a16="http://schemas.microsoft.com/office/drawing/2014/main" id="{E98C0AA0-001D-4E34-91DD-B0B5B7FAF290}"/>
                </a:ext>
              </a:extLst>
            </p:cNvPr>
            <p:cNvSpPr/>
            <p:nvPr/>
          </p:nvSpPr>
          <p:spPr>
            <a:xfrm>
              <a:off x="2985403" y="2148118"/>
              <a:ext cx="1871147" cy="1188871"/>
            </a:xfrm>
            <a:prstGeom prst="wedgeEllipseCallout">
              <a:avLst>
                <a:gd name="adj1" fmla="val -11701"/>
                <a:gd name="adj2" fmla="val 80081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5" name="Rectangle 16">
              <a:extLst>
                <a:ext uri="{FF2B5EF4-FFF2-40B4-BE49-F238E27FC236}">
                  <a16:creationId xmlns:a16="http://schemas.microsoft.com/office/drawing/2014/main" id="{5E451CCA-8020-442E-A6F4-9AC9F321E8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36745" y="2332615"/>
              <a:ext cx="17706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do you like about having a brother or sister?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DBDD47A-0A24-40D8-9069-1FDCD052A99A}"/>
              </a:ext>
            </a:extLst>
          </p:cNvPr>
          <p:cNvGrpSpPr>
            <a:grpSpLocks/>
          </p:cNvGrpSpPr>
          <p:nvPr/>
        </p:nvGrpSpPr>
        <p:grpSpPr bwMode="auto">
          <a:xfrm>
            <a:off x="6388100" y="2787650"/>
            <a:ext cx="1925638" cy="1189038"/>
            <a:chOff x="6399816" y="3447798"/>
            <a:chExt cx="1925071" cy="1188871"/>
          </a:xfrm>
        </p:grpSpPr>
        <p:sp>
          <p:nvSpPr>
            <p:cNvPr id="20" name="Oval Callout 19">
              <a:extLst>
                <a:ext uri="{FF2B5EF4-FFF2-40B4-BE49-F238E27FC236}">
                  <a16:creationId xmlns:a16="http://schemas.microsoft.com/office/drawing/2014/main" id="{2AB3631F-5FA1-4FF7-85B4-0F7EB28F2ABF}"/>
                </a:ext>
              </a:extLst>
            </p:cNvPr>
            <p:cNvSpPr/>
            <p:nvPr/>
          </p:nvSpPr>
          <p:spPr>
            <a:xfrm>
              <a:off x="6399816" y="3447798"/>
              <a:ext cx="1871112" cy="1188871"/>
            </a:xfrm>
            <a:prstGeom prst="wedgeEllipseCallout">
              <a:avLst>
                <a:gd name="adj1" fmla="val -64212"/>
                <a:gd name="adj2" fmla="val 30483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3" name="Rectangle 20">
              <a:extLst>
                <a:ext uri="{FF2B5EF4-FFF2-40B4-BE49-F238E27FC236}">
                  <a16:creationId xmlns:a16="http://schemas.microsoft.com/office/drawing/2014/main" id="{5CE64ABE-8028-48AB-A009-9468EA0A16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4149" y="3749845"/>
              <a:ext cx="181073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do you do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to look after them?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31DEEBB-20BB-4986-9AAD-9B53EB08AF43}"/>
              </a:ext>
            </a:extLst>
          </p:cNvPr>
          <p:cNvGrpSpPr>
            <a:grpSpLocks/>
          </p:cNvGrpSpPr>
          <p:nvPr/>
        </p:nvGrpSpPr>
        <p:grpSpPr bwMode="auto">
          <a:xfrm>
            <a:off x="6591300" y="4608513"/>
            <a:ext cx="1871663" cy="1282700"/>
            <a:chOff x="6458457" y="4712095"/>
            <a:chExt cx="1871529" cy="1282481"/>
          </a:xfrm>
        </p:grpSpPr>
        <p:sp>
          <p:nvSpPr>
            <p:cNvPr id="22" name="Oval Callout 21">
              <a:extLst>
                <a:ext uri="{FF2B5EF4-FFF2-40B4-BE49-F238E27FC236}">
                  <a16:creationId xmlns:a16="http://schemas.microsoft.com/office/drawing/2014/main" id="{A26C8BCE-9AE1-48CA-A2F9-848EABAC1146}"/>
                </a:ext>
              </a:extLst>
            </p:cNvPr>
            <p:cNvSpPr/>
            <p:nvPr/>
          </p:nvSpPr>
          <p:spPr>
            <a:xfrm>
              <a:off x="6458457" y="4712095"/>
              <a:ext cx="1871529" cy="1282481"/>
            </a:xfrm>
            <a:prstGeom prst="wedgeEllipseCallout">
              <a:avLst>
                <a:gd name="adj1" fmla="val -83847"/>
                <a:gd name="adj2" fmla="val -46431"/>
              </a:avLst>
            </a:prstGeom>
            <a:solidFill>
              <a:schemeClr val="bg1"/>
            </a:solidFill>
            <a:ln w="1905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1" name="Rectangle 22">
              <a:extLst>
                <a:ext uri="{FF2B5EF4-FFF2-40B4-BE49-F238E27FC236}">
                  <a16:creationId xmlns:a16="http://schemas.microsoft.com/office/drawing/2014/main" id="{2384D1B1-C598-4963-BDBD-41B8A3150F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2718" y="4938716"/>
              <a:ext cx="1770634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What do you do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to show them that you love them?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12FFDD2-6E1F-42D5-9A53-373F7B9802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77"/>
    </mc:Choice>
    <mc:Fallback>
      <p:transition spd="slow" advTm="24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3F6F0D9-34B9-43E2-9651-05DE45313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is Raksha Bandhan?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0385A2F-751E-44F5-9495-390B0A7597A8}"/>
              </a:ext>
            </a:extLst>
          </p:cNvPr>
          <p:cNvSpPr/>
          <p:nvPr/>
        </p:nvSpPr>
        <p:spPr>
          <a:xfrm>
            <a:off x="755650" y="2000250"/>
            <a:ext cx="3705225" cy="142875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A4EFA4A-26F0-436D-A46F-1565F7F79067}"/>
              </a:ext>
            </a:extLst>
          </p:cNvPr>
          <p:cNvSpPr/>
          <p:nvPr/>
        </p:nvSpPr>
        <p:spPr>
          <a:xfrm>
            <a:off x="4683125" y="2000250"/>
            <a:ext cx="3705225" cy="142875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5CE18DB-ABDF-493E-A85C-BBFDF607CDD6}"/>
              </a:ext>
            </a:extLst>
          </p:cNvPr>
          <p:cNvSpPr/>
          <p:nvPr/>
        </p:nvSpPr>
        <p:spPr>
          <a:xfrm>
            <a:off x="755650" y="3921125"/>
            <a:ext cx="7632700" cy="1530350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7FC67F-B79D-4C49-B52D-651EE3C01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0638" y="2252663"/>
            <a:ext cx="2635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Raksha Bandhan is a Hindu festival, usually celebrated in August.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DE5F07-C975-4BEF-865D-C9527EC9D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2413" y="2390775"/>
            <a:ext cx="2406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Raksha Bandhan is also known as Rakhi.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1CA33B-918C-4211-B243-970BF1E3E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75" y="4364038"/>
            <a:ext cx="3725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celebrates and strengthens the bond of love between brothers and sisters.</a:t>
            </a:r>
          </a:p>
        </p:txBody>
      </p:sp>
      <p:pic>
        <p:nvPicPr>
          <p:cNvPr id="11273" name="Picture 9">
            <a:extLst>
              <a:ext uri="{FF2B5EF4-FFF2-40B4-BE49-F238E27FC236}">
                <a16:creationId xmlns:a16="http://schemas.microsoft.com/office/drawing/2014/main" id="{1C1390F0-FCCD-419B-9243-3E7836EA1D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3429000"/>
            <a:ext cx="3162300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9E468D-FD84-41C1-A6ED-667D8F4DCA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75"/>
    </mc:Choice>
    <mc:Fallback>
      <p:transition spd="slow" advTm="23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214C7D0-121C-4257-AEFD-4F1B9DC1D41D}"/>
              </a:ext>
            </a:extLst>
          </p:cNvPr>
          <p:cNvSpPr/>
          <p:nvPr/>
        </p:nvSpPr>
        <p:spPr>
          <a:xfrm>
            <a:off x="4675188" y="1735138"/>
            <a:ext cx="3705225" cy="4357687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DAA25D7-F77F-4A85-B49B-669576E21006}"/>
              </a:ext>
            </a:extLst>
          </p:cNvPr>
          <p:cNvSpPr/>
          <p:nvPr/>
        </p:nvSpPr>
        <p:spPr>
          <a:xfrm>
            <a:off x="755650" y="1735138"/>
            <a:ext cx="3743325" cy="4357687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1">
            <a:extLst>
              <a:ext uri="{FF2B5EF4-FFF2-40B4-BE49-F238E27FC236}">
                <a16:creationId xmlns:a16="http://schemas.microsoft.com/office/drawing/2014/main" id="{39AEC9DF-2BFA-4EAB-9C4D-241E17BC0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Traditions of Raksha Bandhan</a:t>
            </a: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94560181-753E-41FB-B763-6C9796AD79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13" y="1911350"/>
            <a:ext cx="335438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Box 8">
            <a:extLst>
              <a:ext uri="{FF2B5EF4-FFF2-40B4-BE49-F238E27FC236}">
                <a16:creationId xmlns:a16="http://schemas.microsoft.com/office/drawing/2014/main" id="{D9CE5AA1-A19A-4BD6-9033-C86A0CEE7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9813" y="4127500"/>
            <a:ext cx="3230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Rakhi symbolises protection.</a:t>
            </a:r>
          </a:p>
        </p:txBody>
      </p:sp>
      <p:sp>
        <p:nvSpPr>
          <p:cNvPr id="12295" name="TextBox 10">
            <a:extLst>
              <a:ext uri="{FF2B5EF4-FFF2-40B4-BE49-F238E27FC236}">
                <a16:creationId xmlns:a16="http://schemas.microsoft.com/office/drawing/2014/main" id="{E07A99E7-9AE3-4DE0-9BF2-8CA008549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9813" y="4773613"/>
            <a:ext cx="32305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Red and gold threads are popular Rakhi colours and some bracelets also have beads and jewels on them.</a:t>
            </a:r>
          </a:p>
        </p:txBody>
      </p:sp>
      <p:sp>
        <p:nvSpPr>
          <p:cNvPr id="12296" name="TextBox 11">
            <a:extLst>
              <a:ext uri="{FF2B5EF4-FFF2-40B4-BE49-F238E27FC236}">
                <a16:creationId xmlns:a16="http://schemas.microsoft.com/office/drawing/2014/main" id="{5061D06A-C120-4B0E-B0C1-5FD68B1D9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4505325"/>
            <a:ext cx="3543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Brothers and sisters face each other.</a:t>
            </a:r>
          </a:p>
        </p:txBody>
      </p:sp>
      <p:sp>
        <p:nvSpPr>
          <p:cNvPr id="12297" name="TextBox 12">
            <a:extLst>
              <a:ext uri="{FF2B5EF4-FFF2-40B4-BE49-F238E27FC236}">
                <a16:creationId xmlns:a16="http://schemas.microsoft.com/office/drawing/2014/main" id="{8DAC3A5D-BD06-408F-A323-6236993DC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4875213"/>
            <a:ext cx="32305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sisters tie a Rakhi (bracelet) made from coloured cotton or silk around their brother’s wrist.</a:t>
            </a:r>
          </a:p>
        </p:txBody>
      </p:sp>
      <p:sp>
        <p:nvSpPr>
          <p:cNvPr id="12298" name="TextBox 14">
            <a:extLst>
              <a:ext uri="{FF2B5EF4-FFF2-40B4-BE49-F238E27FC236}">
                <a16:creationId xmlns:a16="http://schemas.microsoft.com/office/drawing/2014/main" id="{A3167628-A752-4C67-9E1C-4B9B0C24AE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45213"/>
            <a:ext cx="76327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Photo courtesy of Shriyash Jichkar@flickr.com - granted under creative commons licence - attribution</a:t>
            </a:r>
          </a:p>
        </p:txBody>
      </p:sp>
      <p:pic>
        <p:nvPicPr>
          <p:cNvPr id="12299" name="Picture 2">
            <a:extLst>
              <a:ext uri="{FF2B5EF4-FFF2-40B4-BE49-F238E27FC236}">
                <a16:creationId xmlns:a16="http://schemas.microsoft.com/office/drawing/2014/main" id="{A87873AC-2EB3-4797-BBC5-B69C6ED49C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1966913"/>
            <a:ext cx="2636838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E9E0D9-22CA-44FE-8191-E2F6F7935E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895"/>
    </mc:Choice>
    <mc:Fallback>
      <p:transition spd="slow" advTm="37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BCA9DD8-D823-4606-8E77-D052DCD7EB5F}"/>
              </a:ext>
            </a:extLst>
          </p:cNvPr>
          <p:cNvSpPr/>
          <p:nvPr/>
        </p:nvSpPr>
        <p:spPr>
          <a:xfrm>
            <a:off x="4675188" y="1735138"/>
            <a:ext cx="3705225" cy="4357687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44F153C-11E7-48DE-8B39-3014EC4D020E}"/>
              </a:ext>
            </a:extLst>
          </p:cNvPr>
          <p:cNvSpPr/>
          <p:nvPr/>
        </p:nvSpPr>
        <p:spPr>
          <a:xfrm>
            <a:off x="755650" y="1735138"/>
            <a:ext cx="3705225" cy="1192212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itle 1">
            <a:extLst>
              <a:ext uri="{FF2B5EF4-FFF2-40B4-BE49-F238E27FC236}">
                <a16:creationId xmlns:a16="http://schemas.microsoft.com/office/drawing/2014/main" id="{2D47E73A-C503-4D6B-93A5-9835A3408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Traditions of Raksha Bandhan</a:t>
            </a:r>
          </a:p>
        </p:txBody>
      </p:sp>
      <p:sp>
        <p:nvSpPr>
          <p:cNvPr id="13317" name="TextBox 8">
            <a:extLst>
              <a:ext uri="{FF2B5EF4-FFF2-40B4-BE49-F238E27FC236}">
                <a16:creationId xmlns:a16="http://schemas.microsoft.com/office/drawing/2014/main" id="{1C40463B-E258-4665-9C5E-0BFB16421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1949450"/>
            <a:ext cx="33893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Then the sisters put a tilak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(a colourful mark) on their brother’s forehead. </a:t>
            </a:r>
          </a:p>
        </p:txBody>
      </p:sp>
      <p:sp>
        <p:nvSpPr>
          <p:cNvPr id="13318" name="TextBox 10">
            <a:extLst>
              <a:ext uri="{FF2B5EF4-FFF2-40B4-BE49-F238E27FC236}">
                <a16:creationId xmlns:a16="http://schemas.microsoft.com/office/drawing/2014/main" id="{C1588AC9-B466-41D5-A1FF-DF1A72492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5016500"/>
            <a:ext cx="32305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After the tilak, the brothers make a special promise to look after and protect their sisters.</a:t>
            </a:r>
          </a:p>
        </p:txBody>
      </p:sp>
      <p:sp>
        <p:nvSpPr>
          <p:cNvPr id="13319" name="TextBox 11">
            <a:extLst>
              <a:ext uri="{FF2B5EF4-FFF2-40B4-BE49-F238E27FC236}">
                <a16:creationId xmlns:a16="http://schemas.microsoft.com/office/drawing/2014/main" id="{37CFD0C6-A1C1-4141-9ECB-08899467F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1949450"/>
            <a:ext cx="33893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After the Rakhi (bracelet) has been tied, the sisters say a special prayer. </a:t>
            </a:r>
          </a:p>
        </p:txBody>
      </p:sp>
      <p:pic>
        <p:nvPicPr>
          <p:cNvPr id="13320" name="Picture 2">
            <a:extLst>
              <a:ext uri="{FF2B5EF4-FFF2-40B4-BE49-F238E27FC236}">
                <a16:creationId xmlns:a16="http://schemas.microsoft.com/office/drawing/2014/main" id="{B7B057E7-09A7-4EEB-90CD-385296D18E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8" y="2927350"/>
            <a:ext cx="2419350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CA463D3-120E-4418-8D33-8346913605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56"/>
    </mc:Choice>
    <mc:Fallback>
      <p:transition spd="slow" advTm="24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D393E24-4606-4B06-9CEB-59BD3903E9FB}"/>
              </a:ext>
            </a:extLst>
          </p:cNvPr>
          <p:cNvSpPr/>
          <p:nvPr/>
        </p:nvSpPr>
        <p:spPr>
          <a:xfrm>
            <a:off x="4675188" y="1735138"/>
            <a:ext cx="3705225" cy="4357687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522136D-8F1B-4165-86CE-B8A2F01518F8}"/>
              </a:ext>
            </a:extLst>
          </p:cNvPr>
          <p:cNvSpPr/>
          <p:nvPr/>
        </p:nvSpPr>
        <p:spPr>
          <a:xfrm>
            <a:off x="755650" y="1735138"/>
            <a:ext cx="3705225" cy="4357687"/>
          </a:xfrm>
          <a:prstGeom prst="roundRect">
            <a:avLst>
              <a:gd name="adj" fmla="val 5960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9D4EF9F9-AEB6-4A99-8A52-79EB42749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Traditions of Raksha Bandhan</a:t>
            </a:r>
          </a:p>
        </p:txBody>
      </p:sp>
      <p:sp>
        <p:nvSpPr>
          <p:cNvPr id="14341" name="TextBox 8">
            <a:extLst>
              <a:ext uri="{FF2B5EF4-FFF2-40B4-BE49-F238E27FC236}">
                <a16:creationId xmlns:a16="http://schemas.microsoft.com/office/drawing/2014/main" id="{AE7985D5-A0DF-41A7-BE2D-3A241E969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1949450"/>
            <a:ext cx="3389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brothers give their sisters a present. </a:t>
            </a:r>
            <a:endParaRPr lang="en-GB" altLang="en-US">
              <a:solidFill>
                <a:srgbClr val="FF0000"/>
              </a:solidFill>
            </a:endParaRPr>
          </a:p>
        </p:txBody>
      </p:sp>
      <p:sp>
        <p:nvSpPr>
          <p:cNvPr id="14342" name="TextBox 10">
            <a:extLst>
              <a:ext uri="{FF2B5EF4-FFF2-40B4-BE49-F238E27FC236}">
                <a16:creationId xmlns:a16="http://schemas.microsoft.com/office/drawing/2014/main" id="{8333C9BA-FD7E-47DE-B70E-B14ADD43F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4989513"/>
            <a:ext cx="32305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Brothers and sisters often hug and then families usually continue the celebration.</a:t>
            </a:r>
          </a:p>
        </p:txBody>
      </p:sp>
      <p:sp>
        <p:nvSpPr>
          <p:cNvPr id="14343" name="TextBox 11">
            <a:extLst>
              <a:ext uri="{FF2B5EF4-FFF2-40B4-BE49-F238E27FC236}">
                <a16:creationId xmlns:a16="http://schemas.microsoft.com/office/drawing/2014/main" id="{4752D50D-AA93-4947-8B20-E42824A91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575" y="1949450"/>
            <a:ext cx="3389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sisters give their brothers a sweet to eat.</a:t>
            </a:r>
          </a:p>
        </p:txBody>
      </p:sp>
      <p:pic>
        <p:nvPicPr>
          <p:cNvPr id="14344" name="Picture 2">
            <a:extLst>
              <a:ext uri="{FF2B5EF4-FFF2-40B4-BE49-F238E27FC236}">
                <a16:creationId xmlns:a16="http://schemas.microsoft.com/office/drawing/2014/main" id="{05EEE4D6-0B52-4151-8397-DD0AB610B2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3044825"/>
            <a:ext cx="3224213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">
            <a:extLst>
              <a:ext uri="{FF2B5EF4-FFF2-40B4-BE49-F238E27FC236}">
                <a16:creationId xmlns:a16="http://schemas.microsoft.com/office/drawing/2014/main" id="{9A5E2756-C895-48E8-9BC1-850A401BA9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2944813"/>
            <a:ext cx="23749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8AFB418-D128-4A68-9F2F-1CDFAB4501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28"/>
    </mc:Choice>
    <mc:Fallback>
      <p:transition spd="slow" advTm="16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C03613D1-7D05-41BA-97B8-1CFFBC7E1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Raksha Bandhan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5FD1BD2-010A-46D1-BBA4-96D0715DBAFB}"/>
              </a:ext>
            </a:extLst>
          </p:cNvPr>
          <p:cNvSpPr/>
          <p:nvPr/>
        </p:nvSpPr>
        <p:spPr>
          <a:xfrm>
            <a:off x="755650" y="1752600"/>
            <a:ext cx="7632700" cy="4340225"/>
          </a:xfrm>
          <a:prstGeom prst="roundRect">
            <a:avLst>
              <a:gd name="adj" fmla="val 9167"/>
            </a:avLst>
          </a:prstGeom>
          <a:solidFill>
            <a:srgbClr val="CFF1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B7EE16-3D8D-4DD0-8B97-3730C0841C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825" y="1947863"/>
            <a:ext cx="2790825" cy="39481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B3BE5C-D41B-412F-B393-5E49D05954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51"/>
    </mc:Choice>
    <mc:Fallback>
      <p:transition spd="slow" advTm="31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|6.8|4.9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|7.2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1020</TotalTime>
  <Words>286</Words>
  <Application>Microsoft Office PowerPoint</Application>
  <PresentationFormat>On-screen Show (4:3)</PresentationFormat>
  <Paragraphs>35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BPreplay</vt:lpstr>
      <vt:lpstr>Sassoon Infant Md</vt:lpstr>
      <vt:lpstr>Sassoon Infant Rg</vt:lpstr>
      <vt:lpstr>Calibri</vt:lpstr>
      <vt:lpstr>Arial</vt:lpstr>
      <vt:lpstr>Office Theme</vt:lpstr>
      <vt:lpstr>RE</vt:lpstr>
      <vt:lpstr>PowerPoint Presentation</vt:lpstr>
      <vt:lpstr>PowerPoint Presentation</vt:lpstr>
      <vt:lpstr>Brothers and Sisters</vt:lpstr>
      <vt:lpstr>What is Raksha Bandhan?</vt:lpstr>
      <vt:lpstr>Traditions of Raksha Bandhan</vt:lpstr>
      <vt:lpstr>Traditions of Raksha Bandhan</vt:lpstr>
      <vt:lpstr>Traditions of Raksha Bandhan</vt:lpstr>
      <vt:lpstr>Raksha Bandhan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79</cp:revision>
  <dcterms:created xsi:type="dcterms:W3CDTF">2014-10-01T16:09:27Z</dcterms:created>
  <dcterms:modified xsi:type="dcterms:W3CDTF">2021-02-07T15:53:36Z</dcterms:modified>
</cp:coreProperties>
</file>