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F5EBCC"/>
          </a:solidFill>
        </a:fill>
      </a:tcStyle>
    </a:wholeTbl>
    <a:band2H>
      <a:tcTxStyle/>
      <a:tcStyle>
        <a:tcBdr/>
        <a:fill>
          <a:solidFill>
            <a:srgbClr val="FAF5E7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DCCFE8"/>
          </a:solidFill>
        </a:fill>
      </a:tcStyle>
    </a:wholeTbl>
    <a:band2H>
      <a:tcTxStyle/>
      <a:tcStyle>
        <a:tcBdr/>
        <a:fill>
          <a:solidFill>
            <a:srgbClr val="EEE8F4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18A0DB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1C1C1C"/>
        </a:fontRef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A0DB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firstCol>
    <a:lastRow>
      <a:tcTxStyle b="on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1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Shape 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Picture 5" descr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" name="Rounded Rectangle 1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32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33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35" name="Picture 5" descr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38" y="5734050"/>
            <a:ext cx="576265" cy="581025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6" name="Rounded Rectangle 2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44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5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457198" y="478893"/>
            <a:ext cx="8220076" cy="99430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Picture 5" descr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Title Text"/>
          <p:cNvSpPr txBox="1">
            <a:spLocks noGrp="1"/>
          </p:cNvSpPr>
          <p:nvPr>
            <p:ph type="title"/>
          </p:nvPr>
        </p:nvSpPr>
        <p:spPr>
          <a:xfrm>
            <a:off x="539750" y="2359031"/>
            <a:ext cx="8064500" cy="65529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66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</a:lstStyle>
          <a:p>
            <a:r>
              <a:t>Title Text</a:t>
            </a:r>
          </a:p>
        </p:txBody>
      </p:sp>
      <p:sp>
        <p:nvSpPr>
          <p:cNvPr id="7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4967" y="3199950"/>
            <a:ext cx="5834066" cy="54399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90000"/>
              </a:lnSpc>
              <a:buSzTx/>
              <a:buFontTx/>
              <a:buNone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  <a:lvl2pPr marL="857250" indent="-40005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2pPr>
            <a:lvl3pPr marL="13716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3pPr>
            <a:lvl4pPr marL="18288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4pPr>
            <a:lvl5pPr marL="22860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6" name="Rounded Rectangle 2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84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85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7" name="Title Text"/>
          <p:cNvSpPr txBox="1">
            <a:spLocks noGrp="1"/>
          </p:cNvSpPr>
          <p:nvPr>
            <p:ph type="title"/>
          </p:nvPr>
        </p:nvSpPr>
        <p:spPr>
          <a:xfrm>
            <a:off x="466725" y="1122362"/>
            <a:ext cx="8201025" cy="238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Rounded Rectangle 2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3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" name="Text"/>
            <p:cNvSpPr txBox="1"/>
            <p:nvPr/>
          </p:nvSpPr>
          <p:spPr>
            <a:xfrm>
              <a:off x="122518" y="1560036"/>
              <a:ext cx="7892489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8" name="Rounded Rectangle 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6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7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9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0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Aim</a:t>
            </a:r>
          </a:p>
        </p:txBody>
      </p:sp>
      <p:sp>
        <p:nvSpPr>
          <p:cNvPr id="11" name="Content Placeholder 15"/>
          <p:cNvSpPr txBox="1"/>
          <p:nvPr/>
        </p:nvSpPr>
        <p:spPr>
          <a:xfrm>
            <a:off x="628650" y="3539099"/>
            <a:ext cx="7814699" cy="1337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Statement 1 Lorem ipsum dolor sit amet, consectetur adipiscing elit.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Statement 2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Sub statement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idx="1"/>
          </p:nvPr>
        </p:nvSpPr>
        <p:spPr>
          <a:xfrm>
            <a:off x="628650" y="1127760"/>
            <a:ext cx="7886700" cy="14097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1370012" y="1371600"/>
            <a:ext cx="7315201" cy="465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/>
          <a:lstStyle/>
          <a:p>
            <a:r>
              <a:t>Title Text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279548" y="6221732"/>
            <a:ext cx="273653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titleStyle>
    <p:bodyStyle>
      <a:lvl1pPr marL="2286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714375" marR="0" indent="-257175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12083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16655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21227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25146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29718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34290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38862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2.m4a"/><Relationship Id="rId4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media9.wav"/><Relationship Id="rId18" Type="http://schemas.microsoft.com/office/2007/relationships/media" Target="../media/media12.wav"/><Relationship Id="rId26" Type="http://schemas.openxmlformats.org/officeDocument/2006/relationships/image" Target="../media/image9.png"/><Relationship Id="rId3" Type="http://schemas.openxmlformats.org/officeDocument/2006/relationships/audio" Target="../media/media4.wav"/><Relationship Id="rId21" Type="http://schemas.openxmlformats.org/officeDocument/2006/relationships/audio" Target="../media/media13.wav"/><Relationship Id="rId7" Type="http://schemas.openxmlformats.org/officeDocument/2006/relationships/audio" Target="../media/media6.wav"/><Relationship Id="rId12" Type="http://schemas.microsoft.com/office/2007/relationships/media" Target="../media/media9.wav"/><Relationship Id="rId17" Type="http://schemas.openxmlformats.org/officeDocument/2006/relationships/audio" Target="../media/media11.wav"/><Relationship Id="rId25" Type="http://schemas.openxmlformats.org/officeDocument/2006/relationships/image" Target="../media/image8.png"/><Relationship Id="rId33" Type="http://schemas.openxmlformats.org/officeDocument/2006/relationships/image" Target="../media/image5.png"/><Relationship Id="rId2" Type="http://schemas.microsoft.com/office/2007/relationships/media" Target="../media/media4.wav"/><Relationship Id="rId16" Type="http://schemas.microsoft.com/office/2007/relationships/media" Target="../media/media11.wav"/><Relationship Id="rId20" Type="http://schemas.microsoft.com/office/2007/relationships/media" Target="../media/media13.wav"/><Relationship Id="rId29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microsoft.com/office/2007/relationships/media" Target="../media/media6.wav"/><Relationship Id="rId11" Type="http://schemas.openxmlformats.org/officeDocument/2006/relationships/audio" Target="../media/media8.wav"/><Relationship Id="rId24" Type="http://schemas.openxmlformats.org/officeDocument/2006/relationships/image" Target="../media/image7.png"/><Relationship Id="rId32" Type="http://schemas.openxmlformats.org/officeDocument/2006/relationships/image" Target="../media/image15.png"/><Relationship Id="rId5" Type="http://schemas.openxmlformats.org/officeDocument/2006/relationships/audio" Target="../media/media5.wav"/><Relationship Id="rId15" Type="http://schemas.openxmlformats.org/officeDocument/2006/relationships/audio" Target="../media/media10.wav"/><Relationship Id="rId23" Type="http://schemas.openxmlformats.org/officeDocument/2006/relationships/image" Target="../media/image6.png"/><Relationship Id="rId28" Type="http://schemas.openxmlformats.org/officeDocument/2006/relationships/image" Target="../media/image11.png"/><Relationship Id="rId10" Type="http://schemas.microsoft.com/office/2007/relationships/media" Target="../media/media8.wav"/><Relationship Id="rId19" Type="http://schemas.openxmlformats.org/officeDocument/2006/relationships/audio" Target="../media/media12.wav"/><Relationship Id="rId31" Type="http://schemas.openxmlformats.org/officeDocument/2006/relationships/image" Target="../media/image14.png"/><Relationship Id="rId4" Type="http://schemas.microsoft.com/office/2007/relationships/media" Target="../media/media5.wav"/><Relationship Id="rId9" Type="http://schemas.openxmlformats.org/officeDocument/2006/relationships/audio" Target="../media/media7.wav"/><Relationship Id="rId14" Type="http://schemas.microsoft.com/office/2007/relationships/media" Target="../media/media10.wav"/><Relationship Id="rId22" Type="http://schemas.openxmlformats.org/officeDocument/2006/relationships/slideLayout" Target="../slideLayouts/slideLayout3.xml"/><Relationship Id="rId27" Type="http://schemas.openxmlformats.org/officeDocument/2006/relationships/image" Target="../media/image10.png"/><Relationship Id="rId30" Type="http://schemas.openxmlformats.org/officeDocument/2006/relationships/image" Target="../media/image13.png"/><Relationship Id="rId8" Type="http://schemas.microsoft.com/office/2007/relationships/media" Target="../media/media7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m4a"/><Relationship Id="rId7" Type="http://schemas.openxmlformats.org/officeDocument/2006/relationships/image" Target="../media/image18.jpeg"/><Relationship Id="rId2" Type="http://schemas.microsoft.com/office/2007/relationships/media" Target="../media/media14.m4a"/><Relationship Id="rId1" Type="http://schemas.openxmlformats.org/officeDocument/2006/relationships/tags" Target="../tags/tag4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media15.m4a"/><Relationship Id="rId7" Type="http://schemas.openxmlformats.org/officeDocument/2006/relationships/image" Target="../media/image21.png"/><Relationship Id="rId2" Type="http://schemas.microsoft.com/office/2007/relationships/media" Target="../media/media15.m4a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11" Type="http://schemas.openxmlformats.org/officeDocument/2006/relationships/image" Target="../media/image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5.png"/><Relationship Id="rId3" Type="http://schemas.openxmlformats.org/officeDocument/2006/relationships/audio" Target="../media/media16.m4a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microsoft.com/office/2007/relationships/media" Target="../media/media16.m4a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20.wav"/><Relationship Id="rId13" Type="http://schemas.openxmlformats.org/officeDocument/2006/relationships/audio" Target="../media/media22.wav"/><Relationship Id="rId18" Type="http://schemas.microsoft.com/office/2007/relationships/media" Target="../media/media25.m4a"/><Relationship Id="rId26" Type="http://schemas.openxmlformats.org/officeDocument/2006/relationships/image" Target="../media/image30.png"/><Relationship Id="rId3" Type="http://schemas.openxmlformats.org/officeDocument/2006/relationships/audio" Target="../media/media17.wav"/><Relationship Id="rId21" Type="http://schemas.openxmlformats.org/officeDocument/2006/relationships/image" Target="../media/image25.png"/><Relationship Id="rId7" Type="http://schemas.openxmlformats.org/officeDocument/2006/relationships/audio" Target="../media/media19.wav"/><Relationship Id="rId12" Type="http://schemas.microsoft.com/office/2007/relationships/media" Target="../media/media22.wav"/><Relationship Id="rId17" Type="http://schemas.openxmlformats.org/officeDocument/2006/relationships/audio" Target="../media/media24.wav"/><Relationship Id="rId25" Type="http://schemas.openxmlformats.org/officeDocument/2006/relationships/image" Target="../media/image29.png"/><Relationship Id="rId2" Type="http://schemas.microsoft.com/office/2007/relationships/media" Target="../media/media17.wav"/><Relationship Id="rId16" Type="http://schemas.microsoft.com/office/2007/relationships/media" Target="../media/media24.wav"/><Relationship Id="rId20" Type="http://schemas.openxmlformats.org/officeDocument/2006/relationships/slideLayout" Target="../slideLayouts/slideLayout3.xml"/><Relationship Id="rId29" Type="http://schemas.openxmlformats.org/officeDocument/2006/relationships/image" Target="../media/image15.png"/><Relationship Id="rId1" Type="http://schemas.openxmlformats.org/officeDocument/2006/relationships/tags" Target="../tags/tag7.xml"/><Relationship Id="rId6" Type="http://schemas.microsoft.com/office/2007/relationships/media" Target="../media/media19.wav"/><Relationship Id="rId11" Type="http://schemas.openxmlformats.org/officeDocument/2006/relationships/audio" Target="../media/media21.wav"/><Relationship Id="rId24" Type="http://schemas.openxmlformats.org/officeDocument/2006/relationships/image" Target="../media/image28.png"/><Relationship Id="rId5" Type="http://schemas.openxmlformats.org/officeDocument/2006/relationships/audio" Target="../media/media18.wav"/><Relationship Id="rId15" Type="http://schemas.openxmlformats.org/officeDocument/2006/relationships/audio" Target="../media/media23.wav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microsoft.com/office/2007/relationships/media" Target="../media/media21.wav"/><Relationship Id="rId19" Type="http://schemas.openxmlformats.org/officeDocument/2006/relationships/audio" Target="../media/media25.m4a"/><Relationship Id="rId4" Type="http://schemas.microsoft.com/office/2007/relationships/media" Target="../media/media18.wav"/><Relationship Id="rId9" Type="http://schemas.openxmlformats.org/officeDocument/2006/relationships/audio" Target="../media/media20.wav"/><Relationship Id="rId14" Type="http://schemas.microsoft.com/office/2007/relationships/media" Target="../media/media23.wav"/><Relationship Id="rId22" Type="http://schemas.openxmlformats.org/officeDocument/2006/relationships/image" Target="../media/image26.png"/><Relationship Id="rId27" Type="http://schemas.openxmlformats.org/officeDocument/2006/relationships/image" Target="../media/image31.png"/><Relationship Id="rId30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6.m4a"/><Relationship Id="rId7" Type="http://schemas.openxmlformats.org/officeDocument/2006/relationships/image" Target="../media/image35.jpeg"/><Relationship Id="rId2" Type="http://schemas.microsoft.com/office/2007/relationships/media" Target="../media/media26.m4a"/><Relationship Id="rId1" Type="http://schemas.openxmlformats.org/officeDocument/2006/relationships/tags" Target="../tags/tag8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2" Type="http://schemas.microsoft.com/office/2007/relationships/media" Target="../media/media27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36.png"/><Relationship Id="rId4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8.m4a"/><Relationship Id="rId7" Type="http://schemas.openxmlformats.org/officeDocument/2006/relationships/image" Target="../media/image37.png"/><Relationship Id="rId2" Type="http://schemas.microsoft.com/office/2007/relationships/media" Target="../media/media28.m4a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5.xml"/><Relationship Id="rId5" Type="http://schemas.openxmlformats.org/officeDocument/2006/relationships/audio" Target="../media/media29.m4a"/><Relationship Id="rId4" Type="http://schemas.microsoft.com/office/2007/relationships/media" Target="../media/media2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99000" y="3556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80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7913" fill="hold"/>
                                        <p:tgtEl>
                                          <p:spTgt spid="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97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9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Rounded Rectangle 24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100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01" name="Text"/>
            <p:cNvSpPr txBox="1"/>
            <p:nvPr/>
          </p:nvSpPr>
          <p:spPr>
            <a:xfrm>
              <a:off x="122518" y="1560036"/>
              <a:ext cx="7892489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05" name="Rounded Rectangle 2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103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04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06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07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108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8"/>
            <a:ext cx="7865372" cy="1388374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</a:lvl1pPr>
          </a:lstStyle>
          <a:p>
            <a:r>
              <a:t>I can change the French word for ‘the’ to the French word for ‘some’.</a:t>
            </a:r>
          </a:p>
        </p:txBody>
      </p:sp>
      <p:sp>
        <p:nvSpPr>
          <p:cNvPr id="109" name="Content Placeholder 15"/>
          <p:cNvSpPr txBox="1"/>
          <p:nvPr/>
        </p:nvSpPr>
        <p:spPr>
          <a:xfrm>
            <a:off x="628650" y="3539099"/>
            <a:ext cx="7814699" cy="1337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81000"/>
              </a:lnSpc>
              <a:spcBef>
                <a:spcPts val="10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I know that: </a:t>
            </a:r>
            <a:r>
              <a:rPr b="1"/>
              <a:t>le</a:t>
            </a:r>
            <a:r>
              <a:t> changes to </a:t>
            </a:r>
            <a:r>
              <a:rPr b="1"/>
              <a:t>du</a:t>
            </a:r>
            <a:r>
              <a:t>; la changes to </a:t>
            </a:r>
            <a:r>
              <a:rPr b="1"/>
              <a:t>de la</a:t>
            </a:r>
            <a:r>
              <a:t>; </a:t>
            </a:r>
            <a:r>
              <a:rPr b="1"/>
              <a:t>l’ </a:t>
            </a:r>
            <a:r>
              <a:t>changes to </a:t>
            </a:r>
            <a:r>
              <a:rPr b="1"/>
              <a:t>de l’ </a:t>
            </a:r>
            <a:r>
              <a:t>and les changes to </a:t>
            </a:r>
            <a:r>
              <a:rPr b="1"/>
              <a:t>des</a:t>
            </a:r>
            <a:r>
              <a:t>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81000"/>
              </a:lnSpc>
              <a:spcBef>
                <a:spcPts val="10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I can write phrases/sentences starting with Je voudrais and choose the correct form of ‘some’.</a:t>
            </a:r>
          </a:p>
        </p:txBody>
      </p:sp>
      <p:pic>
        <p:nvPicPr>
          <p:cNvPr id="11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52768" y="2123792"/>
            <a:ext cx="571500" cy="571500"/>
          </a:xfrm>
          <a:prstGeom prst="rect">
            <a:avLst/>
          </a:prstGeom>
          <a:ln w="12700">
            <a:miter lim="400000"/>
          </a:ln>
        </p:spPr>
      </p:pic>
      <p:sp>
        <p:nvSpPr>
          <p:cNvPr id="111" name="https://www.bbc.co.uk/bitesize/topics/z6d98xs/articles/zxnn7yc"/>
          <p:cNvSpPr txBox="1"/>
          <p:nvPr/>
        </p:nvSpPr>
        <p:spPr>
          <a:xfrm>
            <a:off x="1524411" y="5169839"/>
            <a:ext cx="6095176" cy="333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r>
              <a:t>https://www.bbc.co.uk/bitesize/topics/z6d98xs/articles/zxnn7yc</a:t>
            </a: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50" descr="Picture 5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631950" y="1322387"/>
            <a:ext cx="839788" cy="930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Picture 52" descr="Picture 52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376362" y="2627313"/>
            <a:ext cx="1187451" cy="74454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Picture 33" descr="Picture 33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729413" y="1076325"/>
            <a:ext cx="955678" cy="12144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Picture 34" descr="Picture 3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rot="20582355">
            <a:off x="965200" y="3713162"/>
            <a:ext cx="1609725" cy="114776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" name="Picture 35" descr="Picture 35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433512" y="5010150"/>
            <a:ext cx="1143001" cy="10445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" name="Picture 36" descr="Picture 36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675438" y="2568575"/>
            <a:ext cx="1049340" cy="1062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Picture 37" descr="Picture 37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789738" y="3983037"/>
            <a:ext cx="984253" cy="98584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" name="Picture 38" descr="Picture 38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727825" y="5283200"/>
            <a:ext cx="947738" cy="815975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20623">
              <a:defRPr sz="1500"/>
            </a:pPr>
            <a:r>
              <a:t>Les  legumes</a:t>
            </a:r>
            <a:br/>
            <a:r>
              <a:t>Qu’est-ce que c’est ?</a:t>
            </a:r>
          </a:p>
        </p:txBody>
      </p:sp>
      <p:pic>
        <p:nvPicPr>
          <p:cNvPr id="122" name="Whole Class" descr="Whole Class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5" name="Group 40"/>
          <p:cNvGrpSpPr/>
          <p:nvPr/>
        </p:nvGrpSpPr>
        <p:grpSpPr>
          <a:xfrm>
            <a:off x="3702045" y="2290762"/>
            <a:ext cx="1887545" cy="685805"/>
            <a:chOff x="-1" y="0"/>
            <a:chExt cx="1887544" cy="685803"/>
          </a:xfrm>
        </p:grpSpPr>
        <p:sp>
          <p:nvSpPr>
            <p:cNvPr id="123" name="Rectangle 14"/>
            <p:cNvSpPr/>
            <p:nvPr/>
          </p:nvSpPr>
          <p:spPr>
            <a:xfrm>
              <a:off x="-2" y="-1"/>
              <a:ext cx="1887546" cy="685804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24" name="TextBox 3"/>
            <p:cNvSpPr txBox="1"/>
            <p:nvPr/>
          </p:nvSpPr>
          <p:spPr>
            <a:xfrm>
              <a:off x="45719" y="14068"/>
              <a:ext cx="1796103" cy="650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>
                <a:defRPr>
                  <a:solidFill>
                    <a:srgbClr val="DB5183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pPr>
              <a:r>
                <a:t>la pomme </a:t>
              </a:r>
              <a:br/>
              <a:r>
                <a:t>de terre</a:t>
              </a:r>
            </a:p>
          </p:txBody>
        </p:sp>
      </p:grpSp>
      <p:grpSp>
        <p:nvGrpSpPr>
          <p:cNvPr id="128" name="Group 41"/>
          <p:cNvGrpSpPr/>
          <p:nvPr/>
        </p:nvGrpSpPr>
        <p:grpSpPr>
          <a:xfrm>
            <a:off x="3702045" y="3067048"/>
            <a:ext cx="1887545" cy="465142"/>
            <a:chOff x="-1" y="-1"/>
            <a:chExt cx="1887544" cy="465140"/>
          </a:xfrm>
        </p:grpSpPr>
        <p:sp>
          <p:nvSpPr>
            <p:cNvPr id="126" name="Rectangle 1"/>
            <p:cNvSpPr/>
            <p:nvPr/>
          </p:nvSpPr>
          <p:spPr>
            <a:xfrm>
              <a:off x="-2" y="-2"/>
              <a:ext cx="1887546" cy="465142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27" name="Rectangle 17"/>
            <p:cNvSpPr txBox="1"/>
            <p:nvPr/>
          </p:nvSpPr>
          <p:spPr>
            <a:xfrm>
              <a:off x="489330" y="48112"/>
              <a:ext cx="892182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l’oignon</a:t>
              </a:r>
            </a:p>
          </p:txBody>
        </p:sp>
      </p:grpSp>
      <p:grpSp>
        <p:nvGrpSpPr>
          <p:cNvPr id="131" name="Group 42"/>
          <p:cNvGrpSpPr/>
          <p:nvPr/>
        </p:nvGrpSpPr>
        <p:grpSpPr>
          <a:xfrm>
            <a:off x="3702045" y="3625847"/>
            <a:ext cx="1887545" cy="465142"/>
            <a:chOff x="-1" y="-1"/>
            <a:chExt cx="1887544" cy="465140"/>
          </a:xfrm>
        </p:grpSpPr>
        <p:sp>
          <p:nvSpPr>
            <p:cNvPr id="129" name="Rectangle 8"/>
            <p:cNvSpPr/>
            <p:nvPr/>
          </p:nvSpPr>
          <p:spPr>
            <a:xfrm>
              <a:off x="-2" y="-2"/>
              <a:ext cx="1887546" cy="465142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0" name="Rectangle 19"/>
            <p:cNvSpPr txBox="1"/>
            <p:nvPr/>
          </p:nvSpPr>
          <p:spPr>
            <a:xfrm>
              <a:off x="705676" y="48112"/>
              <a:ext cx="434424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l’ail</a:t>
              </a:r>
            </a:p>
          </p:txBody>
        </p:sp>
      </p:grpSp>
      <p:grpSp>
        <p:nvGrpSpPr>
          <p:cNvPr id="134" name="Group 43"/>
          <p:cNvGrpSpPr/>
          <p:nvPr/>
        </p:nvGrpSpPr>
        <p:grpSpPr>
          <a:xfrm>
            <a:off x="3702045" y="4184647"/>
            <a:ext cx="1887545" cy="465142"/>
            <a:chOff x="-1" y="-1"/>
            <a:chExt cx="1887544" cy="465140"/>
          </a:xfrm>
        </p:grpSpPr>
        <p:sp>
          <p:nvSpPr>
            <p:cNvPr id="132" name="Rectangle 9"/>
            <p:cNvSpPr/>
            <p:nvPr/>
          </p:nvSpPr>
          <p:spPr>
            <a:xfrm>
              <a:off x="-2" y="-2"/>
              <a:ext cx="1887546" cy="465142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3" name="Rectangle 22"/>
            <p:cNvSpPr txBox="1"/>
            <p:nvPr/>
          </p:nvSpPr>
          <p:spPr>
            <a:xfrm>
              <a:off x="434496" y="50742"/>
              <a:ext cx="1044433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DB5183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la carotte</a:t>
              </a:r>
            </a:p>
          </p:txBody>
        </p:sp>
      </p:grpSp>
      <p:grpSp>
        <p:nvGrpSpPr>
          <p:cNvPr id="137" name="Group 44"/>
          <p:cNvGrpSpPr/>
          <p:nvPr/>
        </p:nvGrpSpPr>
        <p:grpSpPr>
          <a:xfrm>
            <a:off x="3702045" y="4741859"/>
            <a:ext cx="1887545" cy="465143"/>
            <a:chOff x="-1" y="-1"/>
            <a:chExt cx="1887544" cy="465142"/>
          </a:xfrm>
        </p:grpSpPr>
        <p:sp>
          <p:nvSpPr>
            <p:cNvPr id="135" name="Rectangle 10"/>
            <p:cNvSpPr/>
            <p:nvPr/>
          </p:nvSpPr>
          <p:spPr>
            <a:xfrm>
              <a:off x="-2" y="-2"/>
              <a:ext cx="1887546" cy="465143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6" name="Rectangle 24"/>
            <p:cNvSpPr txBox="1"/>
            <p:nvPr/>
          </p:nvSpPr>
          <p:spPr>
            <a:xfrm>
              <a:off x="252153" y="48113"/>
              <a:ext cx="1362106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le chou-fleur</a:t>
              </a:r>
            </a:p>
          </p:txBody>
        </p:sp>
      </p:grpSp>
      <p:grpSp>
        <p:nvGrpSpPr>
          <p:cNvPr id="140" name="Group 45"/>
          <p:cNvGrpSpPr/>
          <p:nvPr/>
        </p:nvGrpSpPr>
        <p:grpSpPr>
          <a:xfrm>
            <a:off x="3702045" y="5300659"/>
            <a:ext cx="1887545" cy="465143"/>
            <a:chOff x="-1" y="-1"/>
            <a:chExt cx="1887544" cy="465142"/>
          </a:xfrm>
        </p:grpSpPr>
        <p:sp>
          <p:nvSpPr>
            <p:cNvPr id="138" name="Rectangle 11"/>
            <p:cNvSpPr/>
            <p:nvPr/>
          </p:nvSpPr>
          <p:spPr>
            <a:xfrm>
              <a:off x="-2" y="-2"/>
              <a:ext cx="1887546" cy="465143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9" name="Rectangle 26"/>
            <p:cNvSpPr txBox="1"/>
            <p:nvPr/>
          </p:nvSpPr>
          <p:spPr>
            <a:xfrm>
              <a:off x="530997" y="48113"/>
              <a:ext cx="841283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le chou</a:t>
              </a:r>
            </a:p>
          </p:txBody>
        </p:sp>
      </p:grpSp>
      <p:grpSp>
        <p:nvGrpSpPr>
          <p:cNvPr id="143" name="Group 46"/>
          <p:cNvGrpSpPr/>
          <p:nvPr/>
        </p:nvGrpSpPr>
        <p:grpSpPr>
          <a:xfrm>
            <a:off x="3702045" y="5859459"/>
            <a:ext cx="1887545" cy="465143"/>
            <a:chOff x="-1" y="-1"/>
            <a:chExt cx="1887544" cy="465142"/>
          </a:xfrm>
        </p:grpSpPr>
        <p:sp>
          <p:nvSpPr>
            <p:cNvPr id="141" name="Rectangle 12"/>
            <p:cNvSpPr/>
            <p:nvPr/>
          </p:nvSpPr>
          <p:spPr>
            <a:xfrm>
              <a:off x="-2" y="-2"/>
              <a:ext cx="1887546" cy="465143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42" name="Rectangle 28"/>
            <p:cNvSpPr txBox="1"/>
            <p:nvPr/>
          </p:nvSpPr>
          <p:spPr>
            <a:xfrm>
              <a:off x="426720" y="50743"/>
              <a:ext cx="1018983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le brocoli</a:t>
              </a:r>
            </a:p>
          </p:txBody>
        </p:sp>
      </p:grpSp>
      <p:grpSp>
        <p:nvGrpSpPr>
          <p:cNvPr id="146" name="Group 39"/>
          <p:cNvGrpSpPr/>
          <p:nvPr/>
        </p:nvGrpSpPr>
        <p:grpSpPr>
          <a:xfrm>
            <a:off x="3702045" y="1731960"/>
            <a:ext cx="1887545" cy="465143"/>
            <a:chOff x="-1" y="-1"/>
            <a:chExt cx="1887544" cy="465142"/>
          </a:xfrm>
        </p:grpSpPr>
        <p:sp>
          <p:nvSpPr>
            <p:cNvPr id="144" name="Rectangle 13"/>
            <p:cNvSpPr/>
            <p:nvPr/>
          </p:nvSpPr>
          <p:spPr>
            <a:xfrm>
              <a:off x="-2" y="-2"/>
              <a:ext cx="1887546" cy="465143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87BD3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45" name="Rectangle 30"/>
            <p:cNvSpPr txBox="1"/>
            <p:nvPr/>
          </p:nvSpPr>
          <p:spPr>
            <a:xfrm>
              <a:off x="385165" y="45651"/>
              <a:ext cx="1095332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>
                  <a:solidFill>
                    <a:srgbClr val="3399FF"/>
                  </a:solidFill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le poivron</a:t>
              </a:r>
            </a:p>
          </p:txBody>
        </p:sp>
      </p:grpSp>
      <p:grpSp>
        <p:nvGrpSpPr>
          <p:cNvPr id="149" name="Group 47"/>
          <p:cNvGrpSpPr/>
          <p:nvPr/>
        </p:nvGrpSpPr>
        <p:grpSpPr>
          <a:xfrm>
            <a:off x="1015998" y="590547"/>
            <a:ext cx="1519242" cy="752193"/>
            <a:chOff x="0" y="-1"/>
            <a:chExt cx="1519240" cy="752191"/>
          </a:xfrm>
        </p:grpSpPr>
        <p:sp>
          <p:nvSpPr>
            <p:cNvPr id="147" name="Rectangle 48"/>
            <p:cNvSpPr/>
            <p:nvPr/>
          </p:nvSpPr>
          <p:spPr>
            <a:xfrm>
              <a:off x="-1" y="-2"/>
              <a:ext cx="1519242" cy="654053"/>
            </a:xfrm>
            <a:prstGeom prst="rect">
              <a:avLst/>
            </a:prstGeom>
            <a:solidFill>
              <a:srgbClr val="FF7E0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48" name="TextBox 10"/>
            <p:cNvSpPr txBox="1"/>
            <p:nvPr/>
          </p:nvSpPr>
          <p:spPr>
            <a:xfrm>
              <a:off x="278493" y="51154"/>
              <a:ext cx="1195027" cy="7010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1000"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Click play buttons throughout to hear phrases and words.</a:t>
              </a:r>
            </a:p>
          </p:txBody>
        </p:sp>
      </p:grpSp>
      <p:pic>
        <p:nvPicPr>
          <p:cNvPr id="150" name="Play" descr="Play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492125" y="474662"/>
            <a:ext cx="831850" cy="8318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le poivron" descr="le poivron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183197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le pomme de terre" descr="le pomme de terre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24987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l'oignon" descr="l'oignon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316547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l'ail" descr="l'ail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372745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la carotte" descr="la carotte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42894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le chou-fleur" descr="le chou-fleur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485298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le chou" descr="le chou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5414962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le brocoli" descr="le brocoli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35337" y="597693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Picture 5" descr="Picture 5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30797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7" descr="Picture 7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10175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15" descr="Picture 15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172720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Picture 16" descr="Picture 16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2436813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Picture 18" descr="Picture 18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315753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Picture 21" descr="Picture 21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38798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Picture 23" descr="Picture 23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45894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Picture 25" descr="Picture 25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529907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le poivron2" descr="le poivron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73750" y="2062163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Picture 63" descr="Picture 63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3016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le pomme de terre2" descr="le pomme de terre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84212" y="3338512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Picture 66" descr="Picture 66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101758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l'oignon2" descr="l'oignon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76275" y="20669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Picture 68" descr="Picture 68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170973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3" name="l'ail2" descr="l'ail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78512" y="597693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Picture 70" descr="Picture 70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240188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la carotte2" descr="la carotte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84212" y="4564062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icture 72" descr="Picture 72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311785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le chou-fleur2" descr="le chou-fleur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84212" y="59785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Picture 74" descr="Picture 74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45688" y="385603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le chou" descr="le chou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73750" y="352425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Picture 76" descr="Picture 76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4589462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le brocoli" descr="le brocoli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73750" y="48482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Picture 78" descr="Picture 78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994900" y="52990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les legumes" descr="les legumes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73750" y="633412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Picture 27" descr="Picture 27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6088" y="64023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qu est..." descr="qu est...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532563" y="106838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Picture 29" descr="Picture 29"/>
          <p:cNvPicPr>
            <a:picLocks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85300" y="69945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281246 0.034263" pathEditMode="relative">
                                      <p:cBhvr>
                                        <p:cTn id="6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500" fill="hold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285944 0.117358" pathEditMode="relative">
                                      <p:cBhvr>
                                        <p:cTn id="1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xit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fill="hold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286464 -0.166211" pathEditMode="relative">
                                      <p:cBhvr>
                                        <p:cTn id="30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xit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fill="hold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281246 0.328700" pathEditMode="relative">
                                      <p:cBhvr>
                                        <p:cTn id="42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xit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fill="hold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286464 0.040281" pathEditMode="relative">
                                      <p:cBhvr>
                                        <p:cTn id="5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xit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fill="hold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286464 0.164121" pathEditMode="relative">
                                      <p:cBhvr>
                                        <p:cTn id="66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fill="hold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281246 -0.278467" pathEditMode="relative">
                                      <p:cBhvr>
                                        <p:cTn id="78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0" presetClass="exit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1" dur="500" fill="hold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5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281246 -0.164346" pathEditMode="relative">
                                      <p:cBhvr>
                                        <p:cTn id="90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0" presetClass="exit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3" dur="500" fill="hold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10" presetClass="entr" fill="hold" grpId="2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7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386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2524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927" fill="hold"/>
                                        <p:tgtEl>
                                          <p:spTgt spid="1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789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2111" fill="hold"/>
                                        <p:tgtEl>
                                          <p:spTgt spid="1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2386" fill="hold"/>
                                        <p:tgtEl>
                                          <p:spTgt spid="1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019" fill="hold"/>
                                        <p:tgtEl>
                                          <p:spTgt spid="1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2157" fill="hold"/>
                                        <p:tgtEl>
                                          <p:spTgt spid="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2386" fill="hold"/>
                                        <p:tgtEl>
                                          <p:spTgt spid="1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524" fill="hold"/>
                                        <p:tgtEl>
                                          <p:spTgt spid="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1927" fill="hold"/>
                                        <p:tgtEl>
                                          <p:spTgt spid="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1789" fill="hold"/>
                                        <p:tgtEl>
                                          <p:spTgt spid="1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2111" fill="hold"/>
                                        <p:tgtEl>
                                          <p:spTgt spid="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2386" fill="hold"/>
                                        <p:tgtEl>
                                          <p:spTgt spid="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19" fill="hold"/>
                                        <p:tgtEl>
                                          <p:spTgt spid="1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2157" fill="hold"/>
                                        <p:tgtEl>
                                          <p:spTgt spid="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6" dur="1927" fill="hold"/>
                                        <p:tgtEl>
                                          <p:spTgt spid="1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0" dur="1881" fill="hold"/>
                                        <p:tgtEl>
                                          <p:spTgt spid="1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1" fill="hold" display="0">
                  <p:stCondLst>
                    <p:cond delay="indefinite"/>
                  </p:stCondLst>
                </p:cTn>
                <p:tgtEl>
                  <p:spTgt spid="159"/>
                </p:tgtEl>
              </p:cMediaNode>
            </p:audio>
            <p:audio>
              <p:cMediaNode vol="80000" showWhenStopped="0">
                <p:cTn id="172" fill="hold" display="0">
                  <p:stCondLst>
                    <p:cond delay="indefinite"/>
                  </p:stCondLst>
                </p:cTn>
                <p:tgtEl>
                  <p:spTgt spid="160"/>
                </p:tgtEl>
              </p:cMediaNode>
            </p:audio>
            <p:audio>
              <p:cMediaNode vol="80000" showWhenStopped="0">
                <p:cTn id="173" fill="hold" display="0">
                  <p:stCondLst>
                    <p:cond delay="indefinite"/>
                  </p:stCondLst>
                </p:cTn>
                <p:tgtEl>
                  <p:spTgt spid="161"/>
                </p:tgtEl>
              </p:cMediaNode>
            </p:audio>
            <p:audio>
              <p:cMediaNode vol="80000" showWhenStopped="0">
                <p:cTn id="174" fill="hold" display="0">
                  <p:stCondLst>
                    <p:cond delay="indefinite"/>
                  </p:stCondLst>
                </p:cTn>
                <p:tgtEl>
                  <p:spTgt spid="162"/>
                </p:tgtEl>
              </p:cMediaNode>
            </p:audio>
            <p:audio>
              <p:cMediaNode vol="80000" showWhenStopped="0">
                <p:cTn id="175" fill="hold" display="0">
                  <p:stCondLst>
                    <p:cond delay="indefinite"/>
                  </p:stCondLst>
                </p:cTn>
                <p:tgtEl>
                  <p:spTgt spid="163"/>
                </p:tgtEl>
              </p:cMediaNode>
            </p:audio>
            <p:audio>
              <p:cMediaNode vol="80000" showWhenStopped="0">
                <p:cTn id="176" fill="hold" display="0">
                  <p:stCondLst>
                    <p:cond delay="indefinite"/>
                  </p:stCondLst>
                </p:cTn>
                <p:tgtEl>
                  <p:spTgt spid="164"/>
                </p:tgtEl>
              </p:cMediaNode>
            </p:audio>
            <p:audio>
              <p:cMediaNode vol="80000" showWhenStopped="0">
                <p:cTn id="177" fill="hold" display="0">
                  <p:stCondLst>
                    <p:cond delay="indefinite"/>
                  </p:stCondLst>
                </p:cTn>
                <p:tgtEl>
                  <p:spTgt spid="165"/>
                </p:tgtEl>
              </p:cMediaNode>
            </p:audio>
            <p:audio>
              <p:cMediaNode vol="80000" showWhenStopped="0">
                <p:cTn id="178" fill="hold" display="0">
                  <p:stCondLst>
                    <p:cond delay="indefinite"/>
                  </p:stCondLst>
                </p:cTn>
                <p:tgtEl>
                  <p:spTgt spid="166"/>
                </p:tgtEl>
              </p:cMediaNode>
            </p:audio>
            <p:audio>
              <p:cMediaNode vol="80000" showWhenStopped="0">
                <p:cTn id="179" fill="hold" display="0">
                  <p:stCondLst>
                    <p:cond delay="indefinite"/>
                  </p:stCondLst>
                </p:cTn>
                <p:tgtEl>
                  <p:spTgt spid="168"/>
                </p:tgtEl>
              </p:cMediaNode>
            </p:audio>
            <p:audio>
              <p:cMediaNode vol="80000" showWhenStopped="0">
                <p:cTn id="180" fill="hold" display="0">
                  <p:stCondLst>
                    <p:cond delay="indefinite"/>
                  </p:stCondLst>
                </p:cTn>
                <p:tgtEl>
                  <p:spTgt spid="170"/>
                </p:tgtEl>
              </p:cMediaNode>
            </p:audio>
            <p:audio>
              <p:cMediaNode vol="80000" showWhenStopped="0">
                <p:cTn id="181" fill="hold" display="0">
                  <p:stCondLst>
                    <p:cond delay="indefinite"/>
                  </p:stCondLst>
                </p:cTn>
                <p:tgtEl>
                  <p:spTgt spid="172"/>
                </p:tgtEl>
              </p:cMediaNode>
            </p:audio>
            <p:audio>
              <p:cMediaNode vol="80000" showWhenStopped="0">
                <p:cTn id="182" fill="hold" display="0">
                  <p:stCondLst>
                    <p:cond delay="indefinite"/>
                  </p:stCondLst>
                </p:cTn>
                <p:tgtEl>
                  <p:spTgt spid="174"/>
                </p:tgtEl>
              </p:cMediaNode>
            </p:audio>
            <p:audio>
              <p:cMediaNode vol="80000" showWhenStopped="0">
                <p:cTn id="183" fill="hold" display="0">
                  <p:stCondLst>
                    <p:cond delay="indefinite"/>
                  </p:stCondLst>
                </p:cTn>
                <p:tgtEl>
                  <p:spTgt spid="176"/>
                </p:tgtEl>
              </p:cMediaNode>
            </p:audio>
            <p:audio>
              <p:cMediaNode vol="80000" showWhenStopped="0">
                <p:cTn id="184" fill="hold" display="0">
                  <p:stCondLst>
                    <p:cond delay="indefinite"/>
                  </p:stCondLst>
                </p:cTn>
                <p:tgtEl>
                  <p:spTgt spid="178"/>
                </p:tgtEl>
              </p:cMediaNode>
            </p:audio>
            <p:audio>
              <p:cMediaNode vol="80000" showWhenStopped="0">
                <p:cTn id="185" fill="hold" display="0">
                  <p:stCondLst>
                    <p:cond delay="indefinite"/>
                  </p:stCondLst>
                </p:cTn>
                <p:tgtEl>
                  <p:spTgt spid="180"/>
                </p:tgtEl>
              </p:cMediaNode>
            </p:audio>
            <p:audio>
              <p:cMediaNode vol="80000" showWhenStopped="0">
                <p:cTn id="186" fill="hold" display="0">
                  <p:stCondLst>
                    <p:cond delay="indefinite"/>
                  </p:stCondLst>
                </p:cTn>
                <p:tgtEl>
                  <p:spTgt spid="182"/>
                </p:tgtEl>
              </p:cMediaNode>
            </p:audio>
            <p:audio>
              <p:cMediaNode vol="80000" showWhenStopped="0">
                <p:cTn id="187" fill="hold" display="0">
                  <p:stCondLst>
                    <p:cond delay="indefinite"/>
                  </p:stCondLst>
                </p:cTn>
                <p:tgtEl>
                  <p:spTgt spid="184"/>
                </p:tgtEl>
              </p:cMediaNode>
            </p:audio>
            <p:audio>
              <p:cMediaNode vol="80000" showWhenStopped="0">
                <p:cTn id="188" fill="hold" display="0">
                  <p:stCondLst>
                    <p:cond delay="indefinite"/>
                  </p:stCondLst>
                </p:cTn>
                <p:tgtEl>
                  <p:spTgt spid="186"/>
                </p:tgtEl>
              </p:cMediaNode>
            </p:audio>
          </p:childTnLst>
        </p:cTn>
      </p:par>
    </p:tnLst>
    <p:bldLst>
      <p:bldP spid="151" grpId="2" animBg="1" advAuto="0"/>
      <p:bldP spid="152" grpId="5" animBg="1" advAuto="0"/>
      <p:bldP spid="153" grpId="8" animBg="1" advAuto="0"/>
      <p:bldP spid="154" grpId="11" animBg="1" advAuto="0"/>
      <p:bldP spid="155" grpId="14" animBg="1" advAuto="0"/>
      <p:bldP spid="156" grpId="17" animBg="1" advAuto="0"/>
      <p:bldP spid="157" grpId="20" animBg="1" advAuto="0"/>
      <p:bldP spid="158" grpId="23" animBg="1" advAuto="0"/>
      <p:bldP spid="167" grpId="3" animBg="1" advAuto="0"/>
      <p:bldP spid="169" grpId="6" animBg="1" advAuto="0"/>
      <p:bldP spid="171" grpId="9" animBg="1" advAuto="0"/>
      <p:bldP spid="173" grpId="12" animBg="1" advAuto="0"/>
      <p:bldP spid="175" grpId="15" animBg="1" advAuto="0"/>
      <p:bldP spid="177" grpId="18" animBg="1" advAuto="0"/>
      <p:bldP spid="179" grpId="21" animBg="1" advAuto="0"/>
      <p:bldP spid="181" grpId="24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2">
              <a:defRPr sz="2900"/>
            </a:lvl1pPr>
          </a:lstStyle>
          <a:p>
            <a:r>
              <a:t>Jouons !</a:t>
            </a:r>
          </a:p>
        </p:txBody>
      </p:sp>
      <p:pic>
        <p:nvPicPr>
          <p:cNvPr id="189" name="Pairs" descr="Pair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90" name="Rectangle 3"/>
          <p:cNvSpPr txBox="1"/>
          <p:nvPr/>
        </p:nvSpPr>
        <p:spPr>
          <a:xfrm>
            <a:off x="3157217" y="1473199"/>
            <a:ext cx="2810279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Play Pairs Matching Game</a:t>
            </a:r>
          </a:p>
        </p:txBody>
      </p:sp>
      <p:sp>
        <p:nvSpPr>
          <p:cNvPr id="191" name="Rectangle 1"/>
          <p:cNvSpPr/>
          <p:nvPr/>
        </p:nvSpPr>
        <p:spPr>
          <a:xfrm>
            <a:off x="977900" y="2319336"/>
            <a:ext cx="7178675" cy="3683004"/>
          </a:xfrm>
          <a:prstGeom prst="rect">
            <a:avLst/>
          </a:prstGeom>
          <a:solidFill>
            <a:srgbClr val="97D15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192" name="Picture 4" descr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125" y="2619375"/>
            <a:ext cx="4384675" cy="3100391"/>
          </a:xfrm>
          <a:prstGeom prst="rect">
            <a:avLst/>
          </a:prstGeom>
          <a:ln w="12700">
            <a:miter lim="400000"/>
          </a:ln>
          <a:effectLst>
            <a:outerShdw blurRad="50800" dist="50800" dir="2400000" rotWithShape="0">
              <a:srgbClr val="000000">
                <a:alpha val="43137"/>
              </a:srgbClr>
            </a:outerShdw>
          </a:effectLst>
        </p:spPr>
      </p:pic>
      <p:pic>
        <p:nvPicPr>
          <p:cNvPr id="193" name="Picture 2" descr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975" y="2617788"/>
            <a:ext cx="4387850" cy="3101978"/>
          </a:xfrm>
          <a:prstGeom prst="rect">
            <a:avLst/>
          </a:prstGeom>
          <a:ln w="12700">
            <a:miter lim="400000"/>
          </a:ln>
          <a:effectLst>
            <a:outerShdw blurRad="50800" dist="50800" dir="2400000" rotWithShape="0">
              <a:srgbClr val="000000">
                <a:alpha val="43137"/>
              </a:srgbClr>
            </a:outerShdw>
          </a:effectLst>
        </p:spPr>
      </p:pic>
      <p:pic>
        <p:nvPicPr>
          <p:cNvPr id="19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60348" y="7588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1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0" fill="hold" display="0">
                  <p:stCondLst>
                    <p:cond delay="indefinite"/>
                  </p:stCondLst>
                </p:cTn>
                <p:tgtEl>
                  <p:spTgt spid="194"/>
                </p:tgtEl>
              </p:cMediaNode>
            </p:audio>
          </p:childTnLst>
        </p:cTn>
      </p:par>
    </p:tnLst>
    <p:bldLst>
      <p:bldP spid="191" grpId="1" animBg="1" advAuto="0"/>
      <p:bldP spid="192" grpId="3" animBg="1" advAuto="0"/>
      <p:bldP spid="193" grpId="2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2">
              <a:defRPr sz="2900"/>
            </a:lvl1pPr>
          </a:lstStyle>
          <a:p>
            <a:r>
              <a:t>Some</a:t>
            </a:r>
          </a:p>
        </p:txBody>
      </p:sp>
      <p:pic>
        <p:nvPicPr>
          <p:cNvPr id="197" name="Picture 1" descr="Picture 1"/>
          <p:cNvPicPr>
            <a:picLocks noChangeAspect="1"/>
          </p:cNvPicPr>
          <p:nvPr/>
        </p:nvPicPr>
        <p:blipFill>
          <a:blip r:embed="rId5"/>
          <a:srcRect t="6133"/>
          <a:stretch>
            <a:fillRect/>
          </a:stretch>
        </p:blipFill>
        <p:spPr>
          <a:xfrm>
            <a:off x="622300" y="1303336"/>
            <a:ext cx="7889875" cy="50180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Picture 3" descr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7538" y="4554537"/>
            <a:ext cx="1244603" cy="12446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Picture 7" descr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2350" y="5341937"/>
            <a:ext cx="1011238" cy="7223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Picture 9" descr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77477">
            <a:off x="4832350" y="5095875"/>
            <a:ext cx="1011238" cy="72231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Picture 10" descr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92116">
            <a:off x="5000625" y="5130800"/>
            <a:ext cx="1011238" cy="72231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2" name="Picture 11" descr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744294">
            <a:off x="4103687" y="5665787"/>
            <a:ext cx="1011240" cy="720728"/>
          </a:xfrm>
          <a:prstGeom prst="rect">
            <a:avLst/>
          </a:prstGeom>
          <a:ln w="12700">
            <a:miter lim="400000"/>
          </a:ln>
        </p:spPr>
      </p:pic>
      <p:sp>
        <p:nvSpPr>
          <p:cNvPr id="203" name="Rectangle 8"/>
          <p:cNvSpPr/>
          <p:nvPr/>
        </p:nvSpPr>
        <p:spPr>
          <a:xfrm>
            <a:off x="906461" y="1557336"/>
            <a:ext cx="4322767" cy="2890842"/>
          </a:xfrm>
          <a:prstGeom prst="rect">
            <a:avLst/>
          </a:prstGeom>
          <a:solidFill>
            <a:srgbClr val="FFFFFF">
              <a:alpha val="89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204" name="TextBox 12"/>
          <p:cNvSpPr txBox="1"/>
          <p:nvPr/>
        </p:nvSpPr>
        <p:spPr>
          <a:xfrm>
            <a:off x="1485581" y="1879600"/>
            <a:ext cx="797563" cy="2117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le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la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les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l’</a:t>
            </a:r>
          </a:p>
        </p:txBody>
      </p:sp>
      <p:sp>
        <p:nvSpPr>
          <p:cNvPr id="205" name="TextBox 14"/>
          <p:cNvSpPr txBox="1"/>
          <p:nvPr/>
        </p:nvSpPr>
        <p:spPr>
          <a:xfrm>
            <a:off x="4022407" y="1879600"/>
            <a:ext cx="935675" cy="2117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du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de la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des</a:t>
            </a:r>
          </a:p>
          <a:p>
            <a:pPr>
              <a:lnSpc>
                <a:spcPct val="150000"/>
              </a:lnSpc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de l’</a:t>
            </a:r>
          </a:p>
        </p:txBody>
      </p:sp>
      <p:sp>
        <p:nvSpPr>
          <p:cNvPr id="206" name="Straight Arrow Connector 15"/>
          <p:cNvSpPr/>
          <p:nvPr/>
        </p:nvSpPr>
        <p:spPr>
          <a:xfrm>
            <a:off x="2141538" y="2252663"/>
            <a:ext cx="1719262" cy="3"/>
          </a:xfrm>
          <a:prstGeom prst="line">
            <a:avLst/>
          </a:prstGeom>
          <a:ln w="38100">
            <a:solidFill>
              <a:srgbClr val="5B9337"/>
            </a:solidFill>
            <a:miter/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7" name="Straight Arrow Connector 17"/>
          <p:cNvSpPr/>
          <p:nvPr/>
        </p:nvSpPr>
        <p:spPr>
          <a:xfrm>
            <a:off x="2141538" y="2794000"/>
            <a:ext cx="1719262" cy="0"/>
          </a:xfrm>
          <a:prstGeom prst="line">
            <a:avLst/>
          </a:prstGeom>
          <a:ln w="38100">
            <a:solidFill>
              <a:srgbClr val="5B9337"/>
            </a:solidFill>
            <a:miter/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8" name="Straight Arrow Connector 18"/>
          <p:cNvSpPr/>
          <p:nvPr/>
        </p:nvSpPr>
        <p:spPr>
          <a:xfrm>
            <a:off x="2141538" y="3335337"/>
            <a:ext cx="1719262" cy="3"/>
          </a:xfrm>
          <a:prstGeom prst="line">
            <a:avLst/>
          </a:prstGeom>
          <a:ln w="38100">
            <a:solidFill>
              <a:srgbClr val="5B9337"/>
            </a:solidFill>
            <a:miter/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9" name="Straight Arrow Connector 19"/>
          <p:cNvSpPr/>
          <p:nvPr/>
        </p:nvSpPr>
        <p:spPr>
          <a:xfrm>
            <a:off x="2141538" y="3878262"/>
            <a:ext cx="1719262" cy="3"/>
          </a:xfrm>
          <a:prstGeom prst="line">
            <a:avLst/>
          </a:prstGeom>
          <a:ln w="38100">
            <a:solidFill>
              <a:srgbClr val="5B9337"/>
            </a:solidFill>
            <a:miter/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210" name="Picture 16" descr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75538" y="3916362"/>
            <a:ext cx="600078" cy="54292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1" name="Picture 21" descr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775" y="3970337"/>
            <a:ext cx="614363" cy="11684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Picture 22" descr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448003">
            <a:off x="6994525" y="4157662"/>
            <a:ext cx="814388" cy="58102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840336" y="57778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1" fill="hold"/>
                                        <p:tgtEl>
                                          <p:spTgt spid="2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66" fill="hold" display="0">
                  <p:stCondLst>
                    <p:cond delay="indefinite"/>
                  </p:stCondLst>
                </p:cTn>
                <p:tgtEl>
                  <p:spTgt spid="213"/>
                </p:tgtEl>
              </p:cMediaNode>
            </p:audio>
          </p:childTnLst>
        </p:cTn>
      </p:par>
    </p:tnLst>
    <p:bldLst>
      <p:bldP spid="203" grpId="1" animBg="1" advAuto="0"/>
      <p:bldP spid="204" grpId="2" build="p" bldLvl="5" animBg="1" advAuto="0"/>
      <p:bldP spid="205" grpId="4" build="p" bldLvl="5" animBg="1" advAuto="0"/>
      <p:bldP spid="206" grpId="3" animBg="1" advAuto="0"/>
      <p:bldP spid="207" grpId="5" animBg="1" advAuto="0"/>
      <p:bldP spid="208" grpId="6" animBg="1" advAuto="0"/>
      <p:bldP spid="209" grpId="7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7684538" cy="937665"/>
          </a:xfrm>
          <a:prstGeom prst="rect">
            <a:avLst/>
          </a:prstGeom>
        </p:spPr>
        <p:txBody>
          <a:bodyPr/>
          <a:lstStyle/>
          <a:p>
            <a:pPr defTabSz="374904">
              <a:lnSpc>
                <a:spcPct val="100000"/>
              </a:lnSpc>
              <a:defRPr sz="1400"/>
            </a:pPr>
            <a:r>
              <a:t>Which one?</a:t>
            </a:r>
            <a:br/>
            <a:r>
              <a:t>du     de     la     de l’     des</a:t>
            </a:r>
          </a:p>
        </p:txBody>
      </p:sp>
      <p:sp>
        <p:nvSpPr>
          <p:cNvPr id="216" name="Rectangle 1"/>
          <p:cNvSpPr/>
          <p:nvPr/>
        </p:nvSpPr>
        <p:spPr>
          <a:xfrm>
            <a:off x="863600" y="1735138"/>
            <a:ext cx="3632200" cy="2557462"/>
          </a:xfrm>
          <a:prstGeom prst="rect">
            <a:avLst/>
          </a:prstGeom>
          <a:solidFill>
            <a:srgbClr val="FFFFFF"/>
          </a:solidFill>
          <a:ln w="38100">
            <a:solidFill>
              <a:srgbClr val="5B9337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217" name="Rectangle 6"/>
          <p:cNvSpPr/>
          <p:nvPr/>
        </p:nvSpPr>
        <p:spPr>
          <a:xfrm>
            <a:off x="4610100" y="1735138"/>
            <a:ext cx="3632200" cy="2557462"/>
          </a:xfrm>
          <a:prstGeom prst="rect">
            <a:avLst/>
          </a:prstGeom>
          <a:solidFill>
            <a:srgbClr val="FFFFFF"/>
          </a:solidFill>
          <a:ln w="38100">
            <a:solidFill>
              <a:srgbClr val="87BD31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218" name="Picture 7" descr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5525" y="4582593"/>
            <a:ext cx="808038" cy="89535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Picture 8" descr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8288" y="5530850"/>
            <a:ext cx="977903" cy="6127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0" name="Picture 9" descr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0137" y="5295900"/>
            <a:ext cx="787403" cy="10001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1" name="Picture 10" descr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82355">
            <a:off x="1695450" y="4308475"/>
            <a:ext cx="1325563" cy="94615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Picture 11" descr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65662" y="5476875"/>
            <a:ext cx="942978" cy="858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23" name="Picture 12" descr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4250" y="4432300"/>
            <a:ext cx="863600" cy="8763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Picture 13" descr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37212" y="4432300"/>
            <a:ext cx="811215" cy="81121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5" name="Picture 14" descr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61138" y="5549900"/>
            <a:ext cx="779465" cy="673100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extBox 3"/>
          <p:cNvSpPr txBox="1"/>
          <p:nvPr/>
        </p:nvSpPr>
        <p:spPr>
          <a:xfrm>
            <a:off x="960118" y="1790699"/>
            <a:ext cx="3066103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Je voudrais du/de la/de l’…</a:t>
            </a:r>
          </a:p>
        </p:txBody>
      </p:sp>
      <p:sp>
        <p:nvSpPr>
          <p:cNvPr id="227" name="TextBox 16"/>
          <p:cNvSpPr txBox="1"/>
          <p:nvPr/>
        </p:nvSpPr>
        <p:spPr>
          <a:xfrm>
            <a:off x="4711382" y="1790699"/>
            <a:ext cx="3067688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Je voudrais des…</a:t>
            </a:r>
          </a:p>
        </p:txBody>
      </p:sp>
      <p:pic>
        <p:nvPicPr>
          <p:cNvPr id="22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757069" y="65774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388374 -0.465739" pathEditMode="relative">
                                      <p:cBhvr>
                                        <p:cTn id="10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435254 -0.314825" pathEditMode="relative">
                                      <p:cBhvr>
                                        <p:cTn id="14" dur="2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371866 -0.202306" pathEditMode="relative">
                                      <p:cBhvr>
                                        <p:cTn id="18" dur="2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597051 -0.300227" pathEditMode="relative">
                                      <p:cBhvr>
                                        <p:cTn id="22" dur="2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104692 -0.324066" pathEditMode="relative">
                                      <p:cBhvr>
                                        <p:cTn id="26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252780 -0.307873" pathEditMode="relative">
                                      <p:cBhvr>
                                        <p:cTn id="30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649648 -0.484031" pathEditMode="relative">
                                      <p:cBhvr>
                                        <p:cTn id="34" dur="2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-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534722 -0.152778" pathEditMode="relative">
                                      <p:cBhvr>
                                        <p:cTn id="38" dur="2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9" fill="hold" display="0">
                  <p:stCondLst>
                    <p:cond delay="indefinite"/>
                  </p:stCondLst>
                </p:cTn>
                <p:tgtEl>
                  <p:spTgt spid="22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7728988" cy="937665"/>
          </a:xfrm>
          <a:prstGeom prst="rect">
            <a:avLst/>
          </a:prstGeom>
        </p:spPr>
        <p:txBody>
          <a:bodyPr/>
          <a:lstStyle/>
          <a:p>
            <a:pPr defTabSz="374904">
              <a:lnSpc>
                <a:spcPct val="100000"/>
              </a:lnSpc>
              <a:defRPr sz="1400"/>
            </a:pPr>
            <a:r>
              <a:t>Which one?</a:t>
            </a:r>
            <a:br/>
            <a:r>
              <a:t>du     de     la     de l’     des</a:t>
            </a:r>
          </a:p>
        </p:txBody>
      </p:sp>
      <p:sp>
        <p:nvSpPr>
          <p:cNvPr id="231" name="Rectangle 1"/>
          <p:cNvSpPr/>
          <p:nvPr/>
        </p:nvSpPr>
        <p:spPr>
          <a:xfrm>
            <a:off x="863600" y="1735136"/>
            <a:ext cx="3632200" cy="4089404"/>
          </a:xfrm>
          <a:prstGeom prst="rect">
            <a:avLst/>
          </a:prstGeom>
          <a:solidFill>
            <a:srgbClr val="FFFFFF"/>
          </a:solidFill>
          <a:ln w="38100">
            <a:solidFill>
              <a:srgbClr val="5B9337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232" name="Rectangle 6"/>
          <p:cNvSpPr/>
          <p:nvPr/>
        </p:nvSpPr>
        <p:spPr>
          <a:xfrm>
            <a:off x="4610100" y="1735136"/>
            <a:ext cx="3632200" cy="4089404"/>
          </a:xfrm>
          <a:prstGeom prst="rect">
            <a:avLst/>
          </a:prstGeom>
          <a:solidFill>
            <a:srgbClr val="FFFFFF"/>
          </a:solidFill>
          <a:ln w="38100">
            <a:solidFill>
              <a:srgbClr val="87BD31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233" name="Picture 7" descr="Picture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05425" y="2159000"/>
            <a:ext cx="808038" cy="89535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Picture 8" descr="Picture 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148262" y="3287712"/>
            <a:ext cx="977903" cy="61436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Picture 9" descr="Picture 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305425" y="4740275"/>
            <a:ext cx="787400" cy="10001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Picture 10" descr="Picture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 rot="20582355">
            <a:off x="4810125" y="3884612"/>
            <a:ext cx="1325563" cy="946153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Picture 11" descr="Picture 11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254125" y="3181350"/>
            <a:ext cx="942975" cy="858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8" name="Picture 12" descr="Picture 1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16037" y="2255838"/>
            <a:ext cx="863601" cy="8763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39" name="Picture 13" descr="Picture 13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292225" y="4886325"/>
            <a:ext cx="811213" cy="811213"/>
          </a:xfrm>
          <a:prstGeom prst="rect">
            <a:avLst/>
          </a:prstGeom>
          <a:ln w="12700">
            <a:miter lim="400000"/>
          </a:ln>
        </p:spPr>
      </p:pic>
      <p:pic>
        <p:nvPicPr>
          <p:cNvPr id="240" name="Picture 14" descr="Picture 14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362075" y="4144962"/>
            <a:ext cx="779463" cy="673103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TextBox 3"/>
          <p:cNvSpPr txBox="1"/>
          <p:nvPr/>
        </p:nvSpPr>
        <p:spPr>
          <a:xfrm>
            <a:off x="960118" y="1790699"/>
            <a:ext cx="3066103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Je voudrais du/de la/de l’…</a:t>
            </a:r>
          </a:p>
        </p:txBody>
      </p:sp>
      <p:sp>
        <p:nvSpPr>
          <p:cNvPr id="242" name="TextBox 16"/>
          <p:cNvSpPr txBox="1"/>
          <p:nvPr/>
        </p:nvSpPr>
        <p:spPr>
          <a:xfrm>
            <a:off x="4711382" y="1790699"/>
            <a:ext cx="3067688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Je voudrais des…</a:t>
            </a:r>
          </a:p>
        </p:txBody>
      </p:sp>
      <p:sp>
        <p:nvSpPr>
          <p:cNvPr id="243" name="TextBox 2"/>
          <p:cNvSpPr txBox="1"/>
          <p:nvPr/>
        </p:nvSpPr>
        <p:spPr>
          <a:xfrm>
            <a:off x="2471417" y="2282825"/>
            <a:ext cx="1397639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14B4E4"/>
                </a:solidFill>
              </a:rPr>
              <a:t>du chou</a:t>
            </a:r>
            <a:r>
              <a:t>.</a:t>
            </a:r>
          </a:p>
        </p:txBody>
      </p:sp>
      <p:sp>
        <p:nvSpPr>
          <p:cNvPr id="244" name="TextBox 15"/>
          <p:cNvSpPr txBox="1"/>
          <p:nvPr/>
        </p:nvSpPr>
        <p:spPr>
          <a:xfrm>
            <a:off x="2426967" y="3192464"/>
            <a:ext cx="1667514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14B4E4"/>
                </a:solidFill>
              </a:rPr>
              <a:t>du </a:t>
            </a:r>
          </a:p>
          <a:p>
            <a:pPr>
              <a:defRPr>
                <a:solidFill>
                  <a:srgbClr val="14B4E4"/>
                </a:solidFill>
                <a:latin typeface="Twinkl"/>
                <a:ea typeface="Twinkl"/>
                <a:cs typeface="Twinkl"/>
                <a:sym typeface="Twinkl"/>
              </a:defRPr>
            </a:pPr>
            <a:r>
              <a:t>chou-fleur</a:t>
            </a:r>
            <a:r>
              <a:rPr>
                <a:solidFill>
                  <a:srgbClr val="1C1C1C"/>
                </a:solidFill>
              </a:rPr>
              <a:t>.</a:t>
            </a:r>
          </a:p>
        </p:txBody>
      </p:sp>
      <p:sp>
        <p:nvSpPr>
          <p:cNvPr id="245" name="TextBox 17"/>
          <p:cNvSpPr txBox="1"/>
          <p:nvPr/>
        </p:nvSpPr>
        <p:spPr>
          <a:xfrm>
            <a:off x="2426967" y="4102098"/>
            <a:ext cx="1667514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br/>
            <a:r>
              <a:rPr>
                <a:solidFill>
                  <a:srgbClr val="14B4E4"/>
                </a:solidFill>
              </a:rPr>
              <a:t>de l’ail</a:t>
            </a:r>
            <a:r>
              <a:t>.</a:t>
            </a:r>
          </a:p>
        </p:txBody>
      </p:sp>
      <p:sp>
        <p:nvSpPr>
          <p:cNvPr id="246" name="TextBox 18"/>
          <p:cNvSpPr txBox="1"/>
          <p:nvPr/>
        </p:nvSpPr>
        <p:spPr>
          <a:xfrm>
            <a:off x="2426967" y="4916487"/>
            <a:ext cx="1667514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br/>
            <a:r>
              <a:rPr>
                <a:solidFill>
                  <a:srgbClr val="14B4E4"/>
                </a:solidFill>
              </a:rPr>
              <a:t>du brocoli</a:t>
            </a:r>
            <a:r>
              <a:t>.</a:t>
            </a:r>
          </a:p>
        </p:txBody>
      </p:sp>
      <p:sp>
        <p:nvSpPr>
          <p:cNvPr id="247" name="TextBox 19"/>
          <p:cNvSpPr txBox="1"/>
          <p:nvPr/>
        </p:nvSpPr>
        <p:spPr>
          <a:xfrm>
            <a:off x="6400482" y="2371725"/>
            <a:ext cx="1399225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14B4E4"/>
                </a:solidFill>
              </a:rPr>
              <a:t>des oignons</a:t>
            </a:r>
            <a:r>
              <a:t>.</a:t>
            </a:r>
          </a:p>
        </p:txBody>
      </p:sp>
      <p:sp>
        <p:nvSpPr>
          <p:cNvPr id="248" name="TextBox 21"/>
          <p:cNvSpPr txBox="1"/>
          <p:nvPr/>
        </p:nvSpPr>
        <p:spPr>
          <a:xfrm>
            <a:off x="6386193" y="3108325"/>
            <a:ext cx="1397639" cy="1209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DB5183"/>
                </a:solidFill>
              </a:rPr>
              <a:t>des pommes de terre</a:t>
            </a:r>
            <a:r>
              <a:t>.</a:t>
            </a:r>
          </a:p>
        </p:txBody>
      </p:sp>
      <p:sp>
        <p:nvSpPr>
          <p:cNvPr id="249" name="TextBox 22"/>
          <p:cNvSpPr txBox="1"/>
          <p:nvPr/>
        </p:nvSpPr>
        <p:spPr>
          <a:xfrm>
            <a:off x="6400482" y="4090987"/>
            <a:ext cx="1399225" cy="929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DB5183"/>
                </a:solidFill>
              </a:rPr>
              <a:t>des carottes</a:t>
            </a:r>
            <a:r>
              <a:t>.</a:t>
            </a:r>
          </a:p>
        </p:txBody>
      </p:sp>
      <p:sp>
        <p:nvSpPr>
          <p:cNvPr id="250" name="TextBox 23"/>
          <p:cNvSpPr txBox="1"/>
          <p:nvPr/>
        </p:nvSpPr>
        <p:spPr>
          <a:xfrm>
            <a:off x="6386193" y="4900612"/>
            <a:ext cx="1397639" cy="929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Je voudrais </a:t>
            </a:r>
            <a:r>
              <a:rPr>
                <a:solidFill>
                  <a:srgbClr val="14B4E4"/>
                </a:solidFill>
              </a:rPr>
              <a:t>des poivrons</a:t>
            </a:r>
            <a:r>
              <a:t>.</a:t>
            </a:r>
          </a:p>
        </p:txBody>
      </p:sp>
      <p:pic>
        <p:nvPicPr>
          <p:cNvPr id="251" name="chou" descr="chou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125912" y="2506663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2" name="chou-fleur" descr="chou-fleur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125912" y="339090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3" name="de l'ail" descr="de l'ail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125912" y="427355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brocoli" descr="brocoli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125912" y="515778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5" name="oignons" descr="oignons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877175" y="2506663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6" name="pommes de terre" descr="pommes de terr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877175" y="339090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7" name="carottes" descr="carottes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877175" y="427355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8" name="poivrons" descr="poivrons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877175" y="515778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9" name="Picture 4" descr="Picture 4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38100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0" name="Picture 5" descr="Picture 5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104457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1" name="Picture 33" descr="Picture 33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167322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2" name="Picture 34" descr="Picture 34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237172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3" name="Picture 35" descr="Picture 35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303530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4" name="Picture 36" descr="Picture 36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53538" y="37274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5" name="Picture 37" descr="Picture 37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82113" y="440213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66" name="Picture 38" descr="Picture 38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82113" y="507841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67" name="Audio Recording.m4a" descr="Audio Recording.m4a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673365" y="60896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4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fill="hold" grpId="1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120" fill="hold"/>
                                        <p:tgtEl>
                                          <p:spTgt spid="2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3029" fill="hold"/>
                                        <p:tgtEl>
                                          <p:spTgt spid="2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3075" fill="hold"/>
                                        <p:tgtEl>
                                          <p:spTgt spid="2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3029" fill="hold"/>
                                        <p:tgtEl>
                                          <p:spTgt spid="2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2753" fill="hold"/>
                                        <p:tgtEl>
                                          <p:spTgt spid="2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3166" fill="hold"/>
                                        <p:tgtEl>
                                          <p:spTgt spid="2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3075" fill="hold"/>
                                        <p:tgtEl>
                                          <p:spTgt spid="2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2845" fill="hold"/>
                                        <p:tgtEl>
                                          <p:spTgt spid="2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" fill="hold"/>
                                        <p:tgtEl>
                                          <p:spTgt spid="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1" fill="hold" display="0">
                  <p:stCondLst>
                    <p:cond delay="indefinite"/>
                  </p:stCondLst>
                </p:cTn>
                <p:tgtEl>
                  <p:spTgt spid="259"/>
                </p:tgtEl>
              </p:cMediaNode>
            </p:audio>
            <p:audio>
              <p:cMediaNode vol="80000" showWhenStopped="0">
                <p:cTn id="112" fill="hold" display="0">
                  <p:stCondLst>
                    <p:cond delay="indefinite"/>
                  </p:stCondLst>
                </p:cTn>
                <p:tgtEl>
                  <p:spTgt spid="260"/>
                </p:tgtEl>
              </p:cMediaNode>
            </p:audio>
            <p:audio>
              <p:cMediaNode vol="80000" showWhenStopped="0">
                <p:cTn id="113" fill="hold" display="0">
                  <p:stCondLst>
                    <p:cond delay="indefinite"/>
                  </p:stCondLst>
                </p:cTn>
                <p:tgtEl>
                  <p:spTgt spid="261"/>
                </p:tgtEl>
              </p:cMediaNode>
            </p:audio>
            <p:audio>
              <p:cMediaNode vol="80000" showWhenStopped="0">
                <p:cTn id="114" fill="hold" display="0">
                  <p:stCondLst>
                    <p:cond delay="indefinite"/>
                  </p:stCondLst>
                </p:cTn>
                <p:tgtEl>
                  <p:spTgt spid="262"/>
                </p:tgtEl>
              </p:cMediaNode>
            </p:audio>
            <p:audio>
              <p:cMediaNode vol="80000" showWhenStopped="0">
                <p:cTn id="115" fill="hold" display="0">
                  <p:stCondLst>
                    <p:cond delay="indefinite"/>
                  </p:stCondLst>
                </p:cTn>
                <p:tgtEl>
                  <p:spTgt spid="263"/>
                </p:tgtEl>
              </p:cMediaNode>
            </p:audio>
            <p:audio>
              <p:cMediaNode vol="80000" showWhenStopped="0">
                <p:cTn id="116" fill="hold" display="0">
                  <p:stCondLst>
                    <p:cond delay="indefinite"/>
                  </p:stCondLst>
                </p:cTn>
                <p:tgtEl>
                  <p:spTgt spid="264"/>
                </p:tgtEl>
              </p:cMediaNode>
            </p:audio>
            <p:audio>
              <p:cMediaNode vol="80000" showWhenStopped="0">
                <p:cTn id="117" fill="hold" display="0">
                  <p:stCondLst>
                    <p:cond delay="indefinite"/>
                  </p:stCondLst>
                </p:cTn>
                <p:tgtEl>
                  <p:spTgt spid="265"/>
                </p:tgtEl>
              </p:cMediaNode>
            </p:audio>
            <p:audio>
              <p:cMediaNode vol="80000" showWhenStopped="0">
                <p:cTn id="118" fill="hold" display="0">
                  <p:stCondLst>
                    <p:cond delay="indefinite"/>
                  </p:stCondLst>
                </p:cTn>
                <p:tgtEl>
                  <p:spTgt spid="266"/>
                </p:tgtEl>
              </p:cMediaNode>
            </p:audio>
            <p:audio>
              <p:cMediaNode vol="100000" showWhenStopped="0">
                <p:cTn id="119" fill="hold" display="0">
                  <p:stCondLst>
                    <p:cond delay="indefinite"/>
                  </p:stCondLst>
                </p:cTn>
                <p:tgtEl>
                  <p:spTgt spid="267"/>
                </p:tgtEl>
              </p:cMediaNode>
            </p:audio>
          </p:childTnLst>
        </p:cTn>
      </p:par>
    </p:tnLst>
    <p:bldLst>
      <p:bldP spid="243" grpId="1" animBg="1" advAuto="0"/>
      <p:bldP spid="244" grpId="3" animBg="1" advAuto="0"/>
      <p:bldP spid="245" grpId="5" animBg="1" advAuto="0"/>
      <p:bldP spid="246" grpId="7" animBg="1" advAuto="0"/>
      <p:bldP spid="247" grpId="9" animBg="1" advAuto="0"/>
      <p:bldP spid="248" grpId="11" animBg="1" advAuto="0"/>
      <p:bldP spid="249" grpId="13" animBg="1" advAuto="0"/>
      <p:bldP spid="250" grpId="15" animBg="1" advAuto="0"/>
      <p:bldP spid="251" grpId="2" animBg="1" advAuto="0"/>
      <p:bldP spid="252" grpId="4" animBg="1" advAuto="0"/>
      <p:bldP spid="253" grpId="6" animBg="1" advAuto="0"/>
      <p:bldP spid="254" grpId="8" animBg="1" advAuto="0"/>
      <p:bldP spid="255" grpId="10" animBg="1" advAuto="0"/>
      <p:bldP spid="256" grpId="12" animBg="1" advAuto="0"/>
      <p:bldP spid="257" grpId="14" animBg="1" advAuto="0"/>
      <p:bldP spid="258" grpId="16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2">
              <a:defRPr sz="2900"/>
            </a:lvl1pPr>
          </a:lstStyle>
          <a:p>
            <a:r>
              <a:t>Allez-y !</a:t>
            </a:r>
          </a:p>
        </p:txBody>
      </p:sp>
      <p:sp>
        <p:nvSpPr>
          <p:cNvPr id="270" name="Rectangle 3"/>
          <p:cNvSpPr txBox="1"/>
          <p:nvPr/>
        </p:nvSpPr>
        <p:spPr>
          <a:xfrm>
            <a:off x="3527107" y="1473199"/>
            <a:ext cx="1844979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Individual Activity</a:t>
            </a:r>
          </a:p>
        </p:txBody>
      </p:sp>
      <p:pic>
        <p:nvPicPr>
          <p:cNvPr id="271" name="Individual Work" descr="Individual Work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272" name="Rectangle 5"/>
          <p:cNvSpPr/>
          <p:nvPr/>
        </p:nvSpPr>
        <p:spPr>
          <a:xfrm>
            <a:off x="977900" y="2039936"/>
            <a:ext cx="7178675" cy="3962404"/>
          </a:xfrm>
          <a:prstGeom prst="rect">
            <a:avLst/>
          </a:prstGeom>
          <a:solidFill>
            <a:srgbClr val="97D15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273" name="Picture 1" descr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5150" y="2154238"/>
            <a:ext cx="2638425" cy="3733803"/>
          </a:xfrm>
          <a:prstGeom prst="rect">
            <a:avLst/>
          </a:prstGeom>
          <a:ln w="12700">
            <a:miter lim="400000"/>
          </a:ln>
          <a:effectLst>
            <a:outerShdw blurRad="50800" dist="50800" dir="13200000" rotWithShape="0">
              <a:srgbClr val="000000">
                <a:alpha val="43137"/>
              </a:srgbClr>
            </a:outerShdw>
          </a:effectLst>
        </p:spPr>
      </p:pic>
      <p:pic>
        <p:nvPicPr>
          <p:cNvPr id="274" name="Picture 2" descr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6287" y="2154238"/>
            <a:ext cx="2638428" cy="3733803"/>
          </a:xfrm>
          <a:prstGeom prst="rect">
            <a:avLst/>
          </a:prstGeom>
          <a:ln w="12700">
            <a:miter lim="400000"/>
          </a:ln>
          <a:effectLst>
            <a:outerShdw blurRad="50800" dist="50800" dir="7200000" rotWithShape="0">
              <a:srgbClr val="000000">
                <a:alpha val="43137"/>
              </a:srgbClr>
            </a:outerShdw>
          </a:effectLst>
        </p:spPr>
      </p:pic>
      <p:pic>
        <p:nvPicPr>
          <p:cNvPr id="27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62643" y="7588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2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0" fill="hold" display="0">
                  <p:stCondLst>
                    <p:cond delay="indefinite"/>
                  </p:stCondLst>
                </p:cTn>
                <p:tgtEl>
                  <p:spTgt spid="275"/>
                </p:tgtEl>
              </p:cMediaNode>
            </p:audio>
          </p:childTnLst>
        </p:cTn>
      </p:par>
    </p:tnLst>
    <p:bldLst>
      <p:bldP spid="272" grpId="1" animBg="1" advAuto="0"/>
      <p:bldP spid="273" grpId="2" animBg="1" advAuto="0"/>
      <p:bldP spid="274" grpId="3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9" name="Rounded Rectangle 24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277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278" name="Text"/>
            <p:cNvSpPr txBox="1"/>
            <p:nvPr/>
          </p:nvSpPr>
          <p:spPr>
            <a:xfrm>
              <a:off x="122518" y="1560036"/>
              <a:ext cx="7892489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282" name="Rounded Rectangle 2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280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281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283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284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285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234625"/>
            <a:ext cx="7865372" cy="1388374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</a:lvl1pPr>
          </a:lstStyle>
          <a:p>
            <a:r>
              <a:t>I can change the French word for ‘the’ to the French word for ‘some’.</a:t>
            </a:r>
          </a:p>
        </p:txBody>
      </p:sp>
      <p:sp>
        <p:nvSpPr>
          <p:cNvPr id="286" name="Content Placeholder 15"/>
          <p:cNvSpPr txBox="1"/>
          <p:nvPr/>
        </p:nvSpPr>
        <p:spPr>
          <a:xfrm>
            <a:off x="628650" y="3539099"/>
            <a:ext cx="7814699" cy="1337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81000"/>
              </a:lnSpc>
              <a:spcBef>
                <a:spcPts val="10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I know that: </a:t>
            </a:r>
            <a:r>
              <a:rPr b="1"/>
              <a:t>le</a:t>
            </a:r>
            <a:r>
              <a:t> changes to </a:t>
            </a:r>
            <a:r>
              <a:rPr b="1"/>
              <a:t>du</a:t>
            </a:r>
            <a:r>
              <a:t>; la changes to </a:t>
            </a:r>
            <a:r>
              <a:rPr b="1"/>
              <a:t>de la</a:t>
            </a:r>
            <a:r>
              <a:t>; </a:t>
            </a:r>
            <a:r>
              <a:rPr b="1"/>
              <a:t>l’ </a:t>
            </a:r>
            <a:r>
              <a:t>changes to </a:t>
            </a:r>
            <a:r>
              <a:rPr b="1"/>
              <a:t>de l’ </a:t>
            </a:r>
            <a:r>
              <a:t>and les changes to </a:t>
            </a:r>
            <a:r>
              <a:rPr b="1"/>
              <a:t>des</a:t>
            </a:r>
            <a:r>
              <a:t>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81000"/>
              </a:lnSpc>
              <a:spcBef>
                <a:spcPts val="10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I can write phrases/sentences starting with Je voudrais and choose the correct form of ‘some’.</a:t>
            </a:r>
          </a:p>
        </p:txBody>
      </p:sp>
      <p:pic>
        <p:nvPicPr>
          <p:cNvPr id="287" name="Picture 7" descr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5630" y="74121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8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Screenshot 2021-01-17 at 18.40.40.png" descr="Screenshot 2021-01-17 at 18.40.40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156" y="893877"/>
            <a:ext cx="8633688" cy="4187773"/>
          </a:xfrm>
          <a:prstGeom prst="rect">
            <a:avLst/>
          </a:prstGeom>
          <a:ln w="12700">
            <a:miter lim="400000"/>
          </a:ln>
        </p:spPr>
      </p:pic>
      <p:pic>
        <p:nvPicPr>
          <p:cNvPr id="29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08007" y="1304505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2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251091" y="130450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291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29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18A0DB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8A0D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8A0D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310</Words>
  <Application>Microsoft Office PowerPoint</Application>
  <PresentationFormat>On-screen Show (4:3)</PresentationFormat>
  <Paragraphs>53</Paragraphs>
  <Slides>10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Helvetica</vt:lpstr>
      <vt:lpstr>Sassoon Infant Rg</vt:lpstr>
      <vt:lpstr>Tuffy</vt:lpstr>
      <vt:lpstr>Twinkl</vt:lpstr>
      <vt:lpstr>Twinkl SemiBold</vt:lpstr>
      <vt:lpstr>Office Theme</vt:lpstr>
      <vt:lpstr>PowerPoint Presentation</vt:lpstr>
      <vt:lpstr>PowerPoint Presentation</vt:lpstr>
      <vt:lpstr>Les  legumes Qu’est-ce que c’est ?</vt:lpstr>
      <vt:lpstr>Jouons !</vt:lpstr>
      <vt:lpstr>Some</vt:lpstr>
      <vt:lpstr>Which one? du     de     la     de l’     des</vt:lpstr>
      <vt:lpstr>Which one? du     de     la     de l’     des</vt:lpstr>
      <vt:lpstr>Allez-y 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3</cp:revision>
  <dcterms:modified xsi:type="dcterms:W3CDTF">2021-01-18T16:40:38Z</dcterms:modified>
</cp:coreProperties>
</file>