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58" r:id="rId2"/>
    <p:sldId id="277" r:id="rId3"/>
    <p:sldId id="278" r:id="rId4"/>
    <p:sldId id="279" r:id="rId5"/>
    <p:sldId id="281" r:id="rId6"/>
    <p:sldId id="267" r:id="rId7"/>
  </p:sldIdLst>
  <p:sldSz cx="9144000" cy="6858000" type="screen4x3"/>
  <p:notesSz cx="6858000" cy="9144000"/>
  <p:embeddedFontLst>
    <p:embeddedFont>
      <p:font typeface="BPreplay" panose="02000503000000020004" pitchFamily="50" charset="0"/>
      <p:regular r:id="rId10"/>
      <p:bold r:id="rId11"/>
      <p:italic r:id="rId12"/>
      <p:boldItalic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Sassoon Infant Rg" panose="02000503030000020003" pitchFamily="50" charset="0"/>
      <p:regular r:id="rId18"/>
      <p:bold r:id="rId19"/>
    </p:embeddedFont>
    <p:embeddedFont>
      <p:font typeface="Twinkl" pitchFamily="2" charset="0"/>
      <p:regular r:id="rId20"/>
      <p:bold r:id="rId21"/>
    </p:embeddedFont>
    <p:embeddedFont>
      <p:font typeface="Twinkl SemiBold" pitchFamily="2" charset="0"/>
      <p:bold r:id="rId22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9AD42"/>
    <a:srgbClr val="FEFEF8"/>
    <a:srgbClr val="E8F6FB"/>
    <a:srgbClr val="ACDDFC"/>
    <a:srgbClr val="80C1EB"/>
    <a:srgbClr val="18A0DB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09" autoAdjust="0"/>
    <p:restoredTop sz="94660"/>
  </p:normalViewPr>
  <p:slideViewPr>
    <p:cSldViewPr snapToGrid="0">
      <p:cViewPr varScale="1">
        <p:scale>
          <a:sx n="72" d="100"/>
          <a:sy n="72" d="100"/>
        </p:scale>
        <p:origin x="1224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3732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12.fntdata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presProps" Target="presProps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Relationship Id="rId22" Type="http://schemas.openxmlformats.org/officeDocument/2006/relationships/font" Target="fonts/font1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9DE5BC4-FC67-43B0-B0D0-5A1E478FDCC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26268FB-4E70-4660-93BB-03EA05F251B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D055773-7134-43CC-939D-66909BAE174D}" type="datetimeFigureOut">
              <a:rPr lang="en-GB"/>
              <a:pPr>
                <a:defRPr/>
              </a:pPr>
              <a:t>28/02/2021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4EDF69-648C-4F40-816F-01D5EC4F9EB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DC262D9-924B-4934-9664-B24DD1FAAFE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EB9552D-D21E-4C8A-BB75-07BE353A7D9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3F278E2-E1B7-47FC-A0F6-E300D4C8C13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945190C-804F-4E9B-A913-AE6C1BDFF121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01AEFA8-A0A9-439B-BE85-0B214BD99590}" type="datetimeFigureOut">
              <a:rPr lang="en-GB"/>
              <a:pPr>
                <a:defRPr/>
              </a:pPr>
              <a:t>28/02/2021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2CF2BFAF-E746-4217-A6BB-68A8E19CC6F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5DC23292-2A57-487C-9F7D-C9B42F2D383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190235-4CB9-4C0A-BFD9-317648F68146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FACC25-F024-416F-B0E3-ED74481EBF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FC5998C-6770-4D71-8AE2-52BC001163B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337811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D4080499-C7B3-4E7A-B6F5-AA62FABACA3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58311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633E5B42-B7F1-43AB-B813-91AA17F1EE02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AB5BB9A0-0591-4E3C-AE2F-0BE02495CF0F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02D46F2-FA4E-44AA-9ED6-4206C9C05530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C6BB5C5C-C3E9-42EC-9199-6F7E51609202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921FBE47-672A-4D63-961F-48E5B220ED44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35611036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00164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18C3E6D7-8039-4AEC-A304-78DCCA55C4C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33F17CAE-FDD2-413F-9555-10D2D42E859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7" Type="http://schemas.openxmlformats.org/officeDocument/2006/relationships/image" Target="../media/image4.pn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slide" Target="slide3.xml"/><Relationship Id="rId5" Type="http://schemas.openxmlformats.org/officeDocument/2006/relationships/image" Target="../media/image5.jpe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audio" Target="../media/media3.m4a"/><Relationship Id="rId7" Type="http://schemas.openxmlformats.org/officeDocument/2006/relationships/image" Target="../media/image8.png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7.png"/><Relationship Id="rId11" Type="http://schemas.openxmlformats.org/officeDocument/2006/relationships/image" Target="../media/image4.png"/><Relationship Id="rId5" Type="http://schemas.openxmlformats.org/officeDocument/2006/relationships/image" Target="../media/image6.png"/><Relationship Id="rId10" Type="http://schemas.openxmlformats.org/officeDocument/2006/relationships/slide" Target="slide3.xml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slide" Target="slide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4.xml"/><Relationship Id="rId6" Type="http://schemas.openxmlformats.org/officeDocument/2006/relationships/image" Target="../media/image4.png"/><Relationship Id="rId5" Type="http://schemas.openxmlformats.org/officeDocument/2006/relationships/slide" Target="slide3.xml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5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2D44D25-5489-423E-82C6-DFFD3F99461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317"/>
    </mc:Choice>
    <mc:Fallback>
      <p:transition spd="slow" advTm="263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0">
            <a:extLst>
              <a:ext uri="{FF2B5EF4-FFF2-40B4-BE49-F238E27FC236}">
                <a16:creationId xmlns:a16="http://schemas.microsoft.com/office/drawing/2014/main" id="{6F664115-2721-455D-B1ED-84342C4D62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Write a sentence about this picture:</a:t>
            </a:r>
          </a:p>
        </p:txBody>
      </p:sp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BCFB82C0-DCA4-420A-B811-F32F9A2699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028" y="1471853"/>
            <a:ext cx="6341944" cy="4226906"/>
          </a:xfrm>
        </p:spPr>
      </p:pic>
      <p:sp>
        <p:nvSpPr>
          <p:cNvPr id="18436" name="TextBox 21">
            <a:extLst>
              <a:ext uri="{FF2B5EF4-FFF2-40B4-BE49-F238E27FC236}">
                <a16:creationId xmlns:a16="http://schemas.microsoft.com/office/drawing/2014/main" id="{59851F4E-4819-4A66-BF2A-070571E3AA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9238" y="6245225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anose="02000503000000020004" pitchFamily="50" charset="0"/>
              </a:rPr>
              <a:t>Photo courtesy of Brisbane City Council (@flickr.com) - granted under creative commons licence – attribution</a:t>
            </a:r>
          </a:p>
        </p:txBody>
      </p:sp>
      <p:sp>
        <p:nvSpPr>
          <p:cNvPr id="5" name="Left Arrow 4">
            <a:hlinkClick r:id="rId6" action="ppaction://hlinksldjump"/>
            <a:extLst>
              <a:ext uri="{FF2B5EF4-FFF2-40B4-BE49-F238E27FC236}">
                <a16:creationId xmlns:a16="http://schemas.microsoft.com/office/drawing/2014/main" id="{04DDF0BE-9794-4C79-9EB2-F401B055503F}"/>
              </a:ext>
            </a:extLst>
          </p:cNvPr>
          <p:cNvSpPr/>
          <p:nvPr/>
        </p:nvSpPr>
        <p:spPr>
          <a:xfrm>
            <a:off x="647700" y="5821363"/>
            <a:ext cx="860425" cy="425450"/>
          </a:xfrm>
          <a:prstGeom prst="lef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200" dirty="0">
                <a:latin typeface="Twinkl SemiBold" pitchFamily="2" charset="0"/>
              </a:rPr>
              <a:t>Menu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EDA7F3F-9062-4A2C-8532-34607A30077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283"/>
    </mc:Choice>
    <mc:Fallback>
      <p:transition spd="slow" advTm="542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20">
            <a:extLst>
              <a:ext uri="{FF2B5EF4-FFF2-40B4-BE49-F238E27FC236}">
                <a16:creationId xmlns:a16="http://schemas.microsoft.com/office/drawing/2014/main" id="{14863AD3-B665-4EC4-9E79-0A7CD13EBB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11188"/>
            <a:ext cx="8220075" cy="995362"/>
          </a:xfrm>
        </p:spPr>
        <p:txBody>
          <a:bodyPr/>
          <a:lstStyle/>
          <a:p>
            <a:pPr algn="ctr" eaLnBrk="1" hangingPunct="1"/>
            <a:r>
              <a:rPr lang="en-GB" altLang="en-US" sz="3600"/>
              <a:t>Write a sentence about one of these pictures: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09345B1-7589-4D26-9A08-CD7F5722B38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2689225"/>
            <a:ext cx="2095500" cy="183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C8075A4-5FE0-4327-B859-E52FD5C900C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4413" y="3605213"/>
            <a:ext cx="2070100" cy="250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78ED690-DCDE-4E48-9873-BE29601D558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3" y="4283075"/>
            <a:ext cx="2882900" cy="183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2C62248-17B0-4B6B-B33C-CAB28F104E1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0" y="1687513"/>
            <a:ext cx="500063" cy="226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6BD931D-B1AE-4F99-81AD-6EC39F40942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4413" y="1687513"/>
            <a:ext cx="1814512" cy="183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Left Arrow 7">
            <a:hlinkClick r:id="rId10" action="ppaction://hlinksldjump"/>
            <a:extLst>
              <a:ext uri="{FF2B5EF4-FFF2-40B4-BE49-F238E27FC236}">
                <a16:creationId xmlns:a16="http://schemas.microsoft.com/office/drawing/2014/main" id="{4C921564-02C5-4041-932C-71E69993AC5A}"/>
              </a:ext>
            </a:extLst>
          </p:cNvPr>
          <p:cNvSpPr/>
          <p:nvPr/>
        </p:nvSpPr>
        <p:spPr>
          <a:xfrm>
            <a:off x="647700" y="5821363"/>
            <a:ext cx="860425" cy="425450"/>
          </a:xfrm>
          <a:prstGeom prst="lef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200" dirty="0">
                <a:latin typeface="Twinkl SemiBold" pitchFamily="2" charset="0"/>
              </a:rPr>
              <a:t>Menu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6A2F0B37-C2AA-4EE8-982B-5A3281B6282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481"/>
    </mc:Choice>
    <mc:Fallback>
      <p:transition spd="slow" advTm="274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20">
            <a:extLst>
              <a:ext uri="{FF2B5EF4-FFF2-40B4-BE49-F238E27FC236}">
                <a16:creationId xmlns:a16="http://schemas.microsoft.com/office/drawing/2014/main" id="{4E744269-4B8C-4C53-97C2-B853F161E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Help Thelma the Thrush!</a:t>
            </a:r>
          </a:p>
        </p:txBody>
      </p:sp>
      <p:sp>
        <p:nvSpPr>
          <p:cNvPr id="20483" name="Content Placeholder 1">
            <a:extLst>
              <a:ext uri="{FF2B5EF4-FFF2-40B4-BE49-F238E27FC236}">
                <a16:creationId xmlns:a16="http://schemas.microsoft.com/office/drawing/2014/main" id="{7CC07684-E9B5-431C-8C69-072D2232D9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389063"/>
            <a:ext cx="7632700" cy="4894262"/>
          </a:xfrm>
        </p:spPr>
        <p:txBody>
          <a:bodyPr/>
          <a:lstStyle/>
          <a:p>
            <a:pPr eaLnBrk="1" hangingPunct="1"/>
            <a:r>
              <a:rPr lang="en-GB" altLang="en-US">
                <a:solidFill>
                  <a:schemeClr val="tx1"/>
                </a:solidFill>
                <a:latin typeface="Twinkl" pitchFamily="2" charset="0"/>
              </a:rPr>
              <a:t>The real eggs have real words on them.</a:t>
            </a:r>
          </a:p>
          <a:p>
            <a:pPr eaLnBrk="1" hangingPunct="1"/>
            <a:r>
              <a:rPr lang="en-GB" altLang="en-US">
                <a:solidFill>
                  <a:schemeClr val="tx1"/>
                </a:solidFill>
                <a:latin typeface="Twinkl" pitchFamily="2" charset="0"/>
              </a:rPr>
              <a:t>The fake eggs have made up words on them.</a:t>
            </a:r>
          </a:p>
          <a:p>
            <a:pPr eaLnBrk="1" hangingPunct="1"/>
            <a:endParaRPr lang="en-GB" altLang="en-US">
              <a:latin typeface="Twinkl" pitchFamily="2" charset="0"/>
            </a:endParaRPr>
          </a:p>
          <a:p>
            <a:pPr eaLnBrk="1" hangingPunct="1"/>
            <a:endParaRPr lang="en-GB" altLang="en-US">
              <a:latin typeface="Twinkl" pitchFamily="2" charset="0"/>
            </a:endParaRPr>
          </a:p>
          <a:p>
            <a:pPr eaLnBrk="1" hangingPunct="1"/>
            <a:endParaRPr lang="en-GB" altLang="en-US">
              <a:latin typeface="Twinkl" pitchFamily="2" charset="0"/>
            </a:endParaRPr>
          </a:p>
          <a:p>
            <a:pPr eaLnBrk="1" hangingPunct="1"/>
            <a:endParaRPr lang="en-GB" altLang="en-US">
              <a:latin typeface="Twinkl" pitchFamily="2" charset="0"/>
            </a:endParaRPr>
          </a:p>
          <a:p>
            <a:pPr eaLnBrk="1" hangingPunct="1"/>
            <a:endParaRPr lang="en-GB" altLang="en-US">
              <a:latin typeface="Twinkl" pitchFamily="2" charset="0"/>
            </a:endParaRPr>
          </a:p>
          <a:p>
            <a:pPr eaLnBrk="1" hangingPunct="1"/>
            <a:endParaRPr lang="en-GB" altLang="en-US">
              <a:latin typeface="Twinkl" pitchFamily="2" charset="0"/>
            </a:endParaRPr>
          </a:p>
          <a:p>
            <a:pPr eaLnBrk="1" hangingPunct="1"/>
            <a:endParaRPr lang="en-GB" altLang="en-US">
              <a:latin typeface="Twinkl" pitchFamily="2" charset="0"/>
            </a:endParaRPr>
          </a:p>
          <a:p>
            <a:pPr eaLnBrk="1" hangingPunct="1"/>
            <a:endParaRPr lang="en-GB" altLang="en-US">
              <a:solidFill>
                <a:schemeClr val="tx1"/>
              </a:solidFill>
              <a:latin typeface="Twinkl" pitchFamily="2" charset="0"/>
            </a:endParaRPr>
          </a:p>
          <a:p>
            <a:pPr eaLnBrk="1" hangingPunct="1"/>
            <a:endParaRPr lang="en-GB" altLang="en-US">
              <a:solidFill>
                <a:schemeClr val="tx1"/>
              </a:solidFill>
              <a:latin typeface="Twinkl" pitchFamily="2" charset="0"/>
            </a:endParaRPr>
          </a:p>
          <a:p>
            <a:pPr eaLnBrk="1" hangingPunct="1"/>
            <a:r>
              <a:rPr lang="en-GB" altLang="en-US">
                <a:solidFill>
                  <a:schemeClr val="tx1"/>
                </a:solidFill>
                <a:latin typeface="Twinkl" pitchFamily="2" charset="0"/>
              </a:rPr>
              <a:t>Help Thelma to find the real eggs.</a:t>
            </a:r>
            <a:endParaRPr lang="en-GB" altLang="en-US">
              <a:solidFill>
                <a:srgbClr val="FF0000"/>
              </a:solidFill>
              <a:latin typeface="Twinkl" pitchFamily="2" charset="0"/>
            </a:endParaRPr>
          </a:p>
          <a:p>
            <a:pPr eaLnBrk="1" hangingPunct="1"/>
            <a:endParaRPr lang="en-GB" altLang="en-US">
              <a:latin typeface="Twinkl" pitchFamily="2" charset="0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A3DFD8D7-AEBF-441E-B8C1-7F503CC01D7A}"/>
              </a:ext>
            </a:extLst>
          </p:cNvPr>
          <p:cNvGrpSpPr>
            <a:grpSpLocks/>
          </p:cNvGrpSpPr>
          <p:nvPr/>
        </p:nvGrpSpPr>
        <p:grpSpPr bwMode="auto">
          <a:xfrm>
            <a:off x="650875" y="2328863"/>
            <a:ext cx="1125538" cy="1476375"/>
            <a:chOff x="744626" y="2430383"/>
            <a:chExt cx="1421815" cy="1864478"/>
          </a:xfrm>
        </p:grpSpPr>
        <p:pic>
          <p:nvPicPr>
            <p:cNvPr id="20517" name="Picture 2">
              <a:extLst>
                <a:ext uri="{FF2B5EF4-FFF2-40B4-BE49-F238E27FC236}">
                  <a16:creationId xmlns:a16="http://schemas.microsoft.com/office/drawing/2014/main" id="{BEF6B161-68F9-448B-997C-38BF277F54D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4626" y="2430383"/>
              <a:ext cx="1421815" cy="18644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518" name="TextBox 3">
              <a:extLst>
                <a:ext uri="{FF2B5EF4-FFF2-40B4-BE49-F238E27FC236}">
                  <a16:creationId xmlns:a16="http://schemas.microsoft.com/office/drawing/2014/main" id="{15D85BE7-E51F-413E-9806-EABAB42A6B8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5651" y="2932737"/>
              <a:ext cx="1410790" cy="6608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800" b="1">
                  <a:solidFill>
                    <a:schemeClr val="tx1"/>
                  </a:solidFill>
                  <a:latin typeface="Twinkl SemiBold" pitchFamily="2" charset="0"/>
                </a:rPr>
                <a:t>chest</a:t>
              </a:r>
            </a:p>
          </p:txBody>
        </p:sp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27AD75DF-B8F4-472C-8A5F-DA913D0609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" y="4000500"/>
            <a:ext cx="1125538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330C1ED-BF1C-4799-B29B-78F7EFA0EB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0400" y="4506913"/>
            <a:ext cx="11160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tx1"/>
                </a:solidFill>
                <a:latin typeface="Twinkl SemiBold" pitchFamily="2" charset="0"/>
              </a:rPr>
              <a:t>scrunch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17CBC84D-9C7A-4F3A-8F33-231D6BDB5467}"/>
              </a:ext>
            </a:extLst>
          </p:cNvPr>
          <p:cNvGrpSpPr>
            <a:grpSpLocks/>
          </p:cNvGrpSpPr>
          <p:nvPr/>
        </p:nvGrpSpPr>
        <p:grpSpPr bwMode="auto">
          <a:xfrm>
            <a:off x="1997075" y="2328863"/>
            <a:ext cx="1125538" cy="1476375"/>
            <a:chOff x="744626" y="2430383"/>
            <a:chExt cx="1421815" cy="1864478"/>
          </a:xfrm>
        </p:grpSpPr>
        <p:pic>
          <p:nvPicPr>
            <p:cNvPr id="20515" name="Picture 15">
              <a:extLst>
                <a:ext uri="{FF2B5EF4-FFF2-40B4-BE49-F238E27FC236}">
                  <a16:creationId xmlns:a16="http://schemas.microsoft.com/office/drawing/2014/main" id="{31333A87-D31B-496B-B333-22E22BDD17D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4626" y="2430383"/>
              <a:ext cx="1421815" cy="18644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516" name="TextBox 16">
              <a:extLst>
                <a:ext uri="{FF2B5EF4-FFF2-40B4-BE49-F238E27FC236}">
                  <a16:creationId xmlns:a16="http://schemas.microsoft.com/office/drawing/2014/main" id="{685C1722-E31D-4D06-910C-8B60E1D5DA5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5651" y="2932737"/>
              <a:ext cx="1410790" cy="6608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800" b="1">
                  <a:solidFill>
                    <a:schemeClr val="tx1"/>
                  </a:solidFill>
                  <a:latin typeface="Twinkl SemiBold" pitchFamily="2" charset="0"/>
                </a:rPr>
                <a:t>treast</a:t>
              </a:r>
            </a:p>
          </p:txBody>
        </p:sp>
      </p:grpSp>
      <p:pic>
        <p:nvPicPr>
          <p:cNvPr id="18" name="Picture 17">
            <a:extLst>
              <a:ext uri="{FF2B5EF4-FFF2-40B4-BE49-F238E27FC236}">
                <a16:creationId xmlns:a16="http://schemas.microsoft.com/office/drawing/2014/main" id="{E992106E-4091-4736-834C-FCFB2C4FAE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7075" y="4000500"/>
            <a:ext cx="1125538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0AF5095F-0556-4472-B26F-D0B3FA1C57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5013" y="4410075"/>
            <a:ext cx="11176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tx1"/>
                </a:solidFill>
                <a:latin typeface="Twinkl SemiBold" pitchFamily="2" charset="0"/>
              </a:rPr>
              <a:t>punch</a:t>
            </a:r>
            <a:endParaRPr lang="en-GB" altLang="en-US" sz="2800" b="1">
              <a:solidFill>
                <a:schemeClr val="tx1"/>
              </a:solidFill>
              <a:latin typeface="Twinkl SemiBold" pitchFamily="2" charset="0"/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9C30F8C8-5D04-4C99-8C9F-4B0333A1A3DA}"/>
              </a:ext>
            </a:extLst>
          </p:cNvPr>
          <p:cNvGrpSpPr>
            <a:grpSpLocks/>
          </p:cNvGrpSpPr>
          <p:nvPr/>
        </p:nvGrpSpPr>
        <p:grpSpPr bwMode="auto">
          <a:xfrm>
            <a:off x="3341688" y="2328863"/>
            <a:ext cx="1133475" cy="1476375"/>
            <a:chOff x="744626" y="2430383"/>
            <a:chExt cx="1432113" cy="1864478"/>
          </a:xfrm>
        </p:grpSpPr>
        <p:pic>
          <p:nvPicPr>
            <p:cNvPr id="20513" name="Picture 21">
              <a:extLst>
                <a:ext uri="{FF2B5EF4-FFF2-40B4-BE49-F238E27FC236}">
                  <a16:creationId xmlns:a16="http://schemas.microsoft.com/office/drawing/2014/main" id="{F1737F32-4FCE-46E9-842E-503FA8F65A8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4626" y="2430383"/>
              <a:ext cx="1421815" cy="18644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514" name="TextBox 22">
              <a:extLst>
                <a:ext uri="{FF2B5EF4-FFF2-40B4-BE49-F238E27FC236}">
                  <a16:creationId xmlns:a16="http://schemas.microsoft.com/office/drawing/2014/main" id="{1EDB47F5-3A08-4878-B5AA-397664F8CC6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65949" y="3009672"/>
              <a:ext cx="1410790" cy="5247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100" b="1">
                  <a:solidFill>
                    <a:schemeClr val="tx1"/>
                  </a:solidFill>
                  <a:latin typeface="Twinkl SemiBold" pitchFamily="2" charset="0"/>
                </a:rPr>
                <a:t>melting</a:t>
              </a:r>
            </a:p>
          </p:txBody>
        </p:sp>
      </p:grpSp>
      <p:pic>
        <p:nvPicPr>
          <p:cNvPr id="24" name="Picture 23">
            <a:extLst>
              <a:ext uri="{FF2B5EF4-FFF2-40B4-BE49-F238E27FC236}">
                <a16:creationId xmlns:a16="http://schemas.microsoft.com/office/drawing/2014/main" id="{87AE01BB-4DD9-4AEE-9645-332E3CEC35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1688" y="4000500"/>
            <a:ext cx="1125537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4B0F4408-EEC2-4585-A5F1-7CD5F7A914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1213" y="4410075"/>
            <a:ext cx="11160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  <a:latin typeface="Twinkl SemiBold" pitchFamily="2" charset="0"/>
              </a:rPr>
              <a:t>chilp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5C0DFFA1-F70E-4892-B1E2-A7A1225D2C17}"/>
              </a:ext>
            </a:extLst>
          </p:cNvPr>
          <p:cNvGrpSpPr>
            <a:grpSpLocks/>
          </p:cNvGrpSpPr>
          <p:nvPr/>
        </p:nvGrpSpPr>
        <p:grpSpPr bwMode="auto">
          <a:xfrm>
            <a:off x="4686300" y="2328863"/>
            <a:ext cx="1125538" cy="1476375"/>
            <a:chOff x="744626" y="2430383"/>
            <a:chExt cx="1421815" cy="1864478"/>
          </a:xfrm>
        </p:grpSpPr>
        <p:pic>
          <p:nvPicPr>
            <p:cNvPr id="20511" name="Picture 26">
              <a:extLst>
                <a:ext uri="{FF2B5EF4-FFF2-40B4-BE49-F238E27FC236}">
                  <a16:creationId xmlns:a16="http://schemas.microsoft.com/office/drawing/2014/main" id="{FC70DA81-35F8-450F-BB7C-96FF2B261F6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4626" y="2430383"/>
              <a:ext cx="1421815" cy="18644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512" name="TextBox 27">
              <a:extLst>
                <a:ext uri="{FF2B5EF4-FFF2-40B4-BE49-F238E27FC236}">
                  <a16:creationId xmlns:a16="http://schemas.microsoft.com/office/drawing/2014/main" id="{E08ED3DD-84F6-4A44-B221-62BA98523FD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5651" y="2932737"/>
              <a:ext cx="1410790" cy="6608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800" b="1">
                  <a:solidFill>
                    <a:schemeClr val="tx1"/>
                  </a:solidFill>
                  <a:latin typeface="Twinkl SemiBold" pitchFamily="2" charset="0"/>
                </a:rPr>
                <a:t>spark</a:t>
              </a:r>
            </a:p>
          </p:txBody>
        </p:sp>
      </p:grpSp>
      <p:pic>
        <p:nvPicPr>
          <p:cNvPr id="29" name="Picture 28">
            <a:extLst>
              <a:ext uri="{FF2B5EF4-FFF2-40B4-BE49-F238E27FC236}">
                <a16:creationId xmlns:a16="http://schemas.microsoft.com/office/drawing/2014/main" id="{15755B57-C019-4E90-B322-BDF65C98BF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6300" y="4000500"/>
            <a:ext cx="1125538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54A5CE36-09B2-4D0B-8475-58255C143E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95825" y="4410075"/>
            <a:ext cx="11176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  <a:latin typeface="Twinkl SemiBold" pitchFamily="2" charset="0"/>
              </a:rPr>
              <a:t>fost</a:t>
            </a: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BCEED959-635E-4597-951F-9EB4DE3ADF2B}"/>
              </a:ext>
            </a:extLst>
          </p:cNvPr>
          <p:cNvGrpSpPr>
            <a:grpSpLocks/>
          </p:cNvGrpSpPr>
          <p:nvPr/>
        </p:nvGrpSpPr>
        <p:grpSpPr bwMode="auto">
          <a:xfrm>
            <a:off x="6022975" y="2328863"/>
            <a:ext cx="1125538" cy="1476375"/>
            <a:chOff x="744626" y="2430383"/>
            <a:chExt cx="1421815" cy="1864478"/>
          </a:xfrm>
        </p:grpSpPr>
        <p:pic>
          <p:nvPicPr>
            <p:cNvPr id="20509" name="Picture 36">
              <a:extLst>
                <a:ext uri="{FF2B5EF4-FFF2-40B4-BE49-F238E27FC236}">
                  <a16:creationId xmlns:a16="http://schemas.microsoft.com/office/drawing/2014/main" id="{ABDA873E-DF28-4AFB-92C1-563FFC26EC0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4626" y="2430383"/>
              <a:ext cx="1421815" cy="18644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510" name="TextBox 37">
              <a:extLst>
                <a:ext uri="{FF2B5EF4-FFF2-40B4-BE49-F238E27FC236}">
                  <a16:creationId xmlns:a16="http://schemas.microsoft.com/office/drawing/2014/main" id="{84EEA866-E815-414A-A244-CD3E553F97C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5651" y="2932737"/>
              <a:ext cx="1410790" cy="7386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3200" b="1">
                  <a:solidFill>
                    <a:schemeClr val="tx1"/>
                  </a:solidFill>
                  <a:latin typeface="Twinkl SemiBold" pitchFamily="2" charset="0"/>
                </a:rPr>
                <a:t>sost</a:t>
              </a:r>
              <a:endParaRPr lang="en-GB" altLang="en-US" sz="2800" b="1">
                <a:solidFill>
                  <a:schemeClr val="tx1"/>
                </a:solidFill>
                <a:latin typeface="Twinkl SemiBold" pitchFamily="2" charset="0"/>
              </a:endParaRPr>
            </a:p>
          </p:txBody>
        </p:sp>
      </p:grpSp>
      <p:pic>
        <p:nvPicPr>
          <p:cNvPr id="39" name="Picture 38">
            <a:extLst>
              <a:ext uri="{FF2B5EF4-FFF2-40B4-BE49-F238E27FC236}">
                <a16:creationId xmlns:a16="http://schemas.microsoft.com/office/drawing/2014/main" id="{0281FED4-C9B5-472F-A5BF-85AB029EB5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2975" y="4000500"/>
            <a:ext cx="1125538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id="{463A2F6A-388C-48A6-BB07-1A0333F8E7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32500" y="4471988"/>
            <a:ext cx="111601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tx1"/>
                </a:solidFill>
                <a:latin typeface="Twinkl SemiBold" pitchFamily="2" charset="0"/>
              </a:rPr>
              <a:t>plump</a:t>
            </a:r>
            <a:endParaRPr lang="en-GB" altLang="en-US" sz="2800" b="1">
              <a:solidFill>
                <a:schemeClr val="tx1"/>
              </a:solidFill>
              <a:latin typeface="Twinkl SemiBold" pitchFamily="2" charset="0"/>
            </a:endParaRP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C9CCFFA5-9D8D-4954-8614-84A1AC5335EB}"/>
              </a:ext>
            </a:extLst>
          </p:cNvPr>
          <p:cNvGrpSpPr>
            <a:grpSpLocks/>
          </p:cNvGrpSpPr>
          <p:nvPr/>
        </p:nvGrpSpPr>
        <p:grpSpPr bwMode="auto">
          <a:xfrm>
            <a:off x="7359650" y="2328863"/>
            <a:ext cx="1125538" cy="1476375"/>
            <a:chOff x="744626" y="2430383"/>
            <a:chExt cx="1421815" cy="1864478"/>
          </a:xfrm>
        </p:grpSpPr>
        <p:pic>
          <p:nvPicPr>
            <p:cNvPr id="20507" name="Picture 41">
              <a:extLst>
                <a:ext uri="{FF2B5EF4-FFF2-40B4-BE49-F238E27FC236}">
                  <a16:creationId xmlns:a16="http://schemas.microsoft.com/office/drawing/2014/main" id="{73145043-7FF2-4D2F-B948-2A3815C56A3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4626" y="2430383"/>
              <a:ext cx="1421815" cy="18644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508" name="TextBox 42">
              <a:extLst>
                <a:ext uri="{FF2B5EF4-FFF2-40B4-BE49-F238E27FC236}">
                  <a16:creationId xmlns:a16="http://schemas.microsoft.com/office/drawing/2014/main" id="{2CBD406C-BEC2-459C-AE17-FFE92B5AEB8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5653" y="2932737"/>
              <a:ext cx="1410788" cy="7386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3200" b="1">
                  <a:solidFill>
                    <a:schemeClr val="tx1"/>
                  </a:solidFill>
                  <a:latin typeface="Twinkl SemiBold" pitchFamily="2" charset="0"/>
                </a:rPr>
                <a:t>pelf</a:t>
              </a:r>
            </a:p>
          </p:txBody>
        </p:sp>
      </p:grpSp>
      <p:pic>
        <p:nvPicPr>
          <p:cNvPr id="44" name="Picture 43">
            <a:extLst>
              <a:ext uri="{FF2B5EF4-FFF2-40B4-BE49-F238E27FC236}">
                <a16:creationId xmlns:a16="http://schemas.microsoft.com/office/drawing/2014/main" id="{9540B121-0EC1-4563-89DD-71984D17D4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9650" y="4000500"/>
            <a:ext cx="1125538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" name="TextBox 44">
            <a:extLst>
              <a:ext uri="{FF2B5EF4-FFF2-40B4-BE49-F238E27FC236}">
                <a16:creationId xmlns:a16="http://schemas.microsoft.com/office/drawing/2014/main" id="{0876FFC5-86BF-4F8B-967E-933B9CC260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67588" y="4471988"/>
            <a:ext cx="11176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tx1"/>
                </a:solidFill>
                <a:latin typeface="Twinkl SemiBold" pitchFamily="2" charset="0"/>
              </a:rPr>
              <a:t>spoift</a:t>
            </a:r>
            <a:endParaRPr lang="en-GB" altLang="en-US" sz="2800" b="1">
              <a:solidFill>
                <a:schemeClr val="tx1"/>
              </a:solidFill>
              <a:latin typeface="Twinkl SemiBold" pitchFamily="2" charset="0"/>
            </a:endParaRPr>
          </a:p>
        </p:txBody>
      </p:sp>
      <p:pic>
        <p:nvPicPr>
          <p:cNvPr id="20502" name="Picture 8">
            <a:extLst>
              <a:ext uri="{FF2B5EF4-FFF2-40B4-BE49-F238E27FC236}">
                <a16:creationId xmlns:a16="http://schemas.microsoft.com/office/drawing/2014/main" id="{52DC2B36-10DF-4F7B-AD0A-5C77B276800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1175" y="1354138"/>
            <a:ext cx="16319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ans">
            <a:extLst>
              <a:ext uri="{FF2B5EF4-FFF2-40B4-BE49-F238E27FC236}">
                <a16:creationId xmlns:a16="http://schemas.microsoft.com/office/drawing/2014/main" id="{8B36FC98-B8E4-4D9E-8540-EC1DC25F795F}"/>
              </a:ext>
            </a:extLst>
          </p:cNvPr>
          <p:cNvGrpSpPr>
            <a:grpSpLocks/>
          </p:cNvGrpSpPr>
          <p:nvPr/>
        </p:nvGrpSpPr>
        <p:grpSpPr bwMode="auto">
          <a:xfrm>
            <a:off x="7832725" y="5524500"/>
            <a:ext cx="779463" cy="779463"/>
            <a:chOff x="7832071" y="5524212"/>
            <a:chExt cx="779749" cy="779749"/>
          </a:xfrm>
        </p:grpSpPr>
        <p:sp>
          <p:nvSpPr>
            <p:cNvPr id="35" name="see answers">
              <a:extLst>
                <a:ext uri="{FF2B5EF4-FFF2-40B4-BE49-F238E27FC236}">
                  <a16:creationId xmlns:a16="http://schemas.microsoft.com/office/drawing/2014/main" id="{038D52A8-52FC-4CB3-A969-2D085C0B6661}"/>
                </a:ext>
              </a:extLst>
            </p:cNvPr>
            <p:cNvSpPr/>
            <p:nvPr/>
          </p:nvSpPr>
          <p:spPr>
            <a:xfrm>
              <a:off x="7832071" y="5524212"/>
              <a:ext cx="779749" cy="779749"/>
            </a:xfrm>
            <a:prstGeom prst="ellipse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0506" name="TextBox 45">
              <a:extLst>
                <a:ext uri="{FF2B5EF4-FFF2-40B4-BE49-F238E27FC236}">
                  <a16:creationId xmlns:a16="http://schemas.microsoft.com/office/drawing/2014/main" id="{2030AE7A-08DB-4962-B118-2EE7B495534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842616" y="5659078"/>
              <a:ext cx="756504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100">
                  <a:solidFill>
                    <a:schemeClr val="bg1"/>
                  </a:solidFill>
                </a:rPr>
                <a:t>See answers</a:t>
              </a:r>
            </a:p>
          </p:txBody>
        </p:sp>
      </p:grpSp>
      <p:sp>
        <p:nvSpPr>
          <p:cNvPr id="38" name="Left Arrow 37">
            <a:hlinkClick r:id="rId6" action="ppaction://hlinksldjump"/>
            <a:extLst>
              <a:ext uri="{FF2B5EF4-FFF2-40B4-BE49-F238E27FC236}">
                <a16:creationId xmlns:a16="http://schemas.microsoft.com/office/drawing/2014/main" id="{A7A17630-15A5-4A12-8D06-7D5EE9F086B2}"/>
              </a:ext>
            </a:extLst>
          </p:cNvPr>
          <p:cNvSpPr/>
          <p:nvPr/>
        </p:nvSpPr>
        <p:spPr>
          <a:xfrm>
            <a:off x="647700" y="5821363"/>
            <a:ext cx="860425" cy="425450"/>
          </a:xfrm>
          <a:prstGeom prst="lef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200" dirty="0">
                <a:latin typeface="Twinkl SemiBold" pitchFamily="2" charset="0"/>
              </a:rPr>
              <a:t>Menu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6A36DF7-0246-4AE8-A777-FBB253782C9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9537"/>
    </mc:Choice>
    <mc:Fallback>
      <p:transition spd="slow" advTm="995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 isNarration="1">
              <p:cMediaNode vol="80000" showWhenStopped="0">
                <p:cTn id="9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8" grpId="0"/>
      <p:bldP spid="19" grpId="0"/>
      <p:bldP spid="25" grpId="0"/>
      <p:bldP spid="25" grpId="1"/>
      <p:bldP spid="30" grpId="0"/>
      <p:bldP spid="30" grpId="1"/>
      <p:bldP spid="40" grpId="0"/>
      <p:bldP spid="45" grpId="0"/>
      <p:bldP spid="45" grpId="1"/>
    </p:bldLst>
  </p:timing>
  <p:extLst>
    <p:ext uri="{E180D4A7-C9FB-4DFB-919C-405C955672EB}">
      <p14:showEvtLst xmlns:p14="http://schemas.microsoft.com/office/powerpoint/2010/main">
        <p14:triggerEvt type="onClick" time="21202" objId="6"/>
        <p14:triggerEvt type="onClick" time="25649" objId="6"/>
        <p14:triggerEvt type="onClick" time="31354" objId="6"/>
        <p14:triggerEvt type="onClick" time="36524" objId="6"/>
        <p14:triggerEvt type="onClick" time="41187" objId="6"/>
        <p14:triggerEvt type="onClick" time="46699" objId="6"/>
        <p14:triggerEvt type="onClick" time="51621" objId="6"/>
        <p14:triggerEvt type="onClick" time="56478" objId="6"/>
        <p14:triggerEvt type="onClick" time="62835" objId="6"/>
        <p14:triggerEvt type="onClick" time="70236" objId="6"/>
        <p14:triggerEvt type="onClick" time="76937" objId="6"/>
        <p14:triggerEvt type="onClick" time="82829" objId="6"/>
        <p14:triggerEvt type="onClick" time="91932" objId="6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20">
            <a:extLst>
              <a:ext uri="{FF2B5EF4-FFF2-40B4-BE49-F238E27FC236}">
                <a16:creationId xmlns:a16="http://schemas.microsoft.com/office/drawing/2014/main" id="{A6550A17-1E06-4DE8-AB8A-7A6373E5EE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Read the words:</a:t>
            </a:r>
          </a:p>
        </p:txBody>
      </p:sp>
      <p:sp>
        <p:nvSpPr>
          <p:cNvPr id="23555" name="Content Placeholder 1">
            <a:extLst>
              <a:ext uri="{FF2B5EF4-FFF2-40B4-BE49-F238E27FC236}">
                <a16:creationId xmlns:a16="http://schemas.microsoft.com/office/drawing/2014/main" id="{4AB0CDEC-9B5D-4E6C-B2C4-271C3BA8D8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514475"/>
            <a:ext cx="7632700" cy="4578350"/>
          </a:xfrm>
        </p:spPr>
        <p:txBody>
          <a:bodyPr/>
          <a:lstStyle/>
          <a:p>
            <a:pPr eaLnBrk="1" hangingPunct="1"/>
            <a:endParaRPr lang="en-GB" altLang="en-US">
              <a:latin typeface="Twinkl" pitchFamily="2" charset="0"/>
            </a:endParaRPr>
          </a:p>
          <a:p>
            <a:pPr eaLnBrk="1" hangingPunct="1"/>
            <a:endParaRPr lang="en-GB" altLang="en-US">
              <a:latin typeface="Twinkl" pitchFamily="2" charset="0"/>
            </a:endParaRPr>
          </a:p>
          <a:p>
            <a:pPr eaLnBrk="1" hangingPunct="1"/>
            <a:endParaRPr lang="en-GB" altLang="en-US">
              <a:latin typeface="Twinkl" pitchFamily="2" charset="0"/>
            </a:endParaRPr>
          </a:p>
          <a:p>
            <a:pPr eaLnBrk="1" hangingPunct="1"/>
            <a:endParaRPr lang="en-GB" altLang="en-US">
              <a:latin typeface="Twinkl" pitchFamily="2" charset="0"/>
            </a:endParaRPr>
          </a:p>
          <a:p>
            <a:pPr eaLnBrk="1" hangingPunct="1"/>
            <a:endParaRPr lang="en-GB" altLang="en-US">
              <a:latin typeface="Twinkl" pitchFamily="2" charset="0"/>
            </a:endParaRPr>
          </a:p>
          <a:p>
            <a:pPr eaLnBrk="1" hangingPunct="1"/>
            <a:endParaRPr lang="en-GB" altLang="en-US">
              <a:latin typeface="Twinkl" pitchFamily="2" charset="0"/>
            </a:endParaRPr>
          </a:p>
          <a:p>
            <a:pPr eaLnBrk="1" hangingPunct="1"/>
            <a:endParaRPr lang="en-GB" altLang="en-US">
              <a:latin typeface="Twinkl" pitchFamily="2" charset="0"/>
            </a:endParaRPr>
          </a:p>
          <a:p>
            <a:pPr eaLnBrk="1" hangingPunct="1"/>
            <a:endParaRPr lang="en-GB" altLang="en-US">
              <a:latin typeface="Twinkl" pitchFamily="2" charset="0"/>
            </a:endParaRPr>
          </a:p>
          <a:p>
            <a:pPr eaLnBrk="1" hangingPunct="1"/>
            <a:endParaRPr lang="en-GB" altLang="en-US">
              <a:latin typeface="Twinkl" pitchFamily="2" charset="0"/>
            </a:endParaRPr>
          </a:p>
          <a:p>
            <a:pPr eaLnBrk="1" hangingPunct="1"/>
            <a:endParaRPr lang="en-GB" altLang="en-US">
              <a:latin typeface="Twinkl" pitchFamily="2" charset="0"/>
            </a:endParaRPr>
          </a:p>
          <a:p>
            <a:pPr eaLnBrk="1" hangingPunct="1"/>
            <a:r>
              <a:rPr lang="en-GB" altLang="en-US">
                <a:solidFill>
                  <a:schemeClr val="tx1"/>
                </a:solidFill>
                <a:latin typeface="Twinkl" pitchFamily="2" charset="0"/>
              </a:rPr>
              <a:t>Now write some sentences using the words.</a:t>
            </a:r>
          </a:p>
          <a:p>
            <a:pPr eaLnBrk="1" hangingPunct="1"/>
            <a:endParaRPr lang="en-GB" altLang="en-US">
              <a:latin typeface="Twinkl" pitchFamily="2" charset="0"/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64B87142-DC91-46B5-B020-5BB6C52A7A49}"/>
              </a:ext>
            </a:extLst>
          </p:cNvPr>
          <p:cNvSpPr/>
          <p:nvPr/>
        </p:nvSpPr>
        <p:spPr>
          <a:xfrm>
            <a:off x="1522413" y="1622425"/>
            <a:ext cx="1539875" cy="153828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BCA460FA-9638-4114-9331-90A5FE8512B3}"/>
              </a:ext>
            </a:extLst>
          </p:cNvPr>
          <p:cNvSpPr>
            <a:spLocks/>
          </p:cNvSpPr>
          <p:nvPr/>
        </p:nvSpPr>
        <p:spPr bwMode="auto">
          <a:xfrm>
            <a:off x="1727200" y="2097088"/>
            <a:ext cx="1130300" cy="688975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3600">
                <a:solidFill>
                  <a:schemeClr val="bg1"/>
                </a:solidFill>
              </a:rPr>
              <a:t>have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A6A96C7A-D6FC-4DDA-939F-D97B5D543FC2}"/>
              </a:ext>
            </a:extLst>
          </p:cNvPr>
          <p:cNvSpPr/>
          <p:nvPr/>
        </p:nvSpPr>
        <p:spPr>
          <a:xfrm>
            <a:off x="2947988" y="3327400"/>
            <a:ext cx="1538287" cy="1539875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517F853D-E8C4-45A3-A532-29AD9746D079}"/>
              </a:ext>
            </a:extLst>
          </p:cNvPr>
          <p:cNvSpPr>
            <a:spLocks/>
          </p:cNvSpPr>
          <p:nvPr/>
        </p:nvSpPr>
        <p:spPr bwMode="auto">
          <a:xfrm>
            <a:off x="3152775" y="3802063"/>
            <a:ext cx="1130300" cy="688975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3600">
                <a:solidFill>
                  <a:schemeClr val="bg1"/>
                </a:solidFill>
              </a:rPr>
              <a:t>there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7B45F311-EF5E-43C1-9DCF-20BDF379C211}"/>
              </a:ext>
            </a:extLst>
          </p:cNvPr>
          <p:cNvSpPr/>
          <p:nvPr/>
        </p:nvSpPr>
        <p:spPr>
          <a:xfrm>
            <a:off x="4606925" y="1662113"/>
            <a:ext cx="1539875" cy="1539875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EDC5BC8F-E8F1-4A22-91AF-35E9C1A7FDC9}"/>
              </a:ext>
            </a:extLst>
          </p:cNvPr>
          <p:cNvSpPr>
            <a:spLocks/>
          </p:cNvSpPr>
          <p:nvPr/>
        </p:nvSpPr>
        <p:spPr bwMode="auto">
          <a:xfrm>
            <a:off x="4813300" y="2136775"/>
            <a:ext cx="1130300" cy="688975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3600">
                <a:solidFill>
                  <a:schemeClr val="bg1"/>
                </a:solidFill>
              </a:rPr>
              <a:t>from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8D00A28F-AC8D-43E7-9888-E0A4F6974E18}"/>
              </a:ext>
            </a:extLst>
          </p:cNvPr>
          <p:cNvSpPr/>
          <p:nvPr/>
        </p:nvSpPr>
        <p:spPr>
          <a:xfrm>
            <a:off x="6232525" y="3290888"/>
            <a:ext cx="1539875" cy="1538287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10259F9D-1315-44BA-8721-4DA13F1B2ED3}"/>
              </a:ext>
            </a:extLst>
          </p:cNvPr>
          <p:cNvSpPr>
            <a:spLocks/>
          </p:cNvSpPr>
          <p:nvPr/>
        </p:nvSpPr>
        <p:spPr bwMode="auto">
          <a:xfrm>
            <a:off x="6437313" y="3765550"/>
            <a:ext cx="1131887" cy="688975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3600">
                <a:solidFill>
                  <a:schemeClr val="bg1"/>
                </a:solidFill>
              </a:rPr>
              <a:t>like</a:t>
            </a:r>
          </a:p>
        </p:txBody>
      </p:sp>
      <p:sp>
        <p:nvSpPr>
          <p:cNvPr id="12" name="Left Arrow 11">
            <a:hlinkClick r:id="rId5" action="ppaction://hlinksldjump"/>
            <a:extLst>
              <a:ext uri="{FF2B5EF4-FFF2-40B4-BE49-F238E27FC236}">
                <a16:creationId xmlns:a16="http://schemas.microsoft.com/office/drawing/2014/main" id="{EEAF2B18-488A-456D-B747-B45060D3B900}"/>
              </a:ext>
            </a:extLst>
          </p:cNvPr>
          <p:cNvSpPr/>
          <p:nvPr/>
        </p:nvSpPr>
        <p:spPr>
          <a:xfrm>
            <a:off x="647700" y="5821363"/>
            <a:ext cx="860425" cy="425450"/>
          </a:xfrm>
          <a:prstGeom prst="lef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200" dirty="0">
                <a:latin typeface="Twinkl SemiBold" pitchFamily="2" charset="0"/>
              </a:rPr>
              <a:t>Menu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3C2EA1D-AB48-44EC-80AB-8C1A5EC9688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719"/>
    </mc:Choice>
    <mc:Fallback>
      <p:transition spd="slow" advTm="327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 animBg="1"/>
      <p:bldP spid="5" grpId="0"/>
      <p:bldP spid="6" grpId="0" animBg="1"/>
      <p:bldP spid="7" grpId="0"/>
      <p:bldP spid="8" grpId="0" animBg="1"/>
      <p:bldP spid="9" grpId="0"/>
      <p:bldP spid="10" grpId="0" animBg="1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DF5C4F8-0D21-416C-AF7C-F075776D0FE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071"/>
    </mc:Choice>
    <mc:Fallback>
      <p:transition spd="slow" advTm="140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4.5|1.7|1|1.4|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6.7|6|5.7|6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2306</TotalTime>
  <Words>101</Words>
  <Application>Microsoft Office PowerPoint</Application>
  <PresentationFormat>On-screen Show (4:3)</PresentationFormat>
  <Paragraphs>49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Twinkl SemiBold</vt:lpstr>
      <vt:lpstr>BPreplay</vt:lpstr>
      <vt:lpstr>Sassoon Infant Rg</vt:lpstr>
      <vt:lpstr>Arial</vt:lpstr>
      <vt:lpstr>Calibri</vt:lpstr>
      <vt:lpstr>Twinkl</vt:lpstr>
      <vt:lpstr>Office Theme</vt:lpstr>
      <vt:lpstr>PowerPoint Presentation</vt:lpstr>
      <vt:lpstr>Write a sentence about this picture:</vt:lpstr>
      <vt:lpstr>Write a sentence about one of these pictures:</vt:lpstr>
      <vt:lpstr>Help Thelma the Thrush!</vt:lpstr>
      <vt:lpstr>Read the words: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Amelia Mcevoy</cp:lastModifiedBy>
  <cp:revision>208</cp:revision>
  <dcterms:created xsi:type="dcterms:W3CDTF">2014-10-01T16:09:27Z</dcterms:created>
  <dcterms:modified xsi:type="dcterms:W3CDTF">2021-02-28T13:42:50Z</dcterms:modified>
</cp:coreProperties>
</file>