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ink/inkAction1.xml" ContentType="application/vnd.ms-office.inkAction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ink/inkAction2.xml" ContentType="application/vnd.ms-office.inkAction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4" r:id="rId5"/>
    <p:sldId id="259" r:id="rId6"/>
    <p:sldId id="261" r:id="rId7"/>
    <p:sldId id="265" r:id="rId8"/>
    <p:sldId id="266" r:id="rId9"/>
    <p:sldId id="267" r:id="rId10"/>
    <p:sldId id="269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83B832B-19F2-4604-AD8F-B9C703C5823E}">
          <p14:sldIdLst>
            <p14:sldId id="256"/>
            <p14:sldId id="257"/>
            <p14:sldId id="260"/>
            <p14:sldId id="264"/>
            <p14:sldId id="259"/>
            <p14:sldId id="261"/>
          </p14:sldIdLst>
        </p14:section>
        <p14:section name="Untitled Section" id="{43D9205D-EEDC-4FCF-B1B0-D70C11C35E97}">
          <p14:sldIdLst>
            <p14:sldId id="265"/>
            <p14:sldId id="266"/>
            <p14:sldId id="267"/>
            <p14:sldId id="269"/>
            <p14:sldId id="2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12" autoAdjust="0"/>
    <p:restoredTop sz="94660"/>
  </p:normalViewPr>
  <p:slideViewPr>
    <p:cSldViewPr>
      <p:cViewPr varScale="1">
        <p:scale>
          <a:sx n="68" d="100"/>
          <a:sy n="68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8:23:45.777"/>
    </inkml:context>
    <inkml:brush xml:id="br0">
      <inkml:brushProperty name="width" value="0.05292" units="cm"/>
      <inkml:brushProperty name="height" value="0.05292" units="cm"/>
      <inkml:brushProperty name="color" value="#00B050"/>
    </inkml:brush>
    <inkml:brush xml:id="br1">
      <inkml:brushProperty name="width" value="0.05292" units="cm"/>
      <inkml:brushProperty name="height" value="0.05292" units="cm"/>
    </inkml:brush>
  </inkml:definitions>
  <iact:action type="add" startTime="27523">
    <iact:property name="dataType"/>
    <iact:actionData xml:id="d0">
      <inkml:trace xmlns:inkml="http://www.w3.org/2003/InkML" xml:id="stk0" contextRef="#ctx0" brushRef="#br0">1842 3894 0,'69'35'184,"-34"-35"-174,35 0 20,-36 0-21,71 0 3,34 0 3,34 0 1,36 0 0,-105-35 0,0 0-1,-34 0-2,69-34 3,69-70 1,348-105 0,-312 105-1,-105 35 0,-1 0 2,-68 34-2,-35 35 2,-1 1-2,1-105 0,35 69 1,-36-138 0,1-36-1,-35 70 1,0-104-1,0 209 1,0 34-1,0-35 1,0-34 0,0 69-1,0 1 1,-104-175 1,34 174-2,-69-69 1,1 35-1,-71-36-12,70 105 8,-69-104 5,103 69 0,36 0-1,-1 1-11,36 34 7,-36 0 5,-34-35-1,0 0 2,34 35-2,1 0 0,34 0 2,0-35-15,0 1 10</inkml:trace>
    </iact:actionData>
  </iact:action>
  <iact:action type="add" startTime="28950">
    <iact:property name="dataType"/>
    <iact:actionData xml:id="d1">
      <inkml:trace xmlns:inkml="http://www.w3.org/2003/InkML" xml:id="stk1" contextRef="#ctx0" brushRef="#br0">2884 557 0,'-69'0'130,"-1"0"-120,1 0 8,-1 0-11,1 0 9,-1 0-2,1 0 3,69 34-1,-70-34 5,70 70-11,-69-70 6,34 69 0,-34 36 2,34-36-2,-35 36 1,-69 68-1,70-138 1,34 0 0,0 34-1,1 36 2,34-36-3,-35 35 3,35 175-1,0-106-1,0-68 0,0-1 1,0-35-1,0 71 2,0-106-2,0 36 0,35 34 2,138 244-2,-103-244 2,34 70-3,-69-139 2,0-1-1,-1 36 1,36 34 1,-35-69-3,-1 0 3,1 69-2,104 35 2,-69-69-3,34-70 2,0 69 0,35-34-13,0-35 8,35 35 5,-70-35 0,70 34 0,0 1-1,69 0 1,417 0 0,-521-1-1,-70 1 0,-34-35 1,-35 70-12</inkml:trace>
    </iact:actionData>
  </iact:action>
  <iact:action type="add" startTime="33826">
    <iact:property name="dataType"/>
    <iact:actionData xml:id="d2">
      <inkml:trace xmlns:inkml="http://www.w3.org/2003/InkML" xml:id="stk2" contextRef="#ctx0" brushRef="#br1">2815 4207 0,'-139'0'97,"-35"-35"-85,0-104 10,35-139-18,0 69 25,35 35-26,-70-69 13,35 104 1,35 0 1,0 69-5,-70-69 3,70-34 1,0-1 0,-70-139 0,105 174-1,69 35 1,-70-70 0,70 139 0,0 0 2,0 0-2,0-34-1,104-35 4,70-140-8,-35 70 4,35 1 2,-35 103-2,173-104 1,-207 70-1,138 34 0,104 36 1,348-36 0,-486 35-1,-1 35 1,36 70 0,-140-35 0,0 104-1,-34-35 1,34 174 0,174 209-1,-105-174 1,-68-139-1,34 312 2,-105-242-2,1 68 1,-35-138-1,0 70 1,0-175-1,0-34 1,0 69 0,-139 70-1,35-35 1,-35 70 0,-139 173-1,139-278 1,0 35 0,35-34 0,-35-36-13,-70 70 7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8:23:45.777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106251">
    <iact:property name="dataType"/>
    <iact:actionData xml:id="d0">
      <inkml:trace xmlns:inkml="http://www.w3.org/2003/InkML" xml:id="stk0" contextRef="#ctx0" brushRef="#br0">8583 13002 0,'0'34'153,"0"71"-142,0-36 1,0 36 7,0-71-12,35 36 8,-35-35 0,0 34 3,0-34-4,0 104 5,0-35-7,0 0 5,0-34 0,0 0 0,0-1-15,0 1 12,0-36 2,0 1 1,0 35 0,0-1-14,0 35 10,34-34 4,-34 34 0,0 35 0,0-69-1,0-1 1,0-34 4,0 0-9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9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373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7703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226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758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08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090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586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4812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6618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0863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94000">
              <a:srgbClr val="FEE7F2"/>
            </a:gs>
            <a:gs pos="100000">
              <a:srgbClr val="FAC77D"/>
            </a:gs>
            <a:gs pos="88000">
              <a:srgbClr val="FBA97D"/>
            </a:gs>
            <a:gs pos="98000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00850-C481-42EA-BF98-51BAABD6398D}" type="datetimeFigureOut">
              <a:rPr lang="en-GB" smtClean="0"/>
              <a:t>16/02/2021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24BEC-39B3-4E5F-BC07-6B44E8872F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407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audio" Target="../media/media1.m4a"/><Relationship Id="rId7" Type="http://schemas.openxmlformats.org/officeDocument/2006/relationships/image" Target="../media/image3.gif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media2.m4a"/><Relationship Id="rId7" Type="http://schemas.openxmlformats.org/officeDocument/2006/relationships/image" Target="../media/image8.jpe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wmf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audio" Target="../media/media3.m4a"/><Relationship Id="rId7" Type="http://schemas.openxmlformats.org/officeDocument/2006/relationships/image" Target="../media/image13.jpe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audio" Target="../media/media4.m4a"/><Relationship Id="rId7" Type="http://schemas.openxmlformats.org/officeDocument/2006/relationships/image" Target="../media/image17.wmf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6.wmf"/><Relationship Id="rId11" Type="http://schemas.openxmlformats.org/officeDocument/2006/relationships/image" Target="../media/image5.png"/><Relationship Id="rId5" Type="http://schemas.openxmlformats.org/officeDocument/2006/relationships/image" Target="../media/image15.wmf"/><Relationship Id="rId10" Type="http://schemas.openxmlformats.org/officeDocument/2006/relationships/image" Target="../media/image20.wmf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image" Target="../media/image13.jpeg"/><Relationship Id="rId3" Type="http://schemas.openxmlformats.org/officeDocument/2006/relationships/audio" Target="../media/media5.m4a"/><Relationship Id="rId7" Type="http://schemas.openxmlformats.org/officeDocument/2006/relationships/image" Target="../media/image23.jpeg"/><Relationship Id="rId12" Type="http://schemas.openxmlformats.org/officeDocument/2006/relationships/image" Target="../media/image12.jpeg"/><Relationship Id="rId2" Type="http://schemas.microsoft.com/office/2007/relationships/media" Target="../media/media5.m4a"/><Relationship Id="rId16" Type="http://schemas.openxmlformats.org/officeDocument/2006/relationships/image" Target="../media/image5.png"/><Relationship Id="rId1" Type="http://schemas.openxmlformats.org/officeDocument/2006/relationships/tags" Target="../tags/tag5.xml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5" Type="http://schemas.openxmlformats.org/officeDocument/2006/relationships/image" Target="../media/image28.png"/><Relationship Id="rId10" Type="http://schemas.openxmlformats.org/officeDocument/2006/relationships/image" Target="../media/image26.wmf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5.wmf"/><Relationship Id="rId14" Type="http://schemas.microsoft.com/office/2011/relationships/inkAction" Target="../ink/inkAction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12.jpeg"/><Relationship Id="rId3" Type="http://schemas.openxmlformats.org/officeDocument/2006/relationships/audio" Target="../media/media6.m4a"/><Relationship Id="rId7" Type="http://schemas.openxmlformats.org/officeDocument/2006/relationships/image" Target="../media/image31.wmf"/><Relationship Id="rId12" Type="http://schemas.openxmlformats.org/officeDocument/2006/relationships/image" Target="../media/image35.jpe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30.gif"/><Relationship Id="rId11" Type="http://schemas.openxmlformats.org/officeDocument/2006/relationships/image" Target="../media/image24.wmf"/><Relationship Id="rId5" Type="http://schemas.openxmlformats.org/officeDocument/2006/relationships/image" Target="../media/image29.wmf"/><Relationship Id="rId15" Type="http://schemas.openxmlformats.org/officeDocument/2006/relationships/image" Target="../media/image5.png"/><Relationship Id="rId10" Type="http://schemas.openxmlformats.org/officeDocument/2006/relationships/image" Target="../media/image34.jpe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3.wmf"/><Relationship Id="rId14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audio" Target="../media/media7.m4a"/><Relationship Id="rId7" Type="http://schemas.openxmlformats.org/officeDocument/2006/relationships/image" Target="../media/image12.jpeg"/><Relationship Id="rId12" Type="http://schemas.openxmlformats.org/officeDocument/2006/relationships/image" Target="../media/image5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38.jpeg"/><Relationship Id="rId11" Type="http://schemas.openxmlformats.org/officeDocument/2006/relationships/image" Target="../media/image41.png"/><Relationship Id="rId5" Type="http://schemas.openxmlformats.org/officeDocument/2006/relationships/image" Target="../media/image37.wmf"/><Relationship Id="rId10" Type="http://schemas.microsoft.com/office/2011/relationships/inkAction" Target="../ink/inkAction2.xml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audio" Target="../media/media8.m4a"/><Relationship Id="rId7" Type="http://schemas.openxmlformats.org/officeDocument/2006/relationships/image" Target="../media/image43.jpe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42.jpeg"/><Relationship Id="rId11" Type="http://schemas.openxmlformats.org/officeDocument/2006/relationships/image" Target="../media/image5.png"/><Relationship Id="rId5" Type="http://schemas.openxmlformats.org/officeDocument/2006/relationships/image" Target="../media/image37.wmf"/><Relationship Id="rId10" Type="http://schemas.openxmlformats.org/officeDocument/2006/relationships/image" Target="../media/image44.jpe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audio" Target="../media/media9.m4a"/><Relationship Id="rId7" Type="http://schemas.openxmlformats.org/officeDocument/2006/relationships/image" Target="../media/image43.jpe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42.jpeg"/><Relationship Id="rId11" Type="http://schemas.openxmlformats.org/officeDocument/2006/relationships/image" Target="../media/image5.png"/><Relationship Id="rId5" Type="http://schemas.openxmlformats.org/officeDocument/2006/relationships/image" Target="../media/image37.wmf"/><Relationship Id="rId10" Type="http://schemas.openxmlformats.org/officeDocument/2006/relationships/image" Target="../media/image44.jpe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audio" Target="../media/media10.m4a"/><Relationship Id="rId7" Type="http://schemas.openxmlformats.org/officeDocument/2006/relationships/image" Target="../media/image39.jpe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42.jpeg"/><Relationship Id="rId11" Type="http://schemas.openxmlformats.org/officeDocument/2006/relationships/image" Target="../media/image5.png"/><Relationship Id="rId5" Type="http://schemas.openxmlformats.org/officeDocument/2006/relationships/image" Target="../media/image37.wmf"/><Relationship Id="rId10" Type="http://schemas.openxmlformats.org/officeDocument/2006/relationships/image" Target="../media/image43.jpe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audio" Target="../media/media11.m4a"/><Relationship Id="rId7" Type="http://schemas.openxmlformats.org/officeDocument/2006/relationships/image" Target="../media/image40.jpe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39.jpeg"/><Relationship Id="rId11" Type="http://schemas.openxmlformats.org/officeDocument/2006/relationships/image" Target="../media/image5.png"/><Relationship Id="rId5" Type="http://schemas.openxmlformats.org/officeDocument/2006/relationships/image" Target="../media/image37.wmf"/><Relationship Id="rId10" Type="http://schemas.openxmlformats.org/officeDocument/2006/relationships/image" Target="../media/image45.jpe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Money</a:t>
            </a:r>
          </a:p>
        </p:txBody>
      </p:sp>
      <p:pic>
        <p:nvPicPr>
          <p:cNvPr id="1027" name="Picture 3" descr="C:\Users\User\AppData\Local\Microsoft\Windows\Temporary Internet Files\Content.IE5\GO6WJDQM\MC90044131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099272"/>
            <a:ext cx="2743200" cy="274320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AppData\Local\Microsoft\Windows\Temporary Internet Files\Content.IE5\GO6WJDQM\MC900441316[1]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360876">
            <a:off x="158361" y="-243555"/>
            <a:ext cx="2405360" cy="240536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ser\AppData\Local\Microsoft\Windows\Temporary Internet Files\Content.IE5\DEK9Q9GO\MM900284149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1944216" cy="1684988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User\AppData\Local\Microsoft\Windows\Temporary Internet Files\Content.IE5\7NYSSSZJ\MP900314323[1]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6578" y="4531044"/>
            <a:ext cx="1431603" cy="2006921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825D5D-6756-4270-9910-F4C20844CE3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4185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17"/>
    </mc:Choice>
    <mc:Fallback>
      <p:transition spd="slow" advTm="13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money used for?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pPr algn="ctr"/>
            <a:r>
              <a:rPr lang="en-GB" dirty="0"/>
              <a:t>We use money to pay for things we need.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61" name="Picture 13" descr="C:\Users\User\AppData\Local\Microsoft\Windows\Temporary Internet Files\Content.IE5\0UHC5B28\MC900410827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3" y="4775007"/>
            <a:ext cx="1728192" cy="207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User\AppData\Local\Microsoft\Windows\Temporary Internet Files\Content.IE5\DEK9Q9GO\MP900444229[1]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2797" y="4550039"/>
            <a:ext cx="3463359" cy="2304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ts3.mm.bing.net/th?id=I.4847665935812386&amp;pid=15.1&amp;W=160&amp;H=13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7563" y="2082338"/>
            <a:ext cx="3167844" cy="278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User\AppData\Local\Microsoft\Windows\Temporary Internet Files\Content.IE5\0UHC5B28\MC900382585[1]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2798" y="2082338"/>
            <a:ext cx="3444766" cy="24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User\AppData\Local\Microsoft\Windows\Temporary Internet Files\Content.IE5\GO6WJDQM\MC90038874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2070" y="4775007"/>
            <a:ext cx="3283980" cy="208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E89AEF2-7125-426C-8D34-08D7B970B5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922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88"/>
    </mc:Choice>
    <mc:Fallback>
      <p:transition spd="slow" advTm="19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Look at these coins.</a:t>
            </a:r>
          </a:p>
        </p:txBody>
      </p:sp>
      <p:pic>
        <p:nvPicPr>
          <p:cNvPr id="5122" name="Picture 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3789040"/>
            <a:ext cx="1379984" cy="137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3137258"/>
            <a:ext cx="1944216" cy="196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0886" y="4021616"/>
            <a:ext cx="1080120" cy="105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59632" y="5661248"/>
            <a:ext cx="1512168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79912" y="5669582"/>
            <a:ext cx="1512168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60886" y="5605969"/>
            <a:ext cx="151216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5p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791580" y="1628800"/>
            <a:ext cx="2556284" cy="1152128"/>
          </a:xfrm>
          <a:prstGeom prst="cloudCallout">
            <a:avLst>
              <a:gd name="adj1" fmla="val -34468"/>
              <a:gd name="adj2" fmla="val 1170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p is short for pence</a:t>
            </a:r>
          </a:p>
        </p:txBody>
      </p:sp>
      <p:pic>
        <p:nvPicPr>
          <p:cNvPr id="5123" name="Picture 3" descr="C:\Users\User\AppData\Local\Microsoft\Windows\Temporary Internet Files\Content.IE5\GO6WJDQM\MM900283695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923" y="3284984"/>
            <a:ext cx="1194048" cy="119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B46A944-2FC2-480B-92D6-2188FF4B7C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0212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782"/>
    </mc:Choice>
    <mc:Fallback>
      <p:transition spd="slow" advTm="35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7" grpId="0" animBg="1"/>
      <p:bldP spid="8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much does it cost?</a:t>
            </a:r>
          </a:p>
        </p:txBody>
      </p:sp>
      <p:pic>
        <p:nvPicPr>
          <p:cNvPr id="9219" name="Picture 3" descr="C:\Users\User\AppData\Local\Microsoft\Windows\Temporary Internet Files\Content.IE5\GO6WJDQM\MC900280966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667" y="1798978"/>
            <a:ext cx="2038402" cy="202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User\AppData\Local\Microsoft\Windows\Temporary Internet Files\Content.IE5\7NYSSSZJ\MC900280964[1].wm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50594" y="1556792"/>
            <a:ext cx="2693406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User\AppData\Local\Microsoft\Windows\Temporary Internet Files\Content.IE5\7NYSSSZJ\MC900286949[1].wmf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40" y="1759813"/>
            <a:ext cx="2490836" cy="225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C:\Users\User\AppData\Local\Microsoft\Windows\Temporary Internet Files\Content.IE5\7NYSSSZJ\MC900295450[1].wmf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667" y="4542800"/>
            <a:ext cx="2038402" cy="233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C:\Users\User\AppData\Local\Microsoft\Windows\Temporary Internet Files\Content.IE5\DEK9Q9GO\MC900250544[1].wmf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5013176"/>
            <a:ext cx="2070599" cy="190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C:\Users\User\AppData\Local\Microsoft\Windows\Temporary Internet Files\Content.IE5\GO6WJDQM\MC900295988[1].wmf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232" y="5000760"/>
            <a:ext cx="2257430" cy="164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loud Callout 2"/>
          <p:cNvSpPr/>
          <p:nvPr/>
        </p:nvSpPr>
        <p:spPr>
          <a:xfrm>
            <a:off x="4730521" y="2809179"/>
            <a:ext cx="2649791" cy="1733621"/>
          </a:xfrm>
          <a:prstGeom prst="cloudCallout">
            <a:avLst>
              <a:gd name="adj1" fmla="val -46532"/>
              <a:gd name="adj2" fmla="val 726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Which coins will I use?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34CC5B3-A112-4CE0-9A8D-FE4C139555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13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99"/>
    </mc:Choice>
    <mc:Fallback>
      <p:transition spd="slow" advTm="6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931" y="38448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At the toy shop</a:t>
            </a:r>
          </a:p>
        </p:txBody>
      </p:sp>
      <p:pic>
        <p:nvPicPr>
          <p:cNvPr id="3" name="Picture 13" descr="C:\Users\User\AppData\Local\Microsoft\Windows\Temporary Internet Files\Content.IE5\7NYSSSZJ\MC9003100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984" y="1181448"/>
            <a:ext cx="3846187" cy="288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AppData\Local\Microsoft\Windows\Temporary Internet Files\Content.IE5\7NYSSSZJ\MC900232136[1].wm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2761" y="4929889"/>
            <a:ext cx="1282446" cy="168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757" y="260648"/>
            <a:ext cx="1065875" cy="106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970124">
            <a:off x="7735956" y="3632548"/>
            <a:ext cx="1322789" cy="189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359062" y="4077072"/>
            <a:ext cx="784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2p</a:t>
            </a:r>
          </a:p>
        </p:txBody>
      </p:sp>
      <p:pic>
        <p:nvPicPr>
          <p:cNvPr id="4104" name="Picture 8" descr="C:\Users\User\AppData\Local\Microsoft\Windows\Temporary Internet Files\Content.IE5\0UHC5B28\MC900355741[1].wmf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1633" y="2225927"/>
            <a:ext cx="1730408" cy="148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970124">
            <a:off x="7840775" y="963157"/>
            <a:ext cx="1286407" cy="184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9352" y="5227017"/>
            <a:ext cx="1580453" cy="1300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970124">
            <a:off x="5570290" y="3921364"/>
            <a:ext cx="1332856" cy="19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User\AppData\Local\Microsoft\Windows\Temporary Internet Files\Content.IE5\7NYSSSZJ\MC900445176[1].wmf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5227017"/>
            <a:ext cx="1438351" cy="163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1317395" y="4220504"/>
            <a:ext cx="2327920" cy="1353648"/>
          </a:xfrm>
          <a:prstGeom prst="wedgeEllipseCallout">
            <a:avLst>
              <a:gd name="adj1" fmla="val -68227"/>
              <a:gd name="adj2" fmla="val 53922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FFFF99"/>
                </a:solidFill>
              </a:rPr>
              <a:t>How much?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28170" y="4374108"/>
            <a:ext cx="710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29028" y="1366954"/>
            <a:ext cx="6450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5p</a:t>
            </a:r>
          </a:p>
        </p:txBody>
      </p:sp>
      <p:pic>
        <p:nvPicPr>
          <p:cNvPr id="4116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266" y="1628564"/>
            <a:ext cx="1367919" cy="138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3260898"/>
            <a:ext cx="835154" cy="81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BFF1794-8019-4558-9950-BDDAE136D51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2800" y="50040"/>
              <a:ext cx="1526400" cy="17024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BFF1794-8019-4558-9950-BDDAE136D51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53440" y="40680"/>
                <a:ext cx="1545120" cy="17211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EF70F25-18E9-4B96-B194-B67E05939A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334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616"/>
    </mc:Choice>
    <mc:Fallback>
      <p:transition spd="slow" advTm="68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9" grpId="0" animBg="1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sz="4000" dirty="0"/>
              <a:t>At the food shop</a:t>
            </a:r>
          </a:p>
        </p:txBody>
      </p:sp>
      <p:pic>
        <p:nvPicPr>
          <p:cNvPr id="6148" name="Picture 4" descr="C:\Users\User\AppData\Local\Microsoft\Windows\Temporary Internet Files\Content.IE5\DEK9Q9GO\MC90023098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0559" y="1266004"/>
            <a:ext cx="3362757" cy="27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User\AppData\Local\Microsoft\Windows\Temporary Internet Files\Content.IE5\0UHC5B28\MM900300565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2071" y="4616057"/>
            <a:ext cx="2448272" cy="229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User\AppData\Local\Microsoft\Windows\Temporary Internet Files\Content.IE5\DEK9Q9GO\MC900149827[1].wmf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2103875"/>
            <a:ext cx="2280275" cy="188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User\AppData\Local\Microsoft\Windows\Temporary Internet Files\Content.IE5\GO6WJDQM\MC900441718[1]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732" y="2756001"/>
            <a:ext cx="1401144" cy="140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User\AppData\Local\Microsoft\Windows\Temporary Internet Files\Content.IE5\7NYSSSZJ\MC900215525[1].wmf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9764" y="4775004"/>
            <a:ext cx="1134977" cy="1595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://ts4.mm.bing.net/th?id=I.4704093805937175&amp;pid=15.1&amp;W=133&amp;H=160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617" y="836712"/>
            <a:ext cx="1040021" cy="125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970124">
            <a:off x="1119357" y="-101964"/>
            <a:ext cx="1371813" cy="196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970124">
            <a:off x="1584423" y="2023644"/>
            <a:ext cx="1214276" cy="174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Users\User\AppData\Local\Microsoft\Windows\Temporary Internet Files\Content.IE5\DEK9Q9GO\MC90001328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970124">
            <a:off x="1525133" y="3863622"/>
            <a:ext cx="1332856" cy="19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6948264" y="12652"/>
            <a:ext cx="2448272" cy="1648119"/>
          </a:xfrm>
          <a:prstGeom prst="wedgeEllipseCallout">
            <a:avLst>
              <a:gd name="adj1" fmla="val -24892"/>
              <a:gd name="adj2" fmla="val 7483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How much?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2565" y="461048"/>
            <a:ext cx="678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91561" y="2423069"/>
            <a:ext cx="678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121817" y="4385224"/>
            <a:ext cx="678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5p</a:t>
            </a:r>
          </a:p>
        </p:txBody>
      </p:sp>
      <p:pic>
        <p:nvPicPr>
          <p:cNvPr id="23" name="Picture 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1069" y="5986292"/>
            <a:ext cx="835873" cy="83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3578" y="5571719"/>
            <a:ext cx="1260140" cy="127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9805" y="6134057"/>
            <a:ext cx="728519" cy="71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E6BA455-EDE3-4DF4-93D1-6096A8398C5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2653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217"/>
    </mc:Choice>
    <mc:Fallback>
      <p:transition spd="slow" advTm="59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animBg="1"/>
      <p:bldP spid="5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1288038"/>
            <a:ext cx="2880320" cy="288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0324" y="1280736"/>
            <a:ext cx="2887613" cy="289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much is in each purse?</a:t>
            </a:r>
          </a:p>
        </p:txBody>
      </p:sp>
      <p:pic>
        <p:nvPicPr>
          <p:cNvPr id="8" name="Picture 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7821" y="2122057"/>
            <a:ext cx="821971" cy="82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9293" y="2122057"/>
            <a:ext cx="1299087" cy="131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776" y="2944029"/>
            <a:ext cx="821971" cy="82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555776" y="4667250"/>
            <a:ext cx="4761111" cy="120032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Chip has 2p.</a:t>
            </a:r>
          </a:p>
          <a:p>
            <a:pPr algn="ctr"/>
            <a:r>
              <a:rPr lang="en-GB" sz="2400" dirty="0"/>
              <a:t>Biff has 2p.</a:t>
            </a:r>
          </a:p>
          <a:p>
            <a:pPr algn="ctr"/>
            <a:r>
              <a:rPr lang="en-GB" sz="2400" dirty="0"/>
              <a:t>They both have the same amount</a:t>
            </a:r>
            <a:r>
              <a:rPr lang="en-GB" sz="2000" dirty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91680" y="4172126"/>
            <a:ext cx="1008112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30074" y="4172126"/>
            <a:ext cx="1008112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2p</a:t>
            </a:r>
          </a:p>
        </p:txBody>
      </p:sp>
      <p:pic>
        <p:nvPicPr>
          <p:cNvPr id="10252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5448" y="4695341"/>
            <a:ext cx="968661" cy="2123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8636" y="4797151"/>
            <a:ext cx="1149604" cy="202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B6A75F1-F8AE-4C2F-87CA-8866FE38427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89880" y="4680720"/>
              <a:ext cx="25200" cy="7261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B6A75F1-F8AE-4C2F-87CA-8866FE38427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080520" y="4671360"/>
                <a:ext cx="43920" cy="744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5125D50-A06A-4EEE-9727-C6CDB31DA0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6119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976"/>
    </mc:Choice>
    <mc:Fallback>
      <p:transition spd="slow" advTm="153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14" grpId="0" animBg="1"/>
      <p:bldP spid="16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How much is in each purse?</a:t>
            </a:r>
          </a:p>
        </p:txBody>
      </p:sp>
      <p:pic>
        <p:nvPicPr>
          <p:cNvPr id="3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7832" y="1439234"/>
            <a:ext cx="2205826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5" y="1412776"/>
            <a:ext cx="2232249" cy="22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5156" y="1877167"/>
            <a:ext cx="838777" cy="8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8088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390801" y="3705305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13414" y="3697902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3p</a:t>
            </a:r>
          </a:p>
        </p:txBody>
      </p:sp>
      <p:pic>
        <p:nvPicPr>
          <p:cNvPr id="18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593" y="5014645"/>
            <a:ext cx="847689" cy="1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9178" y="5014645"/>
            <a:ext cx="1048408" cy="184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ts3.mm.bing.net/th?id=I.4864442117590186&amp;pid=15.1&amp;W=160&amp;H=138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6035" y="5791976"/>
            <a:ext cx="1235968" cy="106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Cloud Callout 20"/>
          <p:cNvSpPr/>
          <p:nvPr/>
        </p:nvSpPr>
        <p:spPr>
          <a:xfrm>
            <a:off x="4244019" y="4074637"/>
            <a:ext cx="1800200" cy="1296144"/>
          </a:xfrm>
          <a:prstGeom prst="cloudCallout">
            <a:avLst>
              <a:gd name="adj1" fmla="val -22446"/>
              <a:gd name="adj2" fmla="val 82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there a 3p coin?</a:t>
            </a:r>
          </a:p>
        </p:txBody>
      </p:sp>
      <p:pic>
        <p:nvPicPr>
          <p:cNvPr id="23" name="Picture 22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1132" y="196511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6256" y="2067212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3282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val Callout 21"/>
          <p:cNvSpPr/>
          <p:nvPr/>
        </p:nvSpPr>
        <p:spPr>
          <a:xfrm>
            <a:off x="7464077" y="3745527"/>
            <a:ext cx="1414292" cy="1480809"/>
          </a:xfrm>
          <a:prstGeom prst="wedgeEllipseCallout">
            <a:avLst>
              <a:gd name="adj1" fmla="val -60433"/>
              <a:gd name="adj2" fmla="val 49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No, Floppy! </a:t>
            </a:r>
          </a:p>
        </p:txBody>
      </p:sp>
      <p:sp>
        <p:nvSpPr>
          <p:cNvPr id="26" name="Oval Callout 25"/>
          <p:cNvSpPr/>
          <p:nvPr/>
        </p:nvSpPr>
        <p:spPr>
          <a:xfrm>
            <a:off x="1654332" y="4125478"/>
            <a:ext cx="2341604" cy="1391754"/>
          </a:xfrm>
          <a:prstGeom prst="wedgeEllipseCallout">
            <a:avLst>
              <a:gd name="adj1" fmla="val -54056"/>
              <a:gd name="adj2" fmla="val 4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3p in my purse.</a:t>
            </a:r>
          </a:p>
          <a:p>
            <a:pPr algn="ctr"/>
            <a:r>
              <a:rPr lang="en-GB" dirty="0"/>
              <a:t>Biff has 3p in her purse too.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4723D22-1B47-45D2-89F1-BD911E0E99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9836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671"/>
    </mc:Choice>
    <mc:Fallback>
      <p:transition spd="slow" advTm="135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14" grpId="0" animBg="1"/>
      <p:bldP spid="17" grpId="0" animBg="1"/>
      <p:bldP spid="21" grpId="0" animBg="1"/>
      <p:bldP spid="22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/>
              <a:t>How much is in each purse?</a:t>
            </a:r>
          </a:p>
        </p:txBody>
      </p:sp>
      <p:pic>
        <p:nvPicPr>
          <p:cNvPr id="4" name="Picture 3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7832" y="1439234"/>
            <a:ext cx="2205826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5" y="1412776"/>
            <a:ext cx="2232249" cy="22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5156" y="1877167"/>
            <a:ext cx="838777" cy="8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8088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90801" y="3705305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13414" y="3697902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4p</a:t>
            </a:r>
          </a:p>
        </p:txBody>
      </p:sp>
      <p:pic>
        <p:nvPicPr>
          <p:cNvPr id="10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593" y="5014645"/>
            <a:ext cx="847689" cy="1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9178" y="5014645"/>
            <a:ext cx="1048408" cy="184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s3.mm.bing.net/th?id=I.4864442117590186&amp;pid=15.1&amp;W=160&amp;H=138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6035" y="5791976"/>
            <a:ext cx="1235968" cy="106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loud Callout 12"/>
          <p:cNvSpPr/>
          <p:nvPr/>
        </p:nvSpPr>
        <p:spPr>
          <a:xfrm>
            <a:off x="4244019" y="4074637"/>
            <a:ext cx="1800200" cy="1296144"/>
          </a:xfrm>
          <a:prstGeom prst="cloudCallout">
            <a:avLst>
              <a:gd name="adj1" fmla="val -22446"/>
              <a:gd name="adj2" fmla="val 82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there a 4p coin?</a:t>
            </a:r>
          </a:p>
        </p:txBody>
      </p:sp>
      <p:pic>
        <p:nvPicPr>
          <p:cNvPr id="14" name="Picture 13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1132" y="196511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6256" y="2067212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1079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Callout 16"/>
          <p:cNvSpPr/>
          <p:nvPr/>
        </p:nvSpPr>
        <p:spPr>
          <a:xfrm>
            <a:off x="7464077" y="3745527"/>
            <a:ext cx="1414292" cy="1480809"/>
          </a:xfrm>
          <a:prstGeom prst="wedgeEllipseCallout">
            <a:avLst>
              <a:gd name="adj1" fmla="val -60433"/>
              <a:gd name="adj2" fmla="val 49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No, Floppy! 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1654332" y="4125478"/>
            <a:ext cx="2341604" cy="1391754"/>
          </a:xfrm>
          <a:prstGeom prst="wedgeEllipseCallout">
            <a:avLst>
              <a:gd name="adj1" fmla="val -54056"/>
              <a:gd name="adj2" fmla="val 4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4p in my purse.</a:t>
            </a:r>
          </a:p>
          <a:p>
            <a:pPr algn="ctr"/>
            <a:r>
              <a:rPr lang="en-GB" dirty="0"/>
              <a:t>Biff has 4p in her purse too.</a:t>
            </a:r>
          </a:p>
        </p:txBody>
      </p:sp>
      <p:pic>
        <p:nvPicPr>
          <p:cNvPr id="35" name="Picture 3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0427" y="254358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5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6519" y="2099753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99CB97-89B6-489D-944C-7318A71FD1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942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304"/>
    </mc:Choice>
    <mc:Fallback>
      <p:transition spd="slow" advTm="171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8" grpId="0" animBg="1"/>
      <p:bldP spid="9" grpId="0" animBg="1"/>
      <p:bldP spid="13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/>
              <a:t>How much is in each purse?</a:t>
            </a:r>
          </a:p>
        </p:txBody>
      </p:sp>
      <p:pic>
        <p:nvPicPr>
          <p:cNvPr id="4" name="Picture 3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7832" y="1439234"/>
            <a:ext cx="2205826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5" y="1412776"/>
            <a:ext cx="2232249" cy="22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5156" y="1877167"/>
            <a:ext cx="838777" cy="8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90801" y="3705305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13414" y="3697902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4p</a:t>
            </a:r>
          </a:p>
        </p:txBody>
      </p:sp>
      <p:pic>
        <p:nvPicPr>
          <p:cNvPr id="10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593" y="5014645"/>
            <a:ext cx="847689" cy="1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9178" y="5014645"/>
            <a:ext cx="1048408" cy="184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s3.mm.bing.net/th?id=I.4864442117590186&amp;pid=15.1&amp;W=160&amp;H=138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6035" y="5791976"/>
            <a:ext cx="1235968" cy="106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loud Callout 12"/>
          <p:cNvSpPr/>
          <p:nvPr/>
        </p:nvSpPr>
        <p:spPr>
          <a:xfrm>
            <a:off x="4244019" y="4074637"/>
            <a:ext cx="1800200" cy="1296144"/>
          </a:xfrm>
          <a:prstGeom prst="cloudCallout">
            <a:avLst>
              <a:gd name="adj1" fmla="val -22446"/>
              <a:gd name="adj2" fmla="val 82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there a 4p coin?</a:t>
            </a:r>
          </a:p>
        </p:txBody>
      </p:sp>
      <p:pic>
        <p:nvPicPr>
          <p:cNvPr id="14" name="Picture 13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1132" y="196511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6256" y="2067212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1079" y="272536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Callout 16"/>
          <p:cNvSpPr/>
          <p:nvPr/>
        </p:nvSpPr>
        <p:spPr>
          <a:xfrm>
            <a:off x="7464076" y="3745527"/>
            <a:ext cx="1679923" cy="1480809"/>
          </a:xfrm>
          <a:prstGeom prst="wedgeEllipseCallout">
            <a:avLst>
              <a:gd name="adj1" fmla="val -60433"/>
              <a:gd name="adj2" fmla="val 49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No, Floppy! You are a silly dog.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1654332" y="4125478"/>
            <a:ext cx="2341604" cy="1391754"/>
          </a:xfrm>
          <a:prstGeom prst="wedgeEllipseCallout">
            <a:avLst>
              <a:gd name="adj1" fmla="val -54056"/>
              <a:gd name="adj2" fmla="val 4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4p in my purse.</a:t>
            </a:r>
          </a:p>
          <a:p>
            <a:pPr algn="ctr"/>
            <a:r>
              <a:rPr lang="en-GB" dirty="0"/>
              <a:t>Biff has 4p in her purse too.</a:t>
            </a:r>
          </a:p>
        </p:txBody>
      </p:sp>
      <p:pic>
        <p:nvPicPr>
          <p:cNvPr id="35" name="Picture 3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0427" y="2543589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0" descr="http://ts4.mm.bing.net/th?id=H.4626608310979043&amp;pid=15.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5892" y="2596633"/>
            <a:ext cx="838777" cy="8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EB47F39-03F4-4371-AE31-CD0FB875C5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9431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468"/>
    </mc:Choice>
    <mc:Fallback>
      <p:transition spd="slow" advTm="126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8" grpId="0" animBg="1"/>
      <p:bldP spid="9" grpId="0" animBg="1"/>
      <p:bldP spid="13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/>
              <a:t>How much is in each purse?</a:t>
            </a:r>
          </a:p>
        </p:txBody>
      </p:sp>
      <p:pic>
        <p:nvPicPr>
          <p:cNvPr id="4" name="Picture 3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7832" y="1439234"/>
            <a:ext cx="2205826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AppData\Local\Microsoft\Windows\Temporary Internet Files\Content.IE5\7NYSSSZJ\MC900323660[1].wm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5" y="1412776"/>
            <a:ext cx="2232249" cy="22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90801" y="3705305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13414" y="3697902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5p</a:t>
            </a:r>
          </a:p>
        </p:txBody>
      </p:sp>
      <p:pic>
        <p:nvPicPr>
          <p:cNvPr id="10" name="Picture 12" descr="http://ts4.mm.bing.net/th?id=I.4864442117590179&amp;pid=15.1&amp;W=73&amp;H=16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593" y="5014645"/>
            <a:ext cx="847689" cy="1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://ts4.mm.bing.net/th?id=I.4864442117590195&amp;pid=15.1&amp;W=91&amp;H=16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9178" y="5014645"/>
            <a:ext cx="1048408" cy="184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s3.mm.bing.net/th?id=I.4864442117590186&amp;pid=15.1&amp;W=160&amp;H=138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6035" y="5791976"/>
            <a:ext cx="1235968" cy="106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loud Callout 12"/>
          <p:cNvSpPr/>
          <p:nvPr/>
        </p:nvSpPr>
        <p:spPr>
          <a:xfrm>
            <a:off x="4244019" y="4074637"/>
            <a:ext cx="1800200" cy="1296144"/>
          </a:xfrm>
          <a:prstGeom prst="cloudCallout">
            <a:avLst>
              <a:gd name="adj1" fmla="val -22446"/>
              <a:gd name="adj2" fmla="val 82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Is there a 5p coin?</a:t>
            </a:r>
          </a:p>
        </p:txBody>
      </p:sp>
      <p:pic>
        <p:nvPicPr>
          <p:cNvPr id="14" name="Picture 13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2738" y="1768641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6256" y="1980397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8831" y="2707097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Callout 16"/>
          <p:cNvSpPr/>
          <p:nvPr/>
        </p:nvSpPr>
        <p:spPr>
          <a:xfrm>
            <a:off x="7293382" y="3745527"/>
            <a:ext cx="1850617" cy="1480809"/>
          </a:xfrm>
          <a:prstGeom prst="wedgeEllipseCallout">
            <a:avLst>
              <a:gd name="adj1" fmla="val -50237"/>
              <a:gd name="adj2" fmla="val 54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Yes, Floppy! Can you see my 5p?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1654332" y="4125478"/>
            <a:ext cx="2341604" cy="1391754"/>
          </a:xfrm>
          <a:prstGeom prst="wedgeEllipseCallout">
            <a:avLst>
              <a:gd name="adj1" fmla="val -54056"/>
              <a:gd name="adj2" fmla="val 4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5p in my purse.</a:t>
            </a:r>
          </a:p>
        </p:txBody>
      </p:sp>
      <p:pic>
        <p:nvPicPr>
          <p:cNvPr id="35" name="Picture 34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2388" y="2530360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http://ts4.mm.bing.net/th?id=H.4936120793301219&amp;pid=15.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380" y="3002462"/>
            <a:ext cx="590729" cy="59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2" descr="http://ts4.mm.bing.net/th?id=H.4556694824878083&amp;pid=15.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8060" y="2206169"/>
            <a:ext cx="746889" cy="72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788A424-9C4D-4ED8-8DE3-F81F274B36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2133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632"/>
    </mc:Choice>
    <mc:Fallback>
      <p:transition spd="slow" advTm="164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8" grpId="0" animBg="1"/>
      <p:bldP spid="9" grpId="0" animBg="1"/>
      <p:bldP spid="13" grpId="0" animBg="1"/>
      <p:bldP spid="17" grpId="0" animBg="1"/>
      <p:bldP spid="1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4|4.2|4.5|2.6|2.9|2.6|1.8|3.8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5|1.7|1.3|3.2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9|2.7|4.5|3.4|3.9|2.7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72.6|5.3|3.3|30|27.4|1.7|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6|2.4|1.6|2.5|2.7|37.9|14|2.8|30.1|11.4|8.6|2.7|6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5|1.7|1.3|2.6|2.4|2.4|15.1|46.5|6.5|3.6|23|27.5|14.3|3|7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.8|1.4|1.5|2.4|2.4|2.7|12.7|29.9|2.9|37.2|6.9|5.1|1.9|3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2.6|1.6|1.4|2.5|2.7|2.6|2.7|20.8|9.9|1.7|3.3|12.7|17.1|2.3"/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1F497D"/>
      </a:dk2>
      <a:lt2>
        <a:srgbClr val="FE66FF"/>
      </a:lt2>
      <a:accent1>
        <a:srgbClr val="FE66FF"/>
      </a:accent1>
      <a:accent2>
        <a:srgbClr val="FE19FF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assoon">
      <a:majorFont>
        <a:latin typeface="Sassoon Infant Std"/>
        <a:ea typeface=""/>
        <a:cs typeface=""/>
      </a:majorFont>
      <a:minorFont>
        <a:latin typeface="Sassoon Infant St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1111</TotalTime>
  <Words>227</Words>
  <Application>Microsoft Office PowerPoint</Application>
  <PresentationFormat>On-screen Show (4:3)</PresentationFormat>
  <Paragraphs>53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Sassoon Infant Std</vt:lpstr>
      <vt:lpstr>Office Theme</vt:lpstr>
      <vt:lpstr>Money</vt:lpstr>
      <vt:lpstr>What is money used for?</vt:lpstr>
      <vt:lpstr>Look at these coins.</vt:lpstr>
      <vt:lpstr>How much does it cost?</vt:lpstr>
      <vt:lpstr>At the toy shop</vt:lpstr>
      <vt:lpstr> At the food shop</vt:lpstr>
      <vt:lpstr>How much is in each purse?</vt:lpstr>
      <vt:lpstr>How much is in each purse?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Money</dc:title>
  <dc:creator>Charlotte Court</dc:creator>
  <cp:lastModifiedBy>Amelia Mcevoy</cp:lastModifiedBy>
  <cp:revision>7</cp:revision>
  <dcterms:created xsi:type="dcterms:W3CDTF">2012-11-24T18:13:23Z</dcterms:created>
  <dcterms:modified xsi:type="dcterms:W3CDTF">2021-02-16T08:42:35Z</dcterms:modified>
</cp:coreProperties>
</file>