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9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003300"/>
    <a:srgbClr val="CC00CC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11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09D8F-B45B-4923-93C9-0A07B489481B}" type="datetimeFigureOut">
              <a:rPr lang="en-GB" smtClean="0"/>
              <a:pPr/>
              <a:t>10/01/2021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3C1BA-0D99-48AA-9620-17F9CB08B8E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09D8F-B45B-4923-93C9-0A07B489481B}" type="datetimeFigureOut">
              <a:rPr lang="en-GB" smtClean="0"/>
              <a:pPr/>
              <a:t>10/01/2021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3C1BA-0D99-48AA-9620-17F9CB08B8E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09D8F-B45B-4923-93C9-0A07B489481B}" type="datetimeFigureOut">
              <a:rPr lang="en-GB" smtClean="0"/>
              <a:pPr/>
              <a:t>10/01/2021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3C1BA-0D99-48AA-9620-17F9CB08B8E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09D8F-B45B-4923-93C9-0A07B489481B}" type="datetimeFigureOut">
              <a:rPr lang="en-GB" smtClean="0"/>
              <a:pPr/>
              <a:t>10/01/2021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3C1BA-0D99-48AA-9620-17F9CB08B8E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09D8F-B45B-4923-93C9-0A07B489481B}" type="datetimeFigureOut">
              <a:rPr lang="en-GB" smtClean="0"/>
              <a:pPr/>
              <a:t>10/01/2021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3C1BA-0D99-48AA-9620-17F9CB08B8E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09D8F-B45B-4923-93C9-0A07B489481B}" type="datetimeFigureOut">
              <a:rPr lang="en-GB" smtClean="0"/>
              <a:pPr/>
              <a:t>10/01/2021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3C1BA-0D99-48AA-9620-17F9CB08B8E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09D8F-B45B-4923-93C9-0A07B489481B}" type="datetimeFigureOut">
              <a:rPr lang="en-GB" smtClean="0"/>
              <a:pPr/>
              <a:t>10/01/2021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3C1BA-0D99-48AA-9620-17F9CB08B8E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09D8F-B45B-4923-93C9-0A07B489481B}" type="datetimeFigureOut">
              <a:rPr lang="en-GB" smtClean="0"/>
              <a:pPr/>
              <a:t>10/01/2021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3C1BA-0D99-48AA-9620-17F9CB08B8E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09D8F-B45B-4923-93C9-0A07B489481B}" type="datetimeFigureOut">
              <a:rPr lang="en-GB" smtClean="0"/>
              <a:pPr/>
              <a:t>10/01/2021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3C1BA-0D99-48AA-9620-17F9CB08B8E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09D8F-B45B-4923-93C9-0A07B489481B}" type="datetimeFigureOut">
              <a:rPr lang="en-GB" smtClean="0"/>
              <a:pPr/>
              <a:t>10/01/2021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3C1BA-0D99-48AA-9620-17F9CB08B8E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09D8F-B45B-4923-93C9-0A07B489481B}" type="datetimeFigureOut">
              <a:rPr lang="en-GB" smtClean="0"/>
              <a:pPr/>
              <a:t>10/01/2021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3C1BA-0D99-48AA-9620-17F9CB08B8E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709D8F-B45B-4923-93C9-0A07B489481B}" type="datetimeFigureOut">
              <a:rPr lang="en-GB" smtClean="0"/>
              <a:pPr/>
              <a:t>10/01/2021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13C1BA-0D99-48AA-9620-17F9CB08B8EE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4a"/><Relationship Id="rId7" Type="http://schemas.openxmlformats.org/officeDocument/2006/relationships/image" Target="../media/image3.png"/><Relationship Id="rId2" Type="http://schemas.microsoft.com/office/2007/relationships/media" Target="../media/media1.m4a"/><Relationship Id="rId1" Type="http://schemas.openxmlformats.org/officeDocument/2006/relationships/tags" Target="../tags/tag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media10.m4a"/><Relationship Id="rId2" Type="http://schemas.microsoft.com/office/2007/relationships/media" Target="../media/media10.m4a"/><Relationship Id="rId1" Type="http://schemas.openxmlformats.org/officeDocument/2006/relationships/tags" Target="../tags/tag10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1.m4a"/><Relationship Id="rId2" Type="http://schemas.microsoft.com/office/2007/relationships/media" Target="../media/media11.m4a"/><Relationship Id="rId1" Type="http://schemas.openxmlformats.org/officeDocument/2006/relationships/tags" Target="../tags/tag11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media12.m4a"/><Relationship Id="rId2" Type="http://schemas.microsoft.com/office/2007/relationships/media" Target="../media/media12.m4a"/><Relationship Id="rId1" Type="http://schemas.openxmlformats.org/officeDocument/2006/relationships/tags" Target="../tags/tag12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4a"/><Relationship Id="rId2" Type="http://schemas.microsoft.com/office/2007/relationships/media" Target="../media/media2.m4a"/><Relationship Id="rId1" Type="http://schemas.openxmlformats.org/officeDocument/2006/relationships/tags" Target="../tags/tag2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4a"/><Relationship Id="rId2" Type="http://schemas.microsoft.com/office/2007/relationships/media" Target="../media/media3.m4a"/><Relationship Id="rId1" Type="http://schemas.openxmlformats.org/officeDocument/2006/relationships/tags" Target="../tags/tag3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m4a"/><Relationship Id="rId2" Type="http://schemas.microsoft.com/office/2007/relationships/media" Target="../media/media4.m4a"/><Relationship Id="rId1" Type="http://schemas.openxmlformats.org/officeDocument/2006/relationships/tags" Target="../tags/tag4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m4a"/><Relationship Id="rId2" Type="http://schemas.microsoft.com/office/2007/relationships/media" Target="../media/media5.m4a"/><Relationship Id="rId1" Type="http://schemas.openxmlformats.org/officeDocument/2006/relationships/tags" Target="../tags/tag5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m4a"/><Relationship Id="rId2" Type="http://schemas.microsoft.com/office/2007/relationships/media" Target="../media/media6.m4a"/><Relationship Id="rId1" Type="http://schemas.openxmlformats.org/officeDocument/2006/relationships/tags" Target="../tags/tag6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m4a"/><Relationship Id="rId2" Type="http://schemas.microsoft.com/office/2007/relationships/media" Target="../media/media7.m4a"/><Relationship Id="rId1" Type="http://schemas.openxmlformats.org/officeDocument/2006/relationships/tags" Target="../tags/tag7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media8.m4a"/><Relationship Id="rId2" Type="http://schemas.microsoft.com/office/2007/relationships/media" Target="../media/media8.m4a"/><Relationship Id="rId1" Type="http://schemas.openxmlformats.org/officeDocument/2006/relationships/tags" Target="../tags/tag8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media9.m4a"/><Relationship Id="rId2" Type="http://schemas.microsoft.com/office/2007/relationships/media" Target="../media/media9.m4a"/><Relationship Id="rId1" Type="http://schemas.openxmlformats.org/officeDocument/2006/relationships/tags" Target="../tags/tag9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476672"/>
            <a:ext cx="7772400" cy="1470025"/>
          </a:xfrm>
          <a:solidFill>
            <a:srgbClr val="00B050"/>
          </a:solidFill>
        </p:spPr>
        <p:txBody>
          <a:bodyPr/>
          <a:lstStyle/>
          <a:p>
            <a:r>
              <a:rPr lang="en-GB" b="1" dirty="0"/>
              <a:t>Doubling using multilink cubes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91680" y="2348880"/>
            <a:ext cx="5288632" cy="648072"/>
          </a:xfrm>
          <a:solidFill>
            <a:srgbClr val="00FF00"/>
          </a:solidFill>
        </p:spPr>
        <p:txBody>
          <a:bodyPr/>
          <a:lstStyle/>
          <a:p>
            <a:r>
              <a:rPr lang="en-GB" b="1" dirty="0">
                <a:solidFill>
                  <a:schemeClr val="tx1"/>
                </a:solidFill>
              </a:rPr>
              <a:t>Reception Spring Term 1</a:t>
            </a:r>
          </a:p>
        </p:txBody>
      </p:sp>
      <p:pic>
        <p:nvPicPr>
          <p:cNvPr id="1026" name="Picture 2" descr="http://www.learningsupplies.co.uk/WebRoot/Store3/Shops/es136647/4CB1/B6C6/949F/1B1C/40E3/0A0F/1119/C429/Snap_cube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3717032"/>
            <a:ext cx="2628900" cy="2628900"/>
          </a:xfrm>
          <a:prstGeom prst="rect">
            <a:avLst/>
          </a:prstGeom>
          <a:noFill/>
        </p:spPr>
      </p:pic>
      <p:pic>
        <p:nvPicPr>
          <p:cNvPr id="1028" name="Picture 4" descr="http://www.enasco.com/prod/images/products/16/AC048472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48672" y="3048000"/>
            <a:ext cx="3333328" cy="3333328"/>
          </a:xfrm>
          <a:prstGeom prst="rect">
            <a:avLst/>
          </a:prstGeom>
          <a:noFill/>
        </p:spPr>
      </p:pic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F89A6F7C-3BE0-44D4-A1E2-4D2724C772F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 txBox="1">
            <a:spLocks/>
          </p:cNvSpPr>
          <p:nvPr/>
        </p:nvSpPr>
        <p:spPr>
          <a:xfrm>
            <a:off x="251520" y="980728"/>
            <a:ext cx="8424936" cy="648072"/>
          </a:xfrm>
          <a:prstGeom prst="rect">
            <a:avLst/>
          </a:prstGeom>
          <a:solidFill>
            <a:srgbClr val="FFFF00"/>
          </a:solidFill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GB" sz="2800" b="1" dirty="0"/>
              <a:t>Build a tower the same as the one you have already.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3779912" y="1844824"/>
            <a:ext cx="3888432" cy="1728192"/>
          </a:xfrm>
          <a:prstGeom prst="rect">
            <a:avLst/>
          </a:prstGeom>
          <a:solidFill>
            <a:srgbClr val="00FF00"/>
          </a:solidFill>
        </p:spPr>
        <p:txBody>
          <a:bodyPr/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en-GB" sz="2800" b="1" dirty="0"/>
              <a:t> How many do you have altogether now?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en-GB" sz="2800" b="1" dirty="0"/>
              <a:t>What is double 9?</a:t>
            </a: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251520" y="188640"/>
            <a:ext cx="5832648" cy="648072"/>
          </a:xfrm>
          <a:prstGeom prst="rect">
            <a:avLst/>
          </a:prstGeom>
          <a:solidFill>
            <a:srgbClr val="FF0000"/>
          </a:solidFill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Start off with a tower of 9</a:t>
            </a:r>
            <a:r>
              <a:rPr kumimoji="0" lang="en-GB" sz="32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cubes</a:t>
            </a:r>
          </a:p>
        </p:txBody>
      </p:sp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1187624" y="5805264"/>
            <a:ext cx="685800" cy="619125"/>
          </a:xfrm>
          <a:prstGeom prst="cube">
            <a:avLst>
              <a:gd name="adj" fmla="val 25000"/>
            </a:avLst>
          </a:prstGeom>
          <a:solidFill>
            <a:srgbClr val="FF33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267" name="AutoShape 3"/>
          <p:cNvSpPr>
            <a:spLocks noChangeArrowheads="1"/>
          </p:cNvSpPr>
          <p:nvPr/>
        </p:nvSpPr>
        <p:spPr bwMode="auto">
          <a:xfrm>
            <a:off x="1187624" y="5373216"/>
            <a:ext cx="685800" cy="619125"/>
          </a:xfrm>
          <a:prstGeom prst="cube">
            <a:avLst>
              <a:gd name="adj" fmla="val 25000"/>
            </a:avLst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268" name="AutoShape 4"/>
          <p:cNvSpPr>
            <a:spLocks noChangeArrowheads="1"/>
          </p:cNvSpPr>
          <p:nvPr/>
        </p:nvSpPr>
        <p:spPr bwMode="auto">
          <a:xfrm>
            <a:off x="1187624" y="4869160"/>
            <a:ext cx="685800" cy="619125"/>
          </a:xfrm>
          <a:prstGeom prst="cube">
            <a:avLst>
              <a:gd name="adj" fmla="val 25000"/>
            </a:avLst>
          </a:prstGeom>
          <a:solidFill>
            <a:srgbClr val="7030A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269" name="AutoShape 5"/>
          <p:cNvSpPr>
            <a:spLocks noChangeArrowheads="1"/>
          </p:cNvSpPr>
          <p:nvPr/>
        </p:nvSpPr>
        <p:spPr bwMode="auto">
          <a:xfrm>
            <a:off x="1187624" y="4437112"/>
            <a:ext cx="685800" cy="619125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270" name="AutoShape 6"/>
          <p:cNvSpPr>
            <a:spLocks noChangeArrowheads="1"/>
          </p:cNvSpPr>
          <p:nvPr/>
        </p:nvSpPr>
        <p:spPr bwMode="auto">
          <a:xfrm>
            <a:off x="1187624" y="4005064"/>
            <a:ext cx="685800" cy="619125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271" name="AutoShape 7"/>
          <p:cNvSpPr>
            <a:spLocks noChangeArrowheads="1"/>
          </p:cNvSpPr>
          <p:nvPr/>
        </p:nvSpPr>
        <p:spPr bwMode="auto">
          <a:xfrm>
            <a:off x="1187624" y="3573016"/>
            <a:ext cx="685800" cy="619125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272" name="AutoShape 8"/>
          <p:cNvSpPr>
            <a:spLocks noChangeArrowheads="1"/>
          </p:cNvSpPr>
          <p:nvPr/>
        </p:nvSpPr>
        <p:spPr bwMode="auto">
          <a:xfrm>
            <a:off x="1187624" y="3140968"/>
            <a:ext cx="685800" cy="619125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273" name="AutoShape 9"/>
          <p:cNvSpPr>
            <a:spLocks noChangeArrowheads="1"/>
          </p:cNvSpPr>
          <p:nvPr/>
        </p:nvSpPr>
        <p:spPr bwMode="auto">
          <a:xfrm>
            <a:off x="1187624" y="2708920"/>
            <a:ext cx="685800" cy="619125"/>
          </a:xfrm>
          <a:prstGeom prst="cube">
            <a:avLst>
              <a:gd name="adj" fmla="val 25000"/>
            </a:avLst>
          </a:prstGeom>
          <a:solidFill>
            <a:srgbClr val="80808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274" name="AutoShape 10"/>
          <p:cNvSpPr>
            <a:spLocks noChangeArrowheads="1"/>
          </p:cNvSpPr>
          <p:nvPr/>
        </p:nvSpPr>
        <p:spPr bwMode="auto">
          <a:xfrm>
            <a:off x="1187624" y="2276872"/>
            <a:ext cx="685800" cy="619125"/>
          </a:xfrm>
          <a:prstGeom prst="cube">
            <a:avLst>
              <a:gd name="adj" fmla="val 25000"/>
            </a:avLst>
          </a:prstGeom>
          <a:solidFill>
            <a:srgbClr val="FF5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" name="AutoShape 2"/>
          <p:cNvSpPr>
            <a:spLocks noChangeArrowheads="1"/>
          </p:cNvSpPr>
          <p:nvPr/>
        </p:nvSpPr>
        <p:spPr bwMode="auto">
          <a:xfrm>
            <a:off x="2051720" y="5805264"/>
            <a:ext cx="685800" cy="619125"/>
          </a:xfrm>
          <a:prstGeom prst="cube">
            <a:avLst>
              <a:gd name="adj" fmla="val 25000"/>
            </a:avLst>
          </a:prstGeom>
          <a:solidFill>
            <a:srgbClr val="FF33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" name="AutoShape 3"/>
          <p:cNvSpPr>
            <a:spLocks noChangeArrowheads="1"/>
          </p:cNvSpPr>
          <p:nvPr/>
        </p:nvSpPr>
        <p:spPr bwMode="auto">
          <a:xfrm>
            <a:off x="2051720" y="5373216"/>
            <a:ext cx="685800" cy="619125"/>
          </a:xfrm>
          <a:prstGeom prst="cube">
            <a:avLst>
              <a:gd name="adj" fmla="val 25000"/>
            </a:avLst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7" name="AutoShape 4"/>
          <p:cNvSpPr>
            <a:spLocks noChangeArrowheads="1"/>
          </p:cNvSpPr>
          <p:nvPr/>
        </p:nvSpPr>
        <p:spPr bwMode="auto">
          <a:xfrm>
            <a:off x="2051720" y="4869160"/>
            <a:ext cx="685800" cy="619125"/>
          </a:xfrm>
          <a:prstGeom prst="cube">
            <a:avLst>
              <a:gd name="adj" fmla="val 25000"/>
            </a:avLst>
          </a:prstGeom>
          <a:solidFill>
            <a:srgbClr val="7030A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8" name="AutoShape 5"/>
          <p:cNvSpPr>
            <a:spLocks noChangeArrowheads="1"/>
          </p:cNvSpPr>
          <p:nvPr/>
        </p:nvSpPr>
        <p:spPr bwMode="auto">
          <a:xfrm>
            <a:off x="2051720" y="4437112"/>
            <a:ext cx="685800" cy="619125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9" name="AutoShape 6"/>
          <p:cNvSpPr>
            <a:spLocks noChangeArrowheads="1"/>
          </p:cNvSpPr>
          <p:nvPr/>
        </p:nvSpPr>
        <p:spPr bwMode="auto">
          <a:xfrm>
            <a:off x="2051720" y="4005064"/>
            <a:ext cx="685800" cy="619125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0" name="AutoShape 7"/>
          <p:cNvSpPr>
            <a:spLocks noChangeArrowheads="1"/>
          </p:cNvSpPr>
          <p:nvPr/>
        </p:nvSpPr>
        <p:spPr bwMode="auto">
          <a:xfrm>
            <a:off x="2051720" y="3573016"/>
            <a:ext cx="685800" cy="619125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" name="AutoShape 8"/>
          <p:cNvSpPr>
            <a:spLocks noChangeArrowheads="1"/>
          </p:cNvSpPr>
          <p:nvPr/>
        </p:nvSpPr>
        <p:spPr bwMode="auto">
          <a:xfrm>
            <a:off x="2051720" y="3140968"/>
            <a:ext cx="685800" cy="619125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2" name="AutoShape 9"/>
          <p:cNvSpPr>
            <a:spLocks noChangeArrowheads="1"/>
          </p:cNvSpPr>
          <p:nvPr/>
        </p:nvSpPr>
        <p:spPr bwMode="auto">
          <a:xfrm>
            <a:off x="2051720" y="2708920"/>
            <a:ext cx="685800" cy="619125"/>
          </a:xfrm>
          <a:prstGeom prst="cube">
            <a:avLst>
              <a:gd name="adj" fmla="val 25000"/>
            </a:avLst>
          </a:prstGeom>
          <a:solidFill>
            <a:srgbClr val="80808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3" name="AutoShape 10"/>
          <p:cNvSpPr>
            <a:spLocks noChangeArrowheads="1"/>
          </p:cNvSpPr>
          <p:nvPr/>
        </p:nvSpPr>
        <p:spPr bwMode="auto">
          <a:xfrm>
            <a:off x="2051720" y="2276872"/>
            <a:ext cx="685800" cy="619125"/>
          </a:xfrm>
          <a:prstGeom prst="cube">
            <a:avLst>
              <a:gd name="adj" fmla="val 25000"/>
            </a:avLst>
          </a:prstGeom>
          <a:solidFill>
            <a:srgbClr val="FF5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FE92E200-F96A-4B94-BD6F-A388E8656A8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0" dur="2151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 animBg="1"/>
      <p:bldP spid="4" grpId="0" animBg="1"/>
      <p:bldP spid="5" grpId="0" animBg="1"/>
      <p:bldP spid="11266" grpId="0" animBg="1"/>
      <p:bldP spid="11267" grpId="0" animBg="1"/>
      <p:bldP spid="11268" grpId="0" animBg="1"/>
      <p:bldP spid="11269" grpId="0" animBg="1"/>
      <p:bldP spid="11270" grpId="0" animBg="1"/>
      <p:bldP spid="11271" grpId="0" animBg="1"/>
      <p:bldP spid="11272" grpId="0" animBg="1"/>
      <p:bldP spid="11273" grpId="0" animBg="1"/>
      <p:bldP spid="1127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 txBox="1">
            <a:spLocks/>
          </p:cNvSpPr>
          <p:nvPr/>
        </p:nvSpPr>
        <p:spPr>
          <a:xfrm>
            <a:off x="251520" y="980728"/>
            <a:ext cx="5976664" cy="432048"/>
          </a:xfrm>
          <a:prstGeom prst="rect">
            <a:avLst/>
          </a:prstGeom>
          <a:solidFill>
            <a:srgbClr val="FFFF00"/>
          </a:solidFill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GB" sz="2000" b="1" dirty="0"/>
              <a:t>Build a tower the same as the one you have already.</a:t>
            </a: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251520" y="188640"/>
            <a:ext cx="6552728" cy="648072"/>
          </a:xfrm>
          <a:prstGeom prst="rect">
            <a:avLst/>
          </a:prstGeom>
          <a:solidFill>
            <a:srgbClr val="FF0000"/>
          </a:solidFill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Start off with a tower of 10 cubes</a:t>
            </a: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6300192" y="1700808"/>
            <a:ext cx="2592288" cy="2880320"/>
          </a:xfrm>
          <a:prstGeom prst="rect">
            <a:avLst/>
          </a:prstGeom>
          <a:solidFill>
            <a:srgbClr val="00FF00"/>
          </a:solidFill>
        </p:spPr>
        <p:txBody>
          <a:bodyPr/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en-GB" sz="2800" b="1" dirty="0"/>
              <a:t> How many do you have altogether now?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en-GB" sz="2800" b="1" dirty="0"/>
              <a:t>     What is double 10?</a:t>
            </a:r>
          </a:p>
        </p:txBody>
      </p:sp>
      <p:sp>
        <p:nvSpPr>
          <p:cNvPr id="13314" name="AutoShape 2"/>
          <p:cNvSpPr>
            <a:spLocks noChangeArrowheads="1"/>
          </p:cNvSpPr>
          <p:nvPr/>
        </p:nvSpPr>
        <p:spPr bwMode="auto">
          <a:xfrm>
            <a:off x="755576" y="6021288"/>
            <a:ext cx="685800" cy="619125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315" name="AutoShape 3"/>
          <p:cNvSpPr>
            <a:spLocks noChangeArrowheads="1"/>
          </p:cNvSpPr>
          <p:nvPr/>
        </p:nvSpPr>
        <p:spPr bwMode="auto">
          <a:xfrm>
            <a:off x="755576" y="5589240"/>
            <a:ext cx="685800" cy="619125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755576" y="5157192"/>
            <a:ext cx="685800" cy="619125"/>
          </a:xfrm>
          <a:prstGeom prst="cube">
            <a:avLst>
              <a:gd name="adj" fmla="val 25000"/>
            </a:avLst>
          </a:prstGeom>
          <a:solidFill>
            <a:srgbClr val="9933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755576" y="4725144"/>
            <a:ext cx="685800" cy="619125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318" name="AutoShape 6"/>
          <p:cNvSpPr>
            <a:spLocks noChangeArrowheads="1"/>
          </p:cNvSpPr>
          <p:nvPr/>
        </p:nvSpPr>
        <p:spPr bwMode="auto">
          <a:xfrm>
            <a:off x="755576" y="4293096"/>
            <a:ext cx="685800" cy="619125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319" name="AutoShape 7"/>
          <p:cNvSpPr>
            <a:spLocks noChangeArrowheads="1"/>
          </p:cNvSpPr>
          <p:nvPr/>
        </p:nvSpPr>
        <p:spPr bwMode="auto">
          <a:xfrm>
            <a:off x="755576" y="3861048"/>
            <a:ext cx="685800" cy="619125"/>
          </a:xfrm>
          <a:prstGeom prst="cube">
            <a:avLst>
              <a:gd name="adj" fmla="val 25000"/>
            </a:avLst>
          </a:prstGeom>
          <a:solidFill>
            <a:srgbClr val="9933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320" name="AutoShape 8"/>
          <p:cNvSpPr>
            <a:spLocks noChangeArrowheads="1"/>
          </p:cNvSpPr>
          <p:nvPr/>
        </p:nvSpPr>
        <p:spPr bwMode="auto">
          <a:xfrm>
            <a:off x="755576" y="3429000"/>
            <a:ext cx="685800" cy="619125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321" name="AutoShape 9"/>
          <p:cNvSpPr>
            <a:spLocks noChangeArrowheads="1"/>
          </p:cNvSpPr>
          <p:nvPr/>
        </p:nvSpPr>
        <p:spPr bwMode="auto">
          <a:xfrm>
            <a:off x="755576" y="2996952"/>
            <a:ext cx="685800" cy="619125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322" name="AutoShape 10"/>
          <p:cNvSpPr>
            <a:spLocks noChangeArrowheads="1"/>
          </p:cNvSpPr>
          <p:nvPr/>
        </p:nvSpPr>
        <p:spPr bwMode="auto">
          <a:xfrm>
            <a:off x="755576" y="2564904"/>
            <a:ext cx="685800" cy="619125"/>
          </a:xfrm>
          <a:prstGeom prst="cube">
            <a:avLst>
              <a:gd name="adj" fmla="val 25000"/>
            </a:avLst>
          </a:prstGeom>
          <a:solidFill>
            <a:srgbClr val="9933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323" name="AutoShape 11"/>
          <p:cNvSpPr>
            <a:spLocks noChangeArrowheads="1"/>
          </p:cNvSpPr>
          <p:nvPr/>
        </p:nvSpPr>
        <p:spPr bwMode="auto">
          <a:xfrm>
            <a:off x="755576" y="2132856"/>
            <a:ext cx="685800" cy="619125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2195736" y="6021288"/>
            <a:ext cx="685800" cy="619125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9" name="AutoShape 3"/>
          <p:cNvSpPr>
            <a:spLocks noChangeArrowheads="1"/>
          </p:cNvSpPr>
          <p:nvPr/>
        </p:nvSpPr>
        <p:spPr bwMode="auto">
          <a:xfrm>
            <a:off x="2195736" y="5589240"/>
            <a:ext cx="685800" cy="619125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0" name="AutoShape 4"/>
          <p:cNvSpPr>
            <a:spLocks noChangeArrowheads="1"/>
          </p:cNvSpPr>
          <p:nvPr/>
        </p:nvSpPr>
        <p:spPr bwMode="auto">
          <a:xfrm>
            <a:off x="2195736" y="5157192"/>
            <a:ext cx="685800" cy="619125"/>
          </a:xfrm>
          <a:prstGeom prst="cube">
            <a:avLst>
              <a:gd name="adj" fmla="val 25000"/>
            </a:avLst>
          </a:prstGeom>
          <a:solidFill>
            <a:srgbClr val="9933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" name="AutoShape 5"/>
          <p:cNvSpPr>
            <a:spLocks noChangeArrowheads="1"/>
          </p:cNvSpPr>
          <p:nvPr/>
        </p:nvSpPr>
        <p:spPr bwMode="auto">
          <a:xfrm>
            <a:off x="2195736" y="4725144"/>
            <a:ext cx="685800" cy="619125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2" name="AutoShape 6"/>
          <p:cNvSpPr>
            <a:spLocks noChangeArrowheads="1"/>
          </p:cNvSpPr>
          <p:nvPr/>
        </p:nvSpPr>
        <p:spPr bwMode="auto">
          <a:xfrm>
            <a:off x="2195736" y="4293096"/>
            <a:ext cx="685800" cy="619125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3" name="AutoShape 7"/>
          <p:cNvSpPr>
            <a:spLocks noChangeArrowheads="1"/>
          </p:cNvSpPr>
          <p:nvPr/>
        </p:nvSpPr>
        <p:spPr bwMode="auto">
          <a:xfrm>
            <a:off x="2195736" y="3861048"/>
            <a:ext cx="685800" cy="619125"/>
          </a:xfrm>
          <a:prstGeom prst="cube">
            <a:avLst>
              <a:gd name="adj" fmla="val 25000"/>
            </a:avLst>
          </a:prstGeom>
          <a:solidFill>
            <a:srgbClr val="9933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4" name="AutoShape 8"/>
          <p:cNvSpPr>
            <a:spLocks noChangeArrowheads="1"/>
          </p:cNvSpPr>
          <p:nvPr/>
        </p:nvSpPr>
        <p:spPr bwMode="auto">
          <a:xfrm>
            <a:off x="2195736" y="3429000"/>
            <a:ext cx="685800" cy="619125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5" name="AutoShape 9"/>
          <p:cNvSpPr>
            <a:spLocks noChangeArrowheads="1"/>
          </p:cNvSpPr>
          <p:nvPr/>
        </p:nvSpPr>
        <p:spPr bwMode="auto">
          <a:xfrm>
            <a:off x="2195736" y="2996952"/>
            <a:ext cx="685800" cy="619125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6" name="AutoShape 10"/>
          <p:cNvSpPr>
            <a:spLocks noChangeArrowheads="1"/>
          </p:cNvSpPr>
          <p:nvPr/>
        </p:nvSpPr>
        <p:spPr bwMode="auto">
          <a:xfrm>
            <a:off x="2195736" y="2564904"/>
            <a:ext cx="685800" cy="619125"/>
          </a:xfrm>
          <a:prstGeom prst="cube">
            <a:avLst>
              <a:gd name="adj" fmla="val 25000"/>
            </a:avLst>
          </a:prstGeom>
          <a:solidFill>
            <a:srgbClr val="9933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7" name="AutoShape 11"/>
          <p:cNvSpPr>
            <a:spLocks noChangeArrowheads="1"/>
          </p:cNvSpPr>
          <p:nvPr/>
        </p:nvSpPr>
        <p:spPr bwMode="auto">
          <a:xfrm>
            <a:off x="2195736" y="2132856"/>
            <a:ext cx="685800" cy="619125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32227BD8-84EC-4000-93BC-E3859D39F1E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8" dur="2831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 animBg="1"/>
      <p:bldP spid="5" grpId="0" animBg="1"/>
      <p:bldP spid="6" grpId="0" animBg="1"/>
      <p:bldP spid="13314" grpId="0" animBg="1"/>
      <p:bldP spid="13315" grpId="0" animBg="1"/>
      <p:bldP spid="13316" grpId="0" animBg="1"/>
      <p:bldP spid="13317" grpId="0" animBg="1"/>
      <p:bldP spid="13318" grpId="0" animBg="1"/>
      <p:bldP spid="13319" grpId="0" animBg="1"/>
      <p:bldP spid="13320" grpId="0" animBg="1"/>
      <p:bldP spid="13321" grpId="0" animBg="1"/>
      <p:bldP spid="13322" grpId="0" animBg="1"/>
      <p:bldP spid="13323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 txBox="1">
            <a:spLocks/>
          </p:cNvSpPr>
          <p:nvPr/>
        </p:nvSpPr>
        <p:spPr>
          <a:xfrm>
            <a:off x="1691680" y="2780928"/>
            <a:ext cx="5688632" cy="1224136"/>
          </a:xfrm>
          <a:prstGeom prst="rect">
            <a:avLst/>
          </a:prstGeom>
          <a:solidFill>
            <a:srgbClr val="00FF00"/>
          </a:solidFill>
        </p:spPr>
        <p:txBody>
          <a:bodyPr/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en-GB" sz="2800" b="1" dirty="0"/>
              <a:t> Now go and build some towers and double them on your own!</a:t>
            </a:r>
          </a:p>
        </p:txBody>
      </p:sp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82587634-E213-485A-9113-E60F4794062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362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 animBg="1"/>
      <p:bldP spid="3" grpId="1" animBg="1"/>
      <p:bldP spid="3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251520" y="188640"/>
            <a:ext cx="3816424" cy="648072"/>
          </a:xfrm>
          <a:prstGeom prst="rect">
            <a:avLst/>
          </a:prstGeom>
          <a:solidFill>
            <a:srgbClr val="FF0000"/>
          </a:solidFill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32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Start off with 1 cube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98" name="AutoShape 2"/>
          <p:cNvSpPr>
            <a:spLocks noChangeArrowheads="1"/>
          </p:cNvSpPr>
          <p:nvPr/>
        </p:nvSpPr>
        <p:spPr bwMode="auto">
          <a:xfrm>
            <a:off x="4211960" y="5661248"/>
            <a:ext cx="685800" cy="619125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251520" y="980728"/>
            <a:ext cx="5256584" cy="1224136"/>
          </a:xfrm>
          <a:prstGeom prst="rect">
            <a:avLst/>
          </a:prstGeom>
          <a:solidFill>
            <a:srgbClr val="FFFF00"/>
          </a:solidFill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GB" sz="3200" b="1" dirty="0"/>
              <a:t>Build a tower the same as the one you have already.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5724128" y="5589240"/>
            <a:ext cx="685800" cy="619125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323528" y="2420888"/>
            <a:ext cx="5328592" cy="1800200"/>
          </a:xfrm>
          <a:prstGeom prst="rect">
            <a:avLst/>
          </a:prstGeom>
          <a:solidFill>
            <a:srgbClr val="00FF00"/>
          </a:solidFill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32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Put them on top of each other.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32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How many do you have now?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01" name="AutoShape 5"/>
          <p:cNvSpPr>
            <a:spLocks noChangeArrowheads="1"/>
          </p:cNvSpPr>
          <p:nvPr/>
        </p:nvSpPr>
        <p:spPr bwMode="auto">
          <a:xfrm>
            <a:off x="7380312" y="5301208"/>
            <a:ext cx="685800" cy="619125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102" name="AutoShape 6"/>
          <p:cNvSpPr>
            <a:spLocks noChangeArrowheads="1"/>
          </p:cNvSpPr>
          <p:nvPr/>
        </p:nvSpPr>
        <p:spPr bwMode="auto">
          <a:xfrm>
            <a:off x="7380312" y="4869160"/>
            <a:ext cx="685800" cy="619125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573F87A0-2ED6-40E3-926E-C1749372A24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280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  <p:bldP spid="4098" grpId="0" animBg="1"/>
      <p:bldP spid="6" grpId="0" animBg="1"/>
      <p:bldP spid="7" grpId="0" animBg="1"/>
      <p:bldP spid="8" grpId="0" animBg="1"/>
      <p:bldP spid="4101" grpId="0" animBg="1"/>
      <p:bldP spid="410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 txBox="1">
            <a:spLocks/>
          </p:cNvSpPr>
          <p:nvPr/>
        </p:nvSpPr>
        <p:spPr>
          <a:xfrm>
            <a:off x="251520" y="188640"/>
            <a:ext cx="4464496" cy="648072"/>
          </a:xfrm>
          <a:prstGeom prst="rect">
            <a:avLst/>
          </a:prstGeom>
          <a:solidFill>
            <a:srgbClr val="FF0000"/>
          </a:solidFill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32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Start off with 2 cubes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51520" y="980728"/>
            <a:ext cx="5256584" cy="1224136"/>
          </a:xfrm>
          <a:prstGeom prst="rect">
            <a:avLst/>
          </a:prstGeom>
          <a:solidFill>
            <a:srgbClr val="FFFF00"/>
          </a:solidFill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GB" sz="3200" b="1" dirty="0"/>
              <a:t>Build a tower the same as the one you have already.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323528" y="2420888"/>
            <a:ext cx="5328592" cy="1800200"/>
          </a:xfrm>
          <a:prstGeom prst="rect">
            <a:avLst/>
          </a:prstGeom>
          <a:solidFill>
            <a:srgbClr val="00FF00"/>
          </a:solidFill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32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Put them on top of each other.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32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How many do you have now?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362" name="AutoShape 2"/>
          <p:cNvSpPr>
            <a:spLocks noChangeArrowheads="1"/>
          </p:cNvSpPr>
          <p:nvPr/>
        </p:nvSpPr>
        <p:spPr bwMode="auto">
          <a:xfrm>
            <a:off x="2483768" y="5661248"/>
            <a:ext cx="685800" cy="619125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363" name="AutoShape 3"/>
          <p:cNvSpPr>
            <a:spLocks noChangeArrowheads="1"/>
          </p:cNvSpPr>
          <p:nvPr/>
        </p:nvSpPr>
        <p:spPr bwMode="auto">
          <a:xfrm>
            <a:off x="2483768" y="5229200"/>
            <a:ext cx="685800" cy="619125"/>
          </a:xfrm>
          <a:prstGeom prst="cube">
            <a:avLst>
              <a:gd name="adj" fmla="val 25000"/>
            </a:avLst>
          </a:prstGeom>
          <a:solidFill>
            <a:srgbClr val="7030A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3923928" y="5733256"/>
            <a:ext cx="685800" cy="619125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3923928" y="5301208"/>
            <a:ext cx="685800" cy="619125"/>
          </a:xfrm>
          <a:prstGeom prst="cube">
            <a:avLst>
              <a:gd name="adj" fmla="val 25000"/>
            </a:avLst>
          </a:prstGeom>
          <a:solidFill>
            <a:srgbClr val="7030A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9" name="AutoShape 2"/>
          <p:cNvSpPr>
            <a:spLocks noChangeArrowheads="1"/>
          </p:cNvSpPr>
          <p:nvPr/>
        </p:nvSpPr>
        <p:spPr bwMode="auto">
          <a:xfrm>
            <a:off x="6588224" y="5661248"/>
            <a:ext cx="685800" cy="619125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" name="AutoShape 3"/>
          <p:cNvSpPr>
            <a:spLocks noChangeArrowheads="1"/>
          </p:cNvSpPr>
          <p:nvPr/>
        </p:nvSpPr>
        <p:spPr bwMode="auto">
          <a:xfrm>
            <a:off x="6588224" y="5229200"/>
            <a:ext cx="685800" cy="619125"/>
          </a:xfrm>
          <a:prstGeom prst="cube">
            <a:avLst>
              <a:gd name="adj" fmla="val 25000"/>
            </a:avLst>
          </a:prstGeom>
          <a:solidFill>
            <a:srgbClr val="7030A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" name="AutoShape 2"/>
          <p:cNvSpPr>
            <a:spLocks noChangeArrowheads="1"/>
          </p:cNvSpPr>
          <p:nvPr/>
        </p:nvSpPr>
        <p:spPr bwMode="auto">
          <a:xfrm>
            <a:off x="6588224" y="4797152"/>
            <a:ext cx="685800" cy="619125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auto">
          <a:xfrm>
            <a:off x="6588224" y="4365104"/>
            <a:ext cx="685800" cy="619125"/>
          </a:xfrm>
          <a:prstGeom prst="cube">
            <a:avLst>
              <a:gd name="adj" fmla="val 25000"/>
            </a:avLst>
          </a:prstGeom>
          <a:solidFill>
            <a:srgbClr val="7030A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00DC79FE-5861-4EDE-8D1F-A28F0ED744FE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275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 animBg="1"/>
      <p:bldP spid="3" grpId="0" animBg="1"/>
      <p:bldP spid="4" grpId="0" animBg="1"/>
      <p:bldP spid="15362" grpId="0" animBg="1"/>
      <p:bldP spid="15363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 txBox="1">
            <a:spLocks/>
          </p:cNvSpPr>
          <p:nvPr/>
        </p:nvSpPr>
        <p:spPr>
          <a:xfrm>
            <a:off x="251520" y="980728"/>
            <a:ext cx="8424936" cy="648072"/>
          </a:xfrm>
          <a:prstGeom prst="rect">
            <a:avLst/>
          </a:prstGeom>
          <a:solidFill>
            <a:srgbClr val="FFFF00"/>
          </a:solidFill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GB" sz="2800" b="1" dirty="0"/>
              <a:t>Build a tower the same as the one you have already.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51520" y="1700808"/>
            <a:ext cx="4968552" cy="1296144"/>
          </a:xfrm>
          <a:prstGeom prst="rect">
            <a:avLst/>
          </a:prstGeom>
          <a:solidFill>
            <a:srgbClr val="00FF00"/>
          </a:solidFill>
        </p:spPr>
        <p:txBody>
          <a:bodyPr/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en-GB" sz="2800" b="1" dirty="0"/>
              <a:t>Put them on top of each other.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en-GB" sz="2800" b="1" dirty="0"/>
              <a:t>How many do you have now?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51520" y="188640"/>
            <a:ext cx="6336704" cy="648072"/>
          </a:xfrm>
          <a:prstGeom prst="rect">
            <a:avLst/>
          </a:prstGeom>
          <a:solidFill>
            <a:srgbClr val="FF0000"/>
          </a:solidFill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Start off with a tower with 3 cubes</a:t>
            </a:r>
          </a:p>
        </p:txBody>
      </p:sp>
      <p:sp>
        <p:nvSpPr>
          <p:cNvPr id="5122" name="AutoShape 2"/>
          <p:cNvSpPr>
            <a:spLocks noChangeArrowheads="1"/>
          </p:cNvSpPr>
          <p:nvPr/>
        </p:nvSpPr>
        <p:spPr bwMode="auto">
          <a:xfrm>
            <a:off x="1403648" y="5589240"/>
            <a:ext cx="685800" cy="619125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123" name="AutoShape 3"/>
          <p:cNvSpPr>
            <a:spLocks noChangeArrowheads="1"/>
          </p:cNvSpPr>
          <p:nvPr/>
        </p:nvSpPr>
        <p:spPr bwMode="auto">
          <a:xfrm>
            <a:off x="1403648" y="5157192"/>
            <a:ext cx="685800" cy="619125"/>
          </a:xfrm>
          <a:prstGeom prst="cube">
            <a:avLst>
              <a:gd name="adj" fmla="val 25000"/>
            </a:avLst>
          </a:prstGeom>
          <a:solidFill>
            <a:srgbClr val="FF33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124" name="AutoShape 4"/>
          <p:cNvSpPr>
            <a:spLocks noChangeArrowheads="1"/>
          </p:cNvSpPr>
          <p:nvPr/>
        </p:nvSpPr>
        <p:spPr bwMode="auto">
          <a:xfrm>
            <a:off x="1403648" y="4725144"/>
            <a:ext cx="685800" cy="619125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" name="AutoShape 2"/>
          <p:cNvSpPr>
            <a:spLocks noChangeArrowheads="1"/>
          </p:cNvSpPr>
          <p:nvPr/>
        </p:nvSpPr>
        <p:spPr bwMode="auto">
          <a:xfrm>
            <a:off x="3347864" y="5589240"/>
            <a:ext cx="685800" cy="619125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126" name="AutoShape 6"/>
          <p:cNvSpPr>
            <a:spLocks noChangeArrowheads="1"/>
          </p:cNvSpPr>
          <p:nvPr/>
        </p:nvSpPr>
        <p:spPr bwMode="auto">
          <a:xfrm>
            <a:off x="3347864" y="5085184"/>
            <a:ext cx="685800" cy="619125"/>
          </a:xfrm>
          <a:prstGeom prst="cube">
            <a:avLst>
              <a:gd name="adj" fmla="val 25000"/>
            </a:avLst>
          </a:prstGeom>
          <a:solidFill>
            <a:srgbClr val="FF33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127" name="AutoShape 7"/>
          <p:cNvSpPr>
            <a:spLocks noChangeArrowheads="1"/>
          </p:cNvSpPr>
          <p:nvPr/>
        </p:nvSpPr>
        <p:spPr bwMode="auto">
          <a:xfrm>
            <a:off x="3347864" y="4653136"/>
            <a:ext cx="685800" cy="619125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9" name="AutoShape 2"/>
          <p:cNvSpPr>
            <a:spLocks noChangeArrowheads="1"/>
          </p:cNvSpPr>
          <p:nvPr/>
        </p:nvSpPr>
        <p:spPr bwMode="auto">
          <a:xfrm>
            <a:off x="5868144" y="5517232"/>
            <a:ext cx="685800" cy="619125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0" name="AutoShape 3"/>
          <p:cNvSpPr>
            <a:spLocks noChangeArrowheads="1"/>
          </p:cNvSpPr>
          <p:nvPr/>
        </p:nvSpPr>
        <p:spPr bwMode="auto">
          <a:xfrm>
            <a:off x="5868144" y="5085184"/>
            <a:ext cx="685800" cy="619125"/>
          </a:xfrm>
          <a:prstGeom prst="cube">
            <a:avLst>
              <a:gd name="adj" fmla="val 25000"/>
            </a:avLst>
          </a:prstGeom>
          <a:solidFill>
            <a:srgbClr val="FF33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" name="AutoShape 4"/>
          <p:cNvSpPr>
            <a:spLocks noChangeArrowheads="1"/>
          </p:cNvSpPr>
          <p:nvPr/>
        </p:nvSpPr>
        <p:spPr bwMode="auto">
          <a:xfrm>
            <a:off x="5868144" y="4653136"/>
            <a:ext cx="685800" cy="619125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2" name="AutoShape 2"/>
          <p:cNvSpPr>
            <a:spLocks noChangeArrowheads="1"/>
          </p:cNvSpPr>
          <p:nvPr/>
        </p:nvSpPr>
        <p:spPr bwMode="auto">
          <a:xfrm>
            <a:off x="5868144" y="4221088"/>
            <a:ext cx="685800" cy="627509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3" name="AutoShape 3"/>
          <p:cNvSpPr>
            <a:spLocks noChangeArrowheads="1"/>
          </p:cNvSpPr>
          <p:nvPr/>
        </p:nvSpPr>
        <p:spPr bwMode="auto">
          <a:xfrm>
            <a:off x="5868144" y="3789040"/>
            <a:ext cx="685800" cy="627509"/>
          </a:xfrm>
          <a:prstGeom prst="cube">
            <a:avLst>
              <a:gd name="adj" fmla="val 25000"/>
            </a:avLst>
          </a:prstGeom>
          <a:solidFill>
            <a:srgbClr val="FF33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4" name="AutoShape 4"/>
          <p:cNvSpPr>
            <a:spLocks noChangeArrowheads="1"/>
          </p:cNvSpPr>
          <p:nvPr/>
        </p:nvSpPr>
        <p:spPr bwMode="auto">
          <a:xfrm>
            <a:off x="5868144" y="3356992"/>
            <a:ext cx="685800" cy="627509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00BA2376-E6DB-4D9E-851C-06E5767E189E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4077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 animBg="1"/>
      <p:bldP spid="3" grpId="0" animBg="1"/>
      <p:bldP spid="4" grpId="0" animBg="1"/>
      <p:bldP spid="5122" grpId="0" animBg="1"/>
      <p:bldP spid="5123" grpId="0" animBg="1"/>
      <p:bldP spid="5124" grpId="0" animBg="1"/>
      <p:bldP spid="10" grpId="0" animBg="1"/>
      <p:bldP spid="5126" grpId="0" animBg="1"/>
      <p:bldP spid="512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 txBox="1">
            <a:spLocks/>
          </p:cNvSpPr>
          <p:nvPr/>
        </p:nvSpPr>
        <p:spPr>
          <a:xfrm>
            <a:off x="971600" y="188640"/>
            <a:ext cx="5832648" cy="648072"/>
          </a:xfrm>
          <a:prstGeom prst="rect">
            <a:avLst/>
          </a:prstGeom>
          <a:solidFill>
            <a:srgbClr val="FF0000"/>
          </a:solidFill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Start off with a tower of 4 cubes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51520" y="980728"/>
            <a:ext cx="8424936" cy="648072"/>
          </a:xfrm>
          <a:prstGeom prst="rect">
            <a:avLst/>
          </a:prstGeom>
          <a:solidFill>
            <a:srgbClr val="FFFF00"/>
          </a:solidFill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GB" sz="2800" b="1" dirty="0"/>
              <a:t>Build a tower the same as the one you have already.</a:t>
            </a: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251520" y="1700808"/>
            <a:ext cx="8352928" cy="576064"/>
          </a:xfrm>
          <a:prstGeom prst="rect">
            <a:avLst/>
          </a:prstGeom>
          <a:solidFill>
            <a:srgbClr val="00FF00"/>
          </a:solidFill>
        </p:spPr>
        <p:txBody>
          <a:bodyPr/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en-GB" sz="2400" b="1" dirty="0"/>
              <a:t>Put them on top of each other. How many do you have now?</a:t>
            </a:r>
          </a:p>
        </p:txBody>
      </p:sp>
      <p:sp>
        <p:nvSpPr>
          <p:cNvPr id="6146" name="AutoShape 2"/>
          <p:cNvSpPr>
            <a:spLocks noChangeArrowheads="1"/>
          </p:cNvSpPr>
          <p:nvPr/>
        </p:nvSpPr>
        <p:spPr bwMode="auto">
          <a:xfrm>
            <a:off x="1547664" y="5517232"/>
            <a:ext cx="685800" cy="619125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147" name="AutoShape 3"/>
          <p:cNvSpPr>
            <a:spLocks noChangeArrowheads="1"/>
          </p:cNvSpPr>
          <p:nvPr/>
        </p:nvSpPr>
        <p:spPr bwMode="auto">
          <a:xfrm>
            <a:off x="1547664" y="5085184"/>
            <a:ext cx="685800" cy="619125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148" name="AutoShape 4"/>
          <p:cNvSpPr>
            <a:spLocks noChangeArrowheads="1"/>
          </p:cNvSpPr>
          <p:nvPr/>
        </p:nvSpPr>
        <p:spPr bwMode="auto">
          <a:xfrm>
            <a:off x="1547664" y="4653136"/>
            <a:ext cx="685800" cy="619125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149" name="AutoShape 5"/>
          <p:cNvSpPr>
            <a:spLocks noChangeArrowheads="1"/>
          </p:cNvSpPr>
          <p:nvPr/>
        </p:nvSpPr>
        <p:spPr bwMode="auto">
          <a:xfrm>
            <a:off x="1547664" y="4221088"/>
            <a:ext cx="685800" cy="619125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" name="AutoShape 2"/>
          <p:cNvSpPr>
            <a:spLocks noChangeArrowheads="1"/>
          </p:cNvSpPr>
          <p:nvPr/>
        </p:nvSpPr>
        <p:spPr bwMode="auto">
          <a:xfrm>
            <a:off x="3203848" y="5517232"/>
            <a:ext cx="685800" cy="619125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" name="AutoShape 3"/>
          <p:cNvSpPr>
            <a:spLocks noChangeArrowheads="1"/>
          </p:cNvSpPr>
          <p:nvPr/>
        </p:nvSpPr>
        <p:spPr bwMode="auto">
          <a:xfrm>
            <a:off x="3203848" y="5085184"/>
            <a:ext cx="685800" cy="619125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" name="AutoShape 4"/>
          <p:cNvSpPr>
            <a:spLocks noChangeArrowheads="1"/>
          </p:cNvSpPr>
          <p:nvPr/>
        </p:nvSpPr>
        <p:spPr bwMode="auto">
          <a:xfrm>
            <a:off x="3203848" y="4653136"/>
            <a:ext cx="685800" cy="619125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" name="AutoShape 5"/>
          <p:cNvSpPr>
            <a:spLocks noChangeArrowheads="1"/>
          </p:cNvSpPr>
          <p:nvPr/>
        </p:nvSpPr>
        <p:spPr bwMode="auto">
          <a:xfrm>
            <a:off x="3203848" y="4221088"/>
            <a:ext cx="685800" cy="619125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516216" y="5805264"/>
            <a:ext cx="685800" cy="619125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" name="AutoShape 3"/>
          <p:cNvSpPr>
            <a:spLocks noChangeArrowheads="1"/>
          </p:cNvSpPr>
          <p:nvPr/>
        </p:nvSpPr>
        <p:spPr bwMode="auto">
          <a:xfrm>
            <a:off x="6516216" y="5373216"/>
            <a:ext cx="685800" cy="619125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>
            <a:off x="6516216" y="4941168"/>
            <a:ext cx="685800" cy="619125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7" name="AutoShape 5"/>
          <p:cNvSpPr>
            <a:spLocks noChangeArrowheads="1"/>
          </p:cNvSpPr>
          <p:nvPr/>
        </p:nvSpPr>
        <p:spPr bwMode="auto">
          <a:xfrm>
            <a:off x="6516216" y="4509120"/>
            <a:ext cx="685800" cy="619125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516216" y="4077072"/>
            <a:ext cx="685800" cy="619125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9" name="AutoShape 3"/>
          <p:cNvSpPr>
            <a:spLocks noChangeArrowheads="1"/>
          </p:cNvSpPr>
          <p:nvPr/>
        </p:nvSpPr>
        <p:spPr bwMode="auto">
          <a:xfrm>
            <a:off x="6516216" y="3645024"/>
            <a:ext cx="685800" cy="619125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0" name="AutoShape 4"/>
          <p:cNvSpPr>
            <a:spLocks noChangeArrowheads="1"/>
          </p:cNvSpPr>
          <p:nvPr/>
        </p:nvSpPr>
        <p:spPr bwMode="auto">
          <a:xfrm>
            <a:off x="6516216" y="3212976"/>
            <a:ext cx="685800" cy="619125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" name="AutoShape 5"/>
          <p:cNvSpPr>
            <a:spLocks noChangeArrowheads="1"/>
          </p:cNvSpPr>
          <p:nvPr/>
        </p:nvSpPr>
        <p:spPr bwMode="auto">
          <a:xfrm>
            <a:off x="6516216" y="2780928"/>
            <a:ext cx="685800" cy="619125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5808142A-B23C-49B5-9F00-D65B2111909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6" dur="346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 animBg="1"/>
      <p:bldP spid="4" grpId="0" animBg="1"/>
      <p:bldP spid="5" grpId="0" animBg="1"/>
      <p:bldP spid="6146" grpId="0" animBg="1"/>
      <p:bldP spid="6147" grpId="0" animBg="1"/>
      <p:bldP spid="6148" grpId="0" animBg="1"/>
      <p:bldP spid="614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 txBox="1">
            <a:spLocks/>
          </p:cNvSpPr>
          <p:nvPr/>
        </p:nvSpPr>
        <p:spPr>
          <a:xfrm>
            <a:off x="251520" y="980728"/>
            <a:ext cx="5760640" cy="432048"/>
          </a:xfrm>
          <a:prstGeom prst="rect">
            <a:avLst/>
          </a:prstGeom>
          <a:solidFill>
            <a:srgbClr val="FFFF00"/>
          </a:solidFill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GB" sz="2000" b="1" dirty="0"/>
              <a:t>Build a tower the same as the one you have already.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51520" y="1700808"/>
            <a:ext cx="3528392" cy="864096"/>
          </a:xfrm>
          <a:prstGeom prst="rect">
            <a:avLst/>
          </a:prstGeom>
          <a:solidFill>
            <a:srgbClr val="00FF00"/>
          </a:solidFill>
        </p:spPr>
        <p:txBody>
          <a:bodyPr/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en-GB" sz="2000" b="1" dirty="0"/>
              <a:t>Put them on top of each other.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en-GB" sz="2000" b="1" dirty="0"/>
              <a:t>How many do you have now?</a:t>
            </a: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251520" y="188640"/>
            <a:ext cx="5832648" cy="648072"/>
          </a:xfrm>
          <a:prstGeom prst="rect">
            <a:avLst/>
          </a:prstGeom>
          <a:solidFill>
            <a:srgbClr val="FF0000"/>
          </a:solidFill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Start off with a tower of 5 cubes</a:t>
            </a:r>
          </a:p>
        </p:txBody>
      </p:sp>
      <p:sp>
        <p:nvSpPr>
          <p:cNvPr id="7170" name="AutoShape 2"/>
          <p:cNvSpPr>
            <a:spLocks noChangeArrowheads="1"/>
          </p:cNvSpPr>
          <p:nvPr/>
        </p:nvSpPr>
        <p:spPr bwMode="auto">
          <a:xfrm>
            <a:off x="1475656" y="5517232"/>
            <a:ext cx="685800" cy="619125"/>
          </a:xfrm>
          <a:prstGeom prst="cube">
            <a:avLst>
              <a:gd name="adj" fmla="val 25000"/>
            </a:avLst>
          </a:prstGeom>
          <a:solidFill>
            <a:srgbClr val="7030A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171" name="AutoShape 3"/>
          <p:cNvSpPr>
            <a:spLocks noChangeArrowheads="1"/>
          </p:cNvSpPr>
          <p:nvPr/>
        </p:nvSpPr>
        <p:spPr bwMode="auto">
          <a:xfrm>
            <a:off x="1475656" y="5085184"/>
            <a:ext cx="685800" cy="619125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172" name="AutoShape 4"/>
          <p:cNvSpPr>
            <a:spLocks noChangeArrowheads="1"/>
          </p:cNvSpPr>
          <p:nvPr/>
        </p:nvSpPr>
        <p:spPr bwMode="auto">
          <a:xfrm>
            <a:off x="1475656" y="4653136"/>
            <a:ext cx="685800" cy="619125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173" name="AutoShape 5"/>
          <p:cNvSpPr>
            <a:spLocks noChangeArrowheads="1"/>
          </p:cNvSpPr>
          <p:nvPr/>
        </p:nvSpPr>
        <p:spPr bwMode="auto">
          <a:xfrm>
            <a:off x="1475656" y="4221088"/>
            <a:ext cx="685800" cy="619125"/>
          </a:xfrm>
          <a:prstGeom prst="cube">
            <a:avLst>
              <a:gd name="adj" fmla="val 25000"/>
            </a:avLst>
          </a:prstGeom>
          <a:solidFill>
            <a:srgbClr val="FF33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174" name="AutoShape 6"/>
          <p:cNvSpPr>
            <a:spLocks noChangeArrowheads="1"/>
          </p:cNvSpPr>
          <p:nvPr/>
        </p:nvSpPr>
        <p:spPr bwMode="auto">
          <a:xfrm>
            <a:off x="1475656" y="3789040"/>
            <a:ext cx="685800" cy="619125"/>
          </a:xfrm>
          <a:prstGeom prst="cube">
            <a:avLst>
              <a:gd name="adj" fmla="val 25000"/>
            </a:avLst>
          </a:prstGeom>
          <a:solidFill>
            <a:srgbClr val="80808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" name="AutoShape 2"/>
          <p:cNvSpPr>
            <a:spLocks noChangeArrowheads="1"/>
          </p:cNvSpPr>
          <p:nvPr/>
        </p:nvSpPr>
        <p:spPr bwMode="auto">
          <a:xfrm>
            <a:off x="3347864" y="5589240"/>
            <a:ext cx="685800" cy="567680"/>
          </a:xfrm>
          <a:prstGeom prst="cube">
            <a:avLst>
              <a:gd name="adj" fmla="val 25000"/>
            </a:avLst>
          </a:prstGeom>
          <a:solidFill>
            <a:srgbClr val="7030A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auto">
          <a:xfrm>
            <a:off x="3347864" y="5157192"/>
            <a:ext cx="685800" cy="567680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" name="AutoShape 4"/>
          <p:cNvSpPr>
            <a:spLocks noChangeArrowheads="1"/>
          </p:cNvSpPr>
          <p:nvPr/>
        </p:nvSpPr>
        <p:spPr bwMode="auto">
          <a:xfrm>
            <a:off x="3347864" y="4725144"/>
            <a:ext cx="685800" cy="567680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" name="AutoShape 5"/>
          <p:cNvSpPr>
            <a:spLocks noChangeArrowheads="1"/>
          </p:cNvSpPr>
          <p:nvPr/>
        </p:nvSpPr>
        <p:spPr bwMode="auto">
          <a:xfrm>
            <a:off x="3347864" y="4293096"/>
            <a:ext cx="685800" cy="567680"/>
          </a:xfrm>
          <a:prstGeom prst="cube">
            <a:avLst>
              <a:gd name="adj" fmla="val 25000"/>
            </a:avLst>
          </a:prstGeom>
          <a:solidFill>
            <a:srgbClr val="FF33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" name="AutoShape 6"/>
          <p:cNvSpPr>
            <a:spLocks noChangeArrowheads="1"/>
          </p:cNvSpPr>
          <p:nvPr/>
        </p:nvSpPr>
        <p:spPr bwMode="auto">
          <a:xfrm>
            <a:off x="3347864" y="3861048"/>
            <a:ext cx="685800" cy="567680"/>
          </a:xfrm>
          <a:prstGeom prst="cube">
            <a:avLst>
              <a:gd name="adj" fmla="val 25000"/>
            </a:avLst>
          </a:prstGeom>
          <a:solidFill>
            <a:srgbClr val="80808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" name="AutoShape 2"/>
          <p:cNvSpPr>
            <a:spLocks noChangeArrowheads="1"/>
          </p:cNvSpPr>
          <p:nvPr/>
        </p:nvSpPr>
        <p:spPr bwMode="auto">
          <a:xfrm>
            <a:off x="6372200" y="5949280"/>
            <a:ext cx="685800" cy="619125"/>
          </a:xfrm>
          <a:prstGeom prst="cube">
            <a:avLst>
              <a:gd name="adj" fmla="val 25000"/>
            </a:avLst>
          </a:prstGeom>
          <a:solidFill>
            <a:srgbClr val="7030A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7" name="AutoShape 3"/>
          <p:cNvSpPr>
            <a:spLocks noChangeArrowheads="1"/>
          </p:cNvSpPr>
          <p:nvPr/>
        </p:nvSpPr>
        <p:spPr bwMode="auto">
          <a:xfrm>
            <a:off x="6372200" y="5517232"/>
            <a:ext cx="685800" cy="619125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8" name="AutoShape 4"/>
          <p:cNvSpPr>
            <a:spLocks noChangeArrowheads="1"/>
          </p:cNvSpPr>
          <p:nvPr/>
        </p:nvSpPr>
        <p:spPr bwMode="auto">
          <a:xfrm>
            <a:off x="6372200" y="5085184"/>
            <a:ext cx="685800" cy="619125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9" name="AutoShape 5"/>
          <p:cNvSpPr>
            <a:spLocks noChangeArrowheads="1"/>
          </p:cNvSpPr>
          <p:nvPr/>
        </p:nvSpPr>
        <p:spPr bwMode="auto">
          <a:xfrm>
            <a:off x="6372200" y="4653136"/>
            <a:ext cx="685800" cy="619125"/>
          </a:xfrm>
          <a:prstGeom prst="cube">
            <a:avLst>
              <a:gd name="adj" fmla="val 25000"/>
            </a:avLst>
          </a:prstGeom>
          <a:solidFill>
            <a:srgbClr val="FF33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0" name="AutoShape 6"/>
          <p:cNvSpPr>
            <a:spLocks noChangeArrowheads="1"/>
          </p:cNvSpPr>
          <p:nvPr/>
        </p:nvSpPr>
        <p:spPr bwMode="auto">
          <a:xfrm>
            <a:off x="6372200" y="4221088"/>
            <a:ext cx="685800" cy="619125"/>
          </a:xfrm>
          <a:prstGeom prst="cube">
            <a:avLst>
              <a:gd name="adj" fmla="val 25000"/>
            </a:avLst>
          </a:prstGeom>
          <a:solidFill>
            <a:srgbClr val="80808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372200" y="3789040"/>
            <a:ext cx="685800" cy="619125"/>
          </a:xfrm>
          <a:prstGeom prst="cube">
            <a:avLst>
              <a:gd name="adj" fmla="val 25000"/>
            </a:avLst>
          </a:prstGeom>
          <a:solidFill>
            <a:srgbClr val="7030A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2" name="AutoShape 3"/>
          <p:cNvSpPr>
            <a:spLocks noChangeArrowheads="1"/>
          </p:cNvSpPr>
          <p:nvPr/>
        </p:nvSpPr>
        <p:spPr bwMode="auto">
          <a:xfrm>
            <a:off x="6372200" y="3356992"/>
            <a:ext cx="685800" cy="619125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3" name="AutoShape 4"/>
          <p:cNvSpPr>
            <a:spLocks noChangeArrowheads="1"/>
          </p:cNvSpPr>
          <p:nvPr/>
        </p:nvSpPr>
        <p:spPr bwMode="auto">
          <a:xfrm>
            <a:off x="6372200" y="2924944"/>
            <a:ext cx="685800" cy="619125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4" name="AutoShape 5"/>
          <p:cNvSpPr>
            <a:spLocks noChangeArrowheads="1"/>
          </p:cNvSpPr>
          <p:nvPr/>
        </p:nvSpPr>
        <p:spPr bwMode="auto">
          <a:xfrm>
            <a:off x="6372200" y="2492896"/>
            <a:ext cx="685800" cy="619125"/>
          </a:xfrm>
          <a:prstGeom prst="cube">
            <a:avLst>
              <a:gd name="adj" fmla="val 25000"/>
            </a:avLst>
          </a:prstGeom>
          <a:solidFill>
            <a:srgbClr val="FF33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5" name="AutoShape 6"/>
          <p:cNvSpPr>
            <a:spLocks noChangeArrowheads="1"/>
          </p:cNvSpPr>
          <p:nvPr/>
        </p:nvSpPr>
        <p:spPr bwMode="auto">
          <a:xfrm>
            <a:off x="6372200" y="2060848"/>
            <a:ext cx="685800" cy="619125"/>
          </a:xfrm>
          <a:prstGeom prst="cube">
            <a:avLst>
              <a:gd name="adj" fmla="val 25000"/>
            </a:avLst>
          </a:prstGeom>
          <a:solidFill>
            <a:srgbClr val="80808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CB1AC94B-F388-422C-9C7A-86C297B2C79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0" dur="469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 animBg="1"/>
      <p:bldP spid="4" grpId="0" animBg="1"/>
      <p:bldP spid="5" grpId="0" animBg="1"/>
      <p:bldP spid="7170" grpId="0" animBg="1"/>
      <p:bldP spid="7171" grpId="0" animBg="1"/>
      <p:bldP spid="7172" grpId="0" animBg="1"/>
      <p:bldP spid="7173" grpId="0" animBg="1"/>
      <p:bldP spid="7174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 txBox="1">
            <a:spLocks/>
          </p:cNvSpPr>
          <p:nvPr/>
        </p:nvSpPr>
        <p:spPr>
          <a:xfrm>
            <a:off x="251520" y="980728"/>
            <a:ext cx="5760640" cy="432048"/>
          </a:xfrm>
          <a:prstGeom prst="rect">
            <a:avLst/>
          </a:prstGeom>
          <a:solidFill>
            <a:srgbClr val="FFFF00"/>
          </a:solidFill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GB" sz="2000" b="1" dirty="0"/>
              <a:t>Build a tower the same as the one you have already.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51520" y="1700808"/>
            <a:ext cx="3600400" cy="936104"/>
          </a:xfrm>
          <a:prstGeom prst="rect">
            <a:avLst/>
          </a:prstGeom>
          <a:solidFill>
            <a:srgbClr val="00FF00"/>
          </a:solidFill>
        </p:spPr>
        <p:txBody>
          <a:bodyPr/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en-GB" sz="2000" b="1" dirty="0"/>
              <a:t>Put them on top of each other.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en-GB" sz="2000" b="1" dirty="0"/>
              <a:t>How many do you have now?</a:t>
            </a: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251520" y="188640"/>
            <a:ext cx="5832648" cy="648072"/>
          </a:xfrm>
          <a:prstGeom prst="rect">
            <a:avLst/>
          </a:prstGeom>
          <a:solidFill>
            <a:srgbClr val="FF0000"/>
          </a:solidFill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Start off with a tower of 6 cubes</a:t>
            </a:r>
          </a:p>
        </p:txBody>
      </p:sp>
      <p:sp>
        <p:nvSpPr>
          <p:cNvPr id="8194" name="AutoShape 2"/>
          <p:cNvSpPr>
            <a:spLocks noChangeArrowheads="1"/>
          </p:cNvSpPr>
          <p:nvPr/>
        </p:nvSpPr>
        <p:spPr bwMode="auto">
          <a:xfrm>
            <a:off x="1115616" y="5733256"/>
            <a:ext cx="685800" cy="619125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8195" name="AutoShape 3"/>
          <p:cNvSpPr>
            <a:spLocks noChangeArrowheads="1"/>
          </p:cNvSpPr>
          <p:nvPr/>
        </p:nvSpPr>
        <p:spPr bwMode="auto">
          <a:xfrm>
            <a:off x="1115616" y="5301208"/>
            <a:ext cx="685800" cy="619125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8196" name="AutoShape 4"/>
          <p:cNvSpPr>
            <a:spLocks noChangeArrowheads="1"/>
          </p:cNvSpPr>
          <p:nvPr/>
        </p:nvSpPr>
        <p:spPr bwMode="auto">
          <a:xfrm>
            <a:off x="1115616" y="4869160"/>
            <a:ext cx="685800" cy="619125"/>
          </a:xfrm>
          <a:prstGeom prst="cube">
            <a:avLst>
              <a:gd name="adj" fmla="val 25000"/>
            </a:avLst>
          </a:prstGeom>
          <a:solidFill>
            <a:srgbClr val="80808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8197" name="AutoShape 5"/>
          <p:cNvSpPr>
            <a:spLocks noChangeArrowheads="1"/>
          </p:cNvSpPr>
          <p:nvPr/>
        </p:nvSpPr>
        <p:spPr bwMode="auto">
          <a:xfrm>
            <a:off x="1115616" y="4437112"/>
            <a:ext cx="685800" cy="619125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8198" name="AutoShape 6"/>
          <p:cNvSpPr>
            <a:spLocks noChangeArrowheads="1"/>
          </p:cNvSpPr>
          <p:nvPr/>
        </p:nvSpPr>
        <p:spPr bwMode="auto">
          <a:xfrm>
            <a:off x="1115616" y="4005064"/>
            <a:ext cx="685800" cy="619125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8199" name="AutoShape 7"/>
          <p:cNvSpPr>
            <a:spLocks noChangeArrowheads="1"/>
          </p:cNvSpPr>
          <p:nvPr/>
        </p:nvSpPr>
        <p:spPr bwMode="auto">
          <a:xfrm>
            <a:off x="1115616" y="3573016"/>
            <a:ext cx="685800" cy="619125"/>
          </a:xfrm>
          <a:prstGeom prst="cube">
            <a:avLst>
              <a:gd name="adj" fmla="val 25000"/>
            </a:avLst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2699792" y="5733256"/>
            <a:ext cx="685800" cy="619125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2699792" y="5301208"/>
            <a:ext cx="685800" cy="619125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auto">
          <a:xfrm>
            <a:off x="2699792" y="4869160"/>
            <a:ext cx="685800" cy="619125"/>
          </a:xfrm>
          <a:prstGeom prst="cube">
            <a:avLst>
              <a:gd name="adj" fmla="val 25000"/>
            </a:avLst>
          </a:prstGeom>
          <a:solidFill>
            <a:srgbClr val="80808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2699792" y="4437112"/>
            <a:ext cx="685800" cy="619125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" name="AutoShape 6"/>
          <p:cNvSpPr>
            <a:spLocks noChangeArrowheads="1"/>
          </p:cNvSpPr>
          <p:nvPr/>
        </p:nvSpPr>
        <p:spPr bwMode="auto">
          <a:xfrm>
            <a:off x="2699792" y="4005064"/>
            <a:ext cx="685800" cy="619125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7" name="AutoShape 7"/>
          <p:cNvSpPr>
            <a:spLocks noChangeArrowheads="1"/>
          </p:cNvSpPr>
          <p:nvPr/>
        </p:nvSpPr>
        <p:spPr bwMode="auto">
          <a:xfrm>
            <a:off x="2699792" y="3573016"/>
            <a:ext cx="685800" cy="619125"/>
          </a:xfrm>
          <a:prstGeom prst="cube">
            <a:avLst>
              <a:gd name="adj" fmla="val 25000"/>
            </a:avLst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732240" y="5805264"/>
            <a:ext cx="685800" cy="619125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9" name="AutoShape 3"/>
          <p:cNvSpPr>
            <a:spLocks noChangeArrowheads="1"/>
          </p:cNvSpPr>
          <p:nvPr/>
        </p:nvSpPr>
        <p:spPr bwMode="auto">
          <a:xfrm>
            <a:off x="6732240" y="5373216"/>
            <a:ext cx="685800" cy="619125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0" name="AutoShape 4"/>
          <p:cNvSpPr>
            <a:spLocks noChangeArrowheads="1"/>
          </p:cNvSpPr>
          <p:nvPr/>
        </p:nvSpPr>
        <p:spPr bwMode="auto">
          <a:xfrm>
            <a:off x="6732240" y="4941168"/>
            <a:ext cx="685800" cy="619125"/>
          </a:xfrm>
          <a:prstGeom prst="cube">
            <a:avLst>
              <a:gd name="adj" fmla="val 25000"/>
            </a:avLst>
          </a:prstGeom>
          <a:solidFill>
            <a:srgbClr val="80808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" name="AutoShape 5"/>
          <p:cNvSpPr>
            <a:spLocks noChangeArrowheads="1"/>
          </p:cNvSpPr>
          <p:nvPr/>
        </p:nvSpPr>
        <p:spPr bwMode="auto">
          <a:xfrm>
            <a:off x="6732240" y="4509120"/>
            <a:ext cx="685800" cy="619125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2" name="AutoShape 6"/>
          <p:cNvSpPr>
            <a:spLocks noChangeArrowheads="1"/>
          </p:cNvSpPr>
          <p:nvPr/>
        </p:nvSpPr>
        <p:spPr bwMode="auto">
          <a:xfrm>
            <a:off x="6732240" y="4077072"/>
            <a:ext cx="685800" cy="619125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3" name="AutoShape 7"/>
          <p:cNvSpPr>
            <a:spLocks noChangeArrowheads="1"/>
          </p:cNvSpPr>
          <p:nvPr/>
        </p:nvSpPr>
        <p:spPr bwMode="auto">
          <a:xfrm>
            <a:off x="6732240" y="3645024"/>
            <a:ext cx="685800" cy="619125"/>
          </a:xfrm>
          <a:prstGeom prst="cube">
            <a:avLst>
              <a:gd name="adj" fmla="val 25000"/>
            </a:avLst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4" name="AutoShape 2"/>
          <p:cNvSpPr>
            <a:spLocks noChangeArrowheads="1"/>
          </p:cNvSpPr>
          <p:nvPr/>
        </p:nvSpPr>
        <p:spPr bwMode="auto">
          <a:xfrm>
            <a:off x="6732240" y="3212976"/>
            <a:ext cx="685800" cy="619125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5" name="AutoShape 3"/>
          <p:cNvSpPr>
            <a:spLocks noChangeArrowheads="1"/>
          </p:cNvSpPr>
          <p:nvPr/>
        </p:nvSpPr>
        <p:spPr bwMode="auto">
          <a:xfrm>
            <a:off x="6732240" y="2780928"/>
            <a:ext cx="685800" cy="619125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6" name="AutoShape 4"/>
          <p:cNvSpPr>
            <a:spLocks noChangeArrowheads="1"/>
          </p:cNvSpPr>
          <p:nvPr/>
        </p:nvSpPr>
        <p:spPr bwMode="auto">
          <a:xfrm>
            <a:off x="6732240" y="2348880"/>
            <a:ext cx="685800" cy="619125"/>
          </a:xfrm>
          <a:prstGeom prst="cube">
            <a:avLst>
              <a:gd name="adj" fmla="val 25000"/>
            </a:avLst>
          </a:prstGeom>
          <a:solidFill>
            <a:srgbClr val="80808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7" name="AutoShape 5"/>
          <p:cNvSpPr>
            <a:spLocks noChangeArrowheads="1"/>
          </p:cNvSpPr>
          <p:nvPr/>
        </p:nvSpPr>
        <p:spPr bwMode="auto">
          <a:xfrm>
            <a:off x="6732240" y="1916832"/>
            <a:ext cx="685800" cy="619125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8" name="AutoShape 6"/>
          <p:cNvSpPr>
            <a:spLocks noChangeArrowheads="1"/>
          </p:cNvSpPr>
          <p:nvPr/>
        </p:nvSpPr>
        <p:spPr bwMode="auto">
          <a:xfrm>
            <a:off x="6732240" y="1484784"/>
            <a:ext cx="685800" cy="619125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9" name="AutoShape 7"/>
          <p:cNvSpPr>
            <a:spLocks noChangeArrowheads="1"/>
          </p:cNvSpPr>
          <p:nvPr/>
        </p:nvSpPr>
        <p:spPr bwMode="auto">
          <a:xfrm>
            <a:off x="6732240" y="1052736"/>
            <a:ext cx="685800" cy="619125"/>
          </a:xfrm>
          <a:prstGeom prst="cube">
            <a:avLst>
              <a:gd name="adj" fmla="val 25000"/>
            </a:avLst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315C5F9C-3608-455B-90BD-4DCBBAFFC0C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4" dur="519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 animBg="1"/>
      <p:bldP spid="4" grpId="0" animBg="1"/>
      <p:bldP spid="5" grpId="0" animBg="1"/>
      <p:bldP spid="8194" grpId="0" animBg="1"/>
      <p:bldP spid="8195" grpId="0" animBg="1"/>
      <p:bldP spid="8196" grpId="0" animBg="1"/>
      <p:bldP spid="8197" grpId="0" animBg="1"/>
      <p:bldP spid="8198" grpId="0" animBg="1"/>
      <p:bldP spid="819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 txBox="1">
            <a:spLocks/>
          </p:cNvSpPr>
          <p:nvPr/>
        </p:nvSpPr>
        <p:spPr>
          <a:xfrm>
            <a:off x="251520" y="980728"/>
            <a:ext cx="5760640" cy="648072"/>
          </a:xfrm>
          <a:prstGeom prst="rect">
            <a:avLst/>
          </a:prstGeom>
          <a:solidFill>
            <a:srgbClr val="FFFF00"/>
          </a:solidFill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GB" sz="2000" b="1" dirty="0"/>
              <a:t>Build a tower the same as the one you have already.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51520" y="1700808"/>
            <a:ext cx="3672408" cy="864096"/>
          </a:xfrm>
          <a:prstGeom prst="rect">
            <a:avLst/>
          </a:prstGeom>
          <a:solidFill>
            <a:srgbClr val="00FF00"/>
          </a:solidFill>
        </p:spPr>
        <p:txBody>
          <a:bodyPr/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en-GB" sz="2000" b="1" dirty="0"/>
              <a:t>Put them on top of each other.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en-GB" sz="2000" b="1" dirty="0"/>
              <a:t>How many do you have now?</a:t>
            </a: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251520" y="188640"/>
            <a:ext cx="5832648" cy="648072"/>
          </a:xfrm>
          <a:prstGeom prst="rect">
            <a:avLst/>
          </a:prstGeom>
          <a:solidFill>
            <a:srgbClr val="FF0000"/>
          </a:solidFill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Start off with a tower of 7</a:t>
            </a:r>
            <a:r>
              <a:rPr kumimoji="0" lang="en-GB" sz="32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cubes</a:t>
            </a:r>
          </a:p>
        </p:txBody>
      </p:sp>
      <p:sp>
        <p:nvSpPr>
          <p:cNvPr id="9218" name="AutoShape 2"/>
          <p:cNvSpPr>
            <a:spLocks noChangeArrowheads="1"/>
          </p:cNvSpPr>
          <p:nvPr/>
        </p:nvSpPr>
        <p:spPr bwMode="auto">
          <a:xfrm>
            <a:off x="611560" y="5805264"/>
            <a:ext cx="685800" cy="619125"/>
          </a:xfrm>
          <a:prstGeom prst="cube">
            <a:avLst>
              <a:gd name="adj" fmla="val 25000"/>
            </a:avLst>
          </a:prstGeom>
          <a:solidFill>
            <a:srgbClr val="FF5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9222" name="AutoShape 6"/>
          <p:cNvSpPr>
            <a:spLocks noChangeArrowheads="1"/>
          </p:cNvSpPr>
          <p:nvPr/>
        </p:nvSpPr>
        <p:spPr bwMode="auto">
          <a:xfrm>
            <a:off x="611560" y="5373216"/>
            <a:ext cx="685800" cy="619125"/>
          </a:xfrm>
          <a:prstGeom prst="cube">
            <a:avLst>
              <a:gd name="adj" fmla="val 25000"/>
            </a:avLst>
          </a:prstGeom>
          <a:solidFill>
            <a:srgbClr val="80808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9223" name="AutoShape 7"/>
          <p:cNvSpPr>
            <a:spLocks noChangeArrowheads="1"/>
          </p:cNvSpPr>
          <p:nvPr/>
        </p:nvSpPr>
        <p:spPr bwMode="auto">
          <a:xfrm>
            <a:off x="611560" y="4941168"/>
            <a:ext cx="685800" cy="619125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9224" name="AutoShape 8"/>
          <p:cNvSpPr>
            <a:spLocks noChangeArrowheads="1"/>
          </p:cNvSpPr>
          <p:nvPr/>
        </p:nvSpPr>
        <p:spPr bwMode="auto">
          <a:xfrm>
            <a:off x="611560" y="4509120"/>
            <a:ext cx="685800" cy="619125"/>
          </a:xfrm>
          <a:prstGeom prst="cube">
            <a:avLst>
              <a:gd name="adj" fmla="val 25000"/>
            </a:avLst>
          </a:prstGeom>
          <a:solidFill>
            <a:srgbClr val="7030A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9225" name="AutoShape 9"/>
          <p:cNvSpPr>
            <a:spLocks noChangeArrowheads="1"/>
          </p:cNvSpPr>
          <p:nvPr/>
        </p:nvSpPr>
        <p:spPr bwMode="auto">
          <a:xfrm>
            <a:off x="611560" y="4077072"/>
            <a:ext cx="685800" cy="619125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9226" name="AutoShape 10"/>
          <p:cNvSpPr>
            <a:spLocks noChangeArrowheads="1"/>
          </p:cNvSpPr>
          <p:nvPr/>
        </p:nvSpPr>
        <p:spPr bwMode="auto">
          <a:xfrm>
            <a:off x="611560" y="3645024"/>
            <a:ext cx="685800" cy="619125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" name="AutoShape 2"/>
          <p:cNvSpPr>
            <a:spLocks noChangeArrowheads="1"/>
          </p:cNvSpPr>
          <p:nvPr/>
        </p:nvSpPr>
        <p:spPr bwMode="auto">
          <a:xfrm>
            <a:off x="2051720" y="5733256"/>
            <a:ext cx="685800" cy="619125"/>
          </a:xfrm>
          <a:prstGeom prst="cube">
            <a:avLst>
              <a:gd name="adj" fmla="val 25000"/>
            </a:avLst>
          </a:prstGeom>
          <a:solidFill>
            <a:srgbClr val="FF5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" name="AutoShape 6"/>
          <p:cNvSpPr>
            <a:spLocks noChangeArrowheads="1"/>
          </p:cNvSpPr>
          <p:nvPr/>
        </p:nvSpPr>
        <p:spPr bwMode="auto">
          <a:xfrm>
            <a:off x="2051720" y="5301208"/>
            <a:ext cx="685800" cy="619125"/>
          </a:xfrm>
          <a:prstGeom prst="cube">
            <a:avLst>
              <a:gd name="adj" fmla="val 25000"/>
            </a:avLst>
          </a:prstGeom>
          <a:solidFill>
            <a:srgbClr val="80808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7" name="AutoShape 7"/>
          <p:cNvSpPr>
            <a:spLocks noChangeArrowheads="1"/>
          </p:cNvSpPr>
          <p:nvPr/>
        </p:nvSpPr>
        <p:spPr bwMode="auto">
          <a:xfrm>
            <a:off x="2051720" y="4869160"/>
            <a:ext cx="685800" cy="619125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8" name="AutoShape 8"/>
          <p:cNvSpPr>
            <a:spLocks noChangeArrowheads="1"/>
          </p:cNvSpPr>
          <p:nvPr/>
        </p:nvSpPr>
        <p:spPr bwMode="auto">
          <a:xfrm>
            <a:off x="2051720" y="4437112"/>
            <a:ext cx="685800" cy="619125"/>
          </a:xfrm>
          <a:prstGeom prst="cube">
            <a:avLst>
              <a:gd name="adj" fmla="val 25000"/>
            </a:avLst>
          </a:prstGeom>
          <a:solidFill>
            <a:srgbClr val="7030A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9" name="AutoShape 9"/>
          <p:cNvSpPr>
            <a:spLocks noChangeArrowheads="1"/>
          </p:cNvSpPr>
          <p:nvPr/>
        </p:nvSpPr>
        <p:spPr bwMode="auto">
          <a:xfrm>
            <a:off x="2051720" y="4005064"/>
            <a:ext cx="685800" cy="619125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0" name="AutoShape 10"/>
          <p:cNvSpPr>
            <a:spLocks noChangeArrowheads="1"/>
          </p:cNvSpPr>
          <p:nvPr/>
        </p:nvSpPr>
        <p:spPr bwMode="auto">
          <a:xfrm>
            <a:off x="2051720" y="3573016"/>
            <a:ext cx="685800" cy="619125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9227" name="AutoShape 11"/>
          <p:cNvSpPr>
            <a:spLocks noChangeArrowheads="1"/>
          </p:cNvSpPr>
          <p:nvPr/>
        </p:nvSpPr>
        <p:spPr bwMode="auto">
          <a:xfrm>
            <a:off x="611560" y="3212976"/>
            <a:ext cx="685800" cy="619125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9228" name="AutoShape 12"/>
          <p:cNvSpPr>
            <a:spLocks noChangeArrowheads="1"/>
          </p:cNvSpPr>
          <p:nvPr/>
        </p:nvSpPr>
        <p:spPr bwMode="auto">
          <a:xfrm>
            <a:off x="2051720" y="3140968"/>
            <a:ext cx="685800" cy="619125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6" name="AutoShape 2"/>
          <p:cNvSpPr>
            <a:spLocks noChangeArrowheads="1"/>
          </p:cNvSpPr>
          <p:nvPr/>
        </p:nvSpPr>
        <p:spPr bwMode="auto">
          <a:xfrm>
            <a:off x="7164288" y="6021288"/>
            <a:ext cx="685800" cy="619125"/>
          </a:xfrm>
          <a:prstGeom prst="cube">
            <a:avLst>
              <a:gd name="adj" fmla="val 25000"/>
            </a:avLst>
          </a:prstGeom>
          <a:solidFill>
            <a:srgbClr val="FF5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7" name="AutoShape 6"/>
          <p:cNvSpPr>
            <a:spLocks noChangeArrowheads="1"/>
          </p:cNvSpPr>
          <p:nvPr/>
        </p:nvSpPr>
        <p:spPr bwMode="auto">
          <a:xfrm>
            <a:off x="7164288" y="5589240"/>
            <a:ext cx="685800" cy="619125"/>
          </a:xfrm>
          <a:prstGeom prst="cube">
            <a:avLst>
              <a:gd name="adj" fmla="val 25000"/>
            </a:avLst>
          </a:prstGeom>
          <a:solidFill>
            <a:srgbClr val="80808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8" name="AutoShape 7"/>
          <p:cNvSpPr>
            <a:spLocks noChangeArrowheads="1"/>
          </p:cNvSpPr>
          <p:nvPr/>
        </p:nvSpPr>
        <p:spPr bwMode="auto">
          <a:xfrm>
            <a:off x="7164288" y="5157192"/>
            <a:ext cx="685800" cy="619125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9" name="AutoShape 8"/>
          <p:cNvSpPr>
            <a:spLocks noChangeArrowheads="1"/>
          </p:cNvSpPr>
          <p:nvPr/>
        </p:nvSpPr>
        <p:spPr bwMode="auto">
          <a:xfrm>
            <a:off x="7164288" y="4725144"/>
            <a:ext cx="685800" cy="619125"/>
          </a:xfrm>
          <a:prstGeom prst="cube">
            <a:avLst>
              <a:gd name="adj" fmla="val 25000"/>
            </a:avLst>
          </a:prstGeom>
          <a:solidFill>
            <a:srgbClr val="7030A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0" name="AutoShape 9"/>
          <p:cNvSpPr>
            <a:spLocks noChangeArrowheads="1"/>
          </p:cNvSpPr>
          <p:nvPr/>
        </p:nvSpPr>
        <p:spPr bwMode="auto">
          <a:xfrm>
            <a:off x="7164288" y="4293096"/>
            <a:ext cx="685800" cy="619125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1" name="AutoShape 10"/>
          <p:cNvSpPr>
            <a:spLocks noChangeArrowheads="1"/>
          </p:cNvSpPr>
          <p:nvPr/>
        </p:nvSpPr>
        <p:spPr bwMode="auto">
          <a:xfrm>
            <a:off x="7164288" y="3861048"/>
            <a:ext cx="685800" cy="619125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2" name="AutoShape 11"/>
          <p:cNvSpPr>
            <a:spLocks noChangeArrowheads="1"/>
          </p:cNvSpPr>
          <p:nvPr/>
        </p:nvSpPr>
        <p:spPr bwMode="auto">
          <a:xfrm>
            <a:off x="7164288" y="3429000"/>
            <a:ext cx="685800" cy="619125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3" name="AutoShape 2"/>
          <p:cNvSpPr>
            <a:spLocks noChangeArrowheads="1"/>
          </p:cNvSpPr>
          <p:nvPr/>
        </p:nvSpPr>
        <p:spPr bwMode="auto">
          <a:xfrm>
            <a:off x="7164288" y="2996952"/>
            <a:ext cx="685800" cy="619125"/>
          </a:xfrm>
          <a:prstGeom prst="cube">
            <a:avLst>
              <a:gd name="adj" fmla="val 25000"/>
            </a:avLst>
          </a:prstGeom>
          <a:solidFill>
            <a:srgbClr val="FF5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4" name="AutoShape 6"/>
          <p:cNvSpPr>
            <a:spLocks noChangeArrowheads="1"/>
          </p:cNvSpPr>
          <p:nvPr/>
        </p:nvSpPr>
        <p:spPr bwMode="auto">
          <a:xfrm>
            <a:off x="7164288" y="2564904"/>
            <a:ext cx="685800" cy="619125"/>
          </a:xfrm>
          <a:prstGeom prst="cube">
            <a:avLst>
              <a:gd name="adj" fmla="val 25000"/>
            </a:avLst>
          </a:prstGeom>
          <a:solidFill>
            <a:srgbClr val="80808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5" name="AutoShape 7"/>
          <p:cNvSpPr>
            <a:spLocks noChangeArrowheads="1"/>
          </p:cNvSpPr>
          <p:nvPr/>
        </p:nvSpPr>
        <p:spPr bwMode="auto">
          <a:xfrm>
            <a:off x="7164288" y="2132856"/>
            <a:ext cx="685800" cy="619125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6" name="AutoShape 8"/>
          <p:cNvSpPr>
            <a:spLocks noChangeArrowheads="1"/>
          </p:cNvSpPr>
          <p:nvPr/>
        </p:nvSpPr>
        <p:spPr bwMode="auto">
          <a:xfrm>
            <a:off x="7164288" y="1700808"/>
            <a:ext cx="685800" cy="619125"/>
          </a:xfrm>
          <a:prstGeom prst="cube">
            <a:avLst>
              <a:gd name="adj" fmla="val 25000"/>
            </a:avLst>
          </a:prstGeom>
          <a:solidFill>
            <a:srgbClr val="7030A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7" name="AutoShape 9"/>
          <p:cNvSpPr>
            <a:spLocks noChangeArrowheads="1"/>
          </p:cNvSpPr>
          <p:nvPr/>
        </p:nvSpPr>
        <p:spPr bwMode="auto">
          <a:xfrm>
            <a:off x="7164288" y="1268760"/>
            <a:ext cx="685800" cy="619125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8" name="AutoShape 10"/>
          <p:cNvSpPr>
            <a:spLocks noChangeArrowheads="1"/>
          </p:cNvSpPr>
          <p:nvPr/>
        </p:nvSpPr>
        <p:spPr bwMode="auto">
          <a:xfrm>
            <a:off x="7164288" y="836712"/>
            <a:ext cx="685800" cy="619125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9" name="AutoShape 11"/>
          <p:cNvSpPr>
            <a:spLocks noChangeArrowheads="1"/>
          </p:cNvSpPr>
          <p:nvPr/>
        </p:nvSpPr>
        <p:spPr bwMode="auto">
          <a:xfrm>
            <a:off x="7164288" y="404664"/>
            <a:ext cx="685800" cy="619125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17857AE3-A5B9-4DEE-AD39-2B66208F3D2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2" dur="156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 animBg="1"/>
      <p:bldP spid="4" grpId="0" animBg="1"/>
      <p:bldP spid="5" grpId="0" animBg="1"/>
      <p:bldP spid="9218" grpId="0" animBg="1"/>
      <p:bldP spid="9222" grpId="0" animBg="1"/>
      <p:bldP spid="9223" grpId="0" animBg="1"/>
      <p:bldP spid="9224" grpId="0" animBg="1"/>
      <p:bldP spid="9225" grpId="0" animBg="1"/>
      <p:bldP spid="9226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9227" grpId="0" animBg="1"/>
      <p:bldP spid="9228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 txBox="1">
            <a:spLocks/>
          </p:cNvSpPr>
          <p:nvPr/>
        </p:nvSpPr>
        <p:spPr>
          <a:xfrm>
            <a:off x="1331640" y="1844824"/>
            <a:ext cx="5904656" cy="432048"/>
          </a:xfrm>
          <a:prstGeom prst="rect">
            <a:avLst/>
          </a:prstGeom>
          <a:solidFill>
            <a:srgbClr val="FFFF00"/>
          </a:solidFill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GB" sz="2000" b="1" dirty="0"/>
              <a:t>Build a tower the same as the one you have already.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3563888" y="3068960"/>
            <a:ext cx="3816424" cy="2520280"/>
          </a:xfrm>
          <a:prstGeom prst="rect">
            <a:avLst/>
          </a:prstGeom>
          <a:solidFill>
            <a:srgbClr val="00FF00"/>
          </a:solidFill>
        </p:spPr>
        <p:txBody>
          <a:bodyPr/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en-GB" sz="2000" b="1" dirty="0"/>
              <a:t>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en-GB" sz="2800" b="1" dirty="0"/>
              <a:t>How many do you have altogether  now?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en-GB" sz="2800" b="1" dirty="0"/>
              <a:t>What is double 8?</a:t>
            </a: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539552" y="836712"/>
            <a:ext cx="5832648" cy="648072"/>
          </a:xfrm>
          <a:prstGeom prst="rect">
            <a:avLst/>
          </a:prstGeom>
          <a:solidFill>
            <a:srgbClr val="FF0000"/>
          </a:solidFill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Start off with a tower of 8 cubes</a:t>
            </a:r>
          </a:p>
        </p:txBody>
      </p:sp>
      <p:sp>
        <p:nvSpPr>
          <p:cNvPr id="10242" name="AutoShape 2"/>
          <p:cNvSpPr>
            <a:spLocks noChangeArrowheads="1"/>
          </p:cNvSpPr>
          <p:nvPr/>
        </p:nvSpPr>
        <p:spPr bwMode="auto">
          <a:xfrm>
            <a:off x="467544" y="6021288"/>
            <a:ext cx="685800" cy="619125"/>
          </a:xfrm>
          <a:prstGeom prst="cube">
            <a:avLst>
              <a:gd name="adj" fmla="val 25000"/>
            </a:avLst>
          </a:prstGeom>
          <a:solidFill>
            <a:srgbClr val="FF33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243" name="AutoShape 3"/>
          <p:cNvSpPr>
            <a:spLocks noChangeArrowheads="1"/>
          </p:cNvSpPr>
          <p:nvPr/>
        </p:nvSpPr>
        <p:spPr bwMode="auto">
          <a:xfrm>
            <a:off x="467544" y="5589240"/>
            <a:ext cx="685800" cy="619125"/>
          </a:xfrm>
          <a:prstGeom prst="cube">
            <a:avLst>
              <a:gd name="adj" fmla="val 25000"/>
            </a:avLst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467544" y="5157192"/>
            <a:ext cx="685800" cy="619125"/>
          </a:xfrm>
          <a:prstGeom prst="cube">
            <a:avLst>
              <a:gd name="adj" fmla="val 25000"/>
            </a:avLst>
          </a:prstGeom>
          <a:solidFill>
            <a:srgbClr val="7030A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245" name="AutoShape 5"/>
          <p:cNvSpPr>
            <a:spLocks noChangeArrowheads="1"/>
          </p:cNvSpPr>
          <p:nvPr/>
        </p:nvSpPr>
        <p:spPr bwMode="auto">
          <a:xfrm>
            <a:off x="467544" y="4725144"/>
            <a:ext cx="685800" cy="619125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246" name="AutoShape 6"/>
          <p:cNvSpPr>
            <a:spLocks noChangeArrowheads="1"/>
          </p:cNvSpPr>
          <p:nvPr/>
        </p:nvSpPr>
        <p:spPr bwMode="auto">
          <a:xfrm>
            <a:off x="467544" y="4293096"/>
            <a:ext cx="685800" cy="619125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247" name="AutoShape 7"/>
          <p:cNvSpPr>
            <a:spLocks noChangeArrowheads="1"/>
          </p:cNvSpPr>
          <p:nvPr/>
        </p:nvSpPr>
        <p:spPr bwMode="auto">
          <a:xfrm>
            <a:off x="467544" y="3861048"/>
            <a:ext cx="685800" cy="619125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248" name="AutoShape 8"/>
          <p:cNvSpPr>
            <a:spLocks noChangeArrowheads="1"/>
          </p:cNvSpPr>
          <p:nvPr/>
        </p:nvSpPr>
        <p:spPr bwMode="auto">
          <a:xfrm>
            <a:off x="467544" y="3429000"/>
            <a:ext cx="685800" cy="619125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249" name="AutoShape 9"/>
          <p:cNvSpPr>
            <a:spLocks noChangeArrowheads="1"/>
          </p:cNvSpPr>
          <p:nvPr/>
        </p:nvSpPr>
        <p:spPr bwMode="auto">
          <a:xfrm>
            <a:off x="467544" y="2996952"/>
            <a:ext cx="685800" cy="619125"/>
          </a:xfrm>
          <a:prstGeom prst="cube">
            <a:avLst>
              <a:gd name="adj" fmla="val 25000"/>
            </a:avLst>
          </a:prstGeom>
          <a:solidFill>
            <a:srgbClr val="80808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" name="AutoShape 2"/>
          <p:cNvSpPr>
            <a:spLocks noChangeArrowheads="1"/>
          </p:cNvSpPr>
          <p:nvPr/>
        </p:nvSpPr>
        <p:spPr bwMode="auto">
          <a:xfrm>
            <a:off x="1691680" y="6021288"/>
            <a:ext cx="685800" cy="619125"/>
          </a:xfrm>
          <a:prstGeom prst="cube">
            <a:avLst>
              <a:gd name="adj" fmla="val 25000"/>
            </a:avLst>
          </a:prstGeom>
          <a:solidFill>
            <a:srgbClr val="FF33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" name="AutoShape 3"/>
          <p:cNvSpPr>
            <a:spLocks noChangeArrowheads="1"/>
          </p:cNvSpPr>
          <p:nvPr/>
        </p:nvSpPr>
        <p:spPr bwMode="auto">
          <a:xfrm>
            <a:off x="1691680" y="5589240"/>
            <a:ext cx="685800" cy="619125"/>
          </a:xfrm>
          <a:prstGeom prst="cube">
            <a:avLst>
              <a:gd name="adj" fmla="val 25000"/>
            </a:avLst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7" name="AutoShape 4"/>
          <p:cNvSpPr>
            <a:spLocks noChangeArrowheads="1"/>
          </p:cNvSpPr>
          <p:nvPr/>
        </p:nvSpPr>
        <p:spPr bwMode="auto">
          <a:xfrm>
            <a:off x="1691680" y="5157192"/>
            <a:ext cx="685800" cy="619125"/>
          </a:xfrm>
          <a:prstGeom prst="cube">
            <a:avLst>
              <a:gd name="adj" fmla="val 25000"/>
            </a:avLst>
          </a:prstGeom>
          <a:solidFill>
            <a:srgbClr val="7030A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8" name="AutoShape 5"/>
          <p:cNvSpPr>
            <a:spLocks noChangeArrowheads="1"/>
          </p:cNvSpPr>
          <p:nvPr/>
        </p:nvSpPr>
        <p:spPr bwMode="auto">
          <a:xfrm>
            <a:off x="1691680" y="4725144"/>
            <a:ext cx="685800" cy="619125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9" name="AutoShape 6"/>
          <p:cNvSpPr>
            <a:spLocks noChangeArrowheads="1"/>
          </p:cNvSpPr>
          <p:nvPr/>
        </p:nvSpPr>
        <p:spPr bwMode="auto">
          <a:xfrm>
            <a:off x="1691680" y="4293096"/>
            <a:ext cx="685800" cy="619125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0" name="AutoShape 7"/>
          <p:cNvSpPr>
            <a:spLocks noChangeArrowheads="1"/>
          </p:cNvSpPr>
          <p:nvPr/>
        </p:nvSpPr>
        <p:spPr bwMode="auto">
          <a:xfrm>
            <a:off x="1691680" y="3861048"/>
            <a:ext cx="685800" cy="619125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" name="AutoShape 8"/>
          <p:cNvSpPr>
            <a:spLocks noChangeArrowheads="1"/>
          </p:cNvSpPr>
          <p:nvPr/>
        </p:nvSpPr>
        <p:spPr bwMode="auto">
          <a:xfrm>
            <a:off x="1691680" y="3429000"/>
            <a:ext cx="685800" cy="619125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2" name="AutoShape 9"/>
          <p:cNvSpPr>
            <a:spLocks noChangeArrowheads="1"/>
          </p:cNvSpPr>
          <p:nvPr/>
        </p:nvSpPr>
        <p:spPr bwMode="auto">
          <a:xfrm>
            <a:off x="1691680" y="2996952"/>
            <a:ext cx="685800" cy="619125"/>
          </a:xfrm>
          <a:prstGeom prst="cube">
            <a:avLst>
              <a:gd name="adj" fmla="val 25000"/>
            </a:avLst>
          </a:prstGeom>
          <a:solidFill>
            <a:srgbClr val="80808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BE7E6611-4093-4DFC-9C51-FF76E85B670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2" dur="2202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 animBg="1"/>
      <p:bldP spid="4" grpId="0" animBg="1"/>
      <p:bldP spid="6" grpId="0" animBg="1"/>
      <p:bldP spid="10242" grpId="0" animBg="1"/>
      <p:bldP spid="10243" grpId="0" animBg="1"/>
      <p:bldP spid="10244" grpId="0" animBg="1"/>
      <p:bldP spid="10245" grpId="0" animBg="1"/>
      <p:bldP spid="10246" grpId="0" animBg="1"/>
      <p:bldP spid="10247" grpId="0" animBg="1"/>
      <p:bldP spid="10248" grpId="0" animBg="1"/>
      <p:bldP spid="10249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376</Words>
  <Application>Microsoft Office PowerPoint</Application>
  <PresentationFormat>On-screen Show (4:3)</PresentationFormat>
  <Paragraphs>43</Paragraphs>
  <Slides>12</Slides>
  <Notes>0</Notes>
  <HiddenSlides>0</HiddenSlides>
  <MMClips>12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Doubling using multilink cubes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Doubling using multilink cubes</dc:title>
  <dc:creator>Claire</dc:creator>
  <cp:lastModifiedBy>Amelia Mcevoy</cp:lastModifiedBy>
  <cp:revision>15</cp:revision>
  <dcterms:created xsi:type="dcterms:W3CDTF">2012-04-24T16:08:42Z</dcterms:created>
  <dcterms:modified xsi:type="dcterms:W3CDTF">2021-01-10T11:46:19Z</dcterms:modified>
</cp:coreProperties>
</file>