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72" r:id="rId3"/>
    <p:sldId id="273" r:id="rId4"/>
    <p:sldId id="256" r:id="rId5"/>
    <p:sldId id="257" r:id="rId6"/>
    <p:sldId id="258" r:id="rId7"/>
    <p:sldId id="270" r:id="rId8"/>
    <p:sldId id="269" r:id="rId9"/>
    <p:sldId id="259" r:id="rId10"/>
    <p:sldId id="262" r:id="rId11"/>
    <p:sldId id="261" r:id="rId12"/>
  </p:sldIdLst>
  <p:sldSz cx="10160000" cy="7620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omic Sans MS" panose="030F0702030302020204" pitchFamily="66" charset="0"/>
      <p:regular r:id="rId17"/>
      <p:bold r:id="rId18"/>
      <p:italic r:id="rId19"/>
      <p:boldItalic r:id="rId20"/>
    </p:embeddedFont>
    <p:embeddedFont>
      <p:font typeface="XCCW Joined 1a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 snapToGrid="0">
      <p:cViewPr varScale="1">
        <p:scale>
          <a:sx n="62" d="100"/>
          <a:sy n="62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0EAF4-02E1-40EA-8688-01E5DBF38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5A0396-A3BB-4E06-AC24-BDFF848B6A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F9031-9671-4CF1-8A75-5AD3FB651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0FD77-C712-484B-A302-12D42803F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09FE3-73C9-4374-B6FE-7164D57B0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047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610C3-47C4-450C-BCEC-6E2FE1F9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3DA89-BB34-4D8E-B91F-E95DBFC47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3CB2B-93B8-4FDB-9ED8-420DC9087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E604C-0CEB-4BF2-AB89-BA2191D92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4F966-13BD-4564-85FA-EDBB8D723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99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D4BA6-CE3A-4BDD-B1D8-B13F2B2B1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7525A-F83F-4B39-8CD6-45B9A18146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8153B-7D9F-4581-AA16-F2035FBBE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B6031A-C31D-484C-AD7B-1D938B765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47706-523D-4719-B8DC-7834A0AA0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337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6342B-E38B-42C1-B4E5-5AB09237C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CF688-459A-418A-8F82-8ACF3B67BB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388FFD-457C-4AB6-A1FD-B9F941C8AA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C47EC-9E0B-4165-BDF3-55BFC7487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62791A-5FE8-40DF-987A-A91FC9424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7C5F70-D10B-4CCD-A1F1-29C0F9100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61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3BA75-B97D-4DD1-AEAF-F840D63A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88D977-D6BC-40A4-91FF-0E6D14DB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47E0A9-F433-4497-804D-73EF20536D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0A15FB-2E5C-4CCC-8B5D-6E2869BFA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BDFD51-7881-4B7D-B456-B4BF42B7FE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1A2DBA-9F89-459C-9924-89A586299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306EFC-72A8-4791-BF8B-5FD060BD1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F27643-9778-4FB4-BA22-0256E94F4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103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5EC43-3A19-425E-95FD-DE913A49A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114612-1B61-41C3-A447-B2634736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883024-B131-4D23-8D07-872FD2CD0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FC281-AA19-4362-94D2-2C0B89A81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78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2D3955-C0DE-4098-9FA1-9579FCB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1DCAAF-3484-46AC-8C48-FA62E980F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12C12B-2FF7-412C-BDCE-C258EF33F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041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54DE6-9AEF-4B76-AA67-A0C9E78ED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002B5-46E0-4C23-AA4F-BB07084A4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4BCC93-F3C5-4888-888D-B15D0029D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1A6F18-8AE6-4D81-89C3-074175A47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890E08-06A9-4275-968B-E8E4F38F4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5E641E-C7D2-4332-98FE-3C3C783A5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01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93B4A-CA92-4AF5-BB53-3C2B7346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7C3EE-2B2F-415F-A977-DF12A38BD7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DA9D1-7613-4C8E-9542-DD5F227367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773D94-7AB5-432E-A3F4-E6EF101C6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0FA3F0-AFA0-4924-843E-BE08D9B9E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1850FD-4558-4B1A-B3A0-57C18E8AD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09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4D70C-59C8-4FD4-B1B0-83949ED3B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CC859-C3AA-4268-AAFF-AF64804F42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7C584A-83C5-46C6-BC2E-67F28D312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197E60-E8BE-4D41-BAB9-959FBD61F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90342-2034-4F4E-8EE2-65C91F233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385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7A2E79-4699-45F9-BBC4-D6BB7AB1AE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1DC0F7-E075-492B-9021-39A32197F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506AF-9845-4E9B-A9EB-75C00EDFF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FA396C-303A-477E-B70E-5F2F4F3AF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070086-6C3F-4243-8D84-27EF43A31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962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F70C6A-4B88-4C91-8F6B-D7B72AFE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BF9570-F44F-450F-8AED-3C520C568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FA4CA-5903-4A11-B83E-078BB244C9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3A5BB-4C90-484D-8C0A-6E676D4635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35C01-2AF9-4F25-85A6-549C0CAFF1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15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1B58F0-7511-4F5A-88E2-737BD123671A}"/>
              </a:ext>
            </a:extLst>
          </p:cNvPr>
          <p:cNvSpPr txBox="1"/>
          <p:nvPr/>
        </p:nvSpPr>
        <p:spPr>
          <a:xfrm>
            <a:off x="3398648" y="2794337"/>
            <a:ext cx="6566761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XCCW Joined 1a - 18"/>
              </a:rPr>
              <a:t>Day 1 Wednesday</a:t>
            </a:r>
          </a:p>
          <a:p>
            <a:r>
              <a:rPr lang="en-GB" sz="2000" dirty="0">
                <a:solidFill>
                  <a:srgbClr val="000000"/>
                </a:solidFill>
                <a:latin typeface="XCCW Joined 1a - 18"/>
              </a:rPr>
              <a:t>		</a:t>
            </a:r>
          </a:p>
          <a:p>
            <a:endParaRPr lang="en-GB" sz="2000" dirty="0">
              <a:solidFill>
                <a:srgbClr val="000000"/>
              </a:solidFill>
              <a:latin typeface="XCCW Joined 1a - 1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A98D-E1A5-4CBF-8339-26310B6A2B8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270000" y="952500"/>
            <a:ext cx="7620000" cy="5715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F586384-4ECD-4603-B7EC-8C6AB25A81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167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54"/>
    </mc:Choice>
    <mc:Fallback xmlns="">
      <p:transition spd="slow" advTm="47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razil location on the World Map">
            <a:extLst>
              <a:ext uri="{FF2B5EF4-FFF2-40B4-BE49-F238E27FC236}">
                <a16:creationId xmlns:a16="http://schemas.microsoft.com/office/drawing/2014/main" id="{2B1631D2-045E-4C59-93EF-F3DCEA9AE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26" y="1458535"/>
            <a:ext cx="9236990" cy="550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93F6A2-CB80-4302-8CB8-54BB045C6F54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7295" y="0"/>
            <a:ext cx="3332136" cy="356319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4FA66EF-C94A-4456-88DA-15AD659C5203}"/>
              </a:ext>
            </a:extLst>
          </p:cNvPr>
          <p:cNvSpPr txBox="1"/>
          <p:nvPr/>
        </p:nvSpPr>
        <p:spPr>
          <a:xfrm>
            <a:off x="3797085" y="658962"/>
            <a:ext cx="790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UK</a:t>
            </a:r>
            <a:endParaRPr lang="en-GB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400364F-65E6-470E-904D-F5345A90651D}"/>
              </a:ext>
            </a:extLst>
          </p:cNvPr>
          <p:cNvCxnSpPr>
            <a:stCxn id="2" idx="2"/>
          </p:cNvCxnSpPr>
          <p:nvPr/>
        </p:nvCxnSpPr>
        <p:spPr>
          <a:xfrm>
            <a:off x="4192292" y="1028294"/>
            <a:ext cx="395206" cy="16684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654D2E4-2192-448F-8A82-96AE07E7A501}"/>
              </a:ext>
            </a:extLst>
          </p:cNvPr>
          <p:cNvSpPr txBox="1"/>
          <p:nvPr/>
        </p:nvSpPr>
        <p:spPr>
          <a:xfrm>
            <a:off x="628975" y="4281525"/>
            <a:ext cx="140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Equator</a:t>
            </a:r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DC63E64-E797-45DE-8263-6A5C4B9724CA}"/>
              </a:ext>
            </a:extLst>
          </p:cNvPr>
          <p:cNvCxnSpPr/>
          <p:nvPr/>
        </p:nvCxnSpPr>
        <p:spPr>
          <a:xfrm>
            <a:off x="1611824" y="4382219"/>
            <a:ext cx="801197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989E491-AAE0-4B31-94CC-7F4AE9295F5F}"/>
              </a:ext>
            </a:extLst>
          </p:cNvPr>
          <p:cNvSpPr txBox="1"/>
          <p:nvPr/>
        </p:nvSpPr>
        <p:spPr>
          <a:xfrm>
            <a:off x="380569" y="431112"/>
            <a:ext cx="264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Will it be hot or cold?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749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1C4BBA4-E928-4C13-B60C-158CD9CF494B}"/>
              </a:ext>
            </a:extLst>
          </p:cNvPr>
          <p:cNvSpPr txBox="1"/>
          <p:nvPr/>
        </p:nvSpPr>
        <p:spPr>
          <a:xfrm>
            <a:off x="303508" y="1152687"/>
            <a:ext cx="9739394" cy="216982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Video clip</a:t>
            </a:r>
          </a:p>
          <a:p>
            <a:endParaRPr lang="en-US" sz="2700" dirty="0">
              <a:solidFill>
                <a:srgbClr val="000000"/>
              </a:solidFill>
              <a:latin typeface="Arial - 36"/>
            </a:endParaRPr>
          </a:p>
          <a:p>
            <a:r>
              <a:rPr lang="en-US" sz="2700" dirty="0">
                <a:solidFill>
                  <a:srgbClr val="000000"/>
                </a:solidFill>
                <a:latin typeface="Arial - 36"/>
              </a:rPr>
              <a:t>Please watch the video attached and follow the link on the learning sheet to watch the other. This will give you an idea of what the Brazil carnival is like.</a:t>
            </a:r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7845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3FB1E51-B6B2-47E3-9739-3999068E4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418290"/>
              </p:ext>
            </p:extLst>
          </p:nvPr>
        </p:nvGraphicFramePr>
        <p:xfrm>
          <a:off x="1893117" y="3437050"/>
          <a:ext cx="7086600" cy="114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3021585759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1455551836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1446056279"/>
                    </a:ext>
                  </a:extLst>
                </a:gridCol>
              </a:tblGrid>
              <a:tr h="574294">
                <a:tc>
                  <a:txBody>
                    <a:bodyPr/>
                    <a:lstStyle/>
                    <a:p>
                      <a:r>
                        <a:rPr lang="en-GB" sz="3600" b="0" i="0" u="none" baseline="0">
                          <a:solidFill>
                            <a:srgbClr val="000000"/>
                          </a:solidFill>
                          <a:latin typeface="Arial - 36"/>
                        </a:rPr>
                        <a:t>fragrant 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b="0" i="0" u="none" baseline="0">
                          <a:solidFill>
                            <a:srgbClr val="000000"/>
                          </a:solidFill>
                          <a:latin typeface="Arial - 36"/>
                        </a:rPr>
                        <a:t>glistening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600" b="0" i="0" u="none" baseline="0">
                          <a:solidFill>
                            <a:srgbClr val="000000"/>
                          </a:solidFill>
                          <a:latin typeface="Arial - 36"/>
                        </a:rPr>
                        <a:t>sensory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0121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99925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C880D94-1947-4BDF-B43F-B25617026152}"/>
              </a:ext>
            </a:extLst>
          </p:cNvPr>
          <p:cNvSpPr txBox="1"/>
          <p:nvPr/>
        </p:nvSpPr>
        <p:spPr>
          <a:xfrm>
            <a:off x="3883617" y="2562629"/>
            <a:ext cx="279563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Speed words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21D593-5304-4CBF-AEA4-262726AF2072}"/>
              </a:ext>
            </a:extLst>
          </p:cNvPr>
          <p:cNvSpPr txBox="1"/>
          <p:nvPr/>
        </p:nvSpPr>
        <p:spPr>
          <a:xfrm>
            <a:off x="663514" y="5132615"/>
            <a:ext cx="2179563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Times New Roman - 12"/>
              </a:rPr>
              <a:t>having a pleasant or sweet smell.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191A8D-0705-439D-A093-DB9FD1B224C0}"/>
              </a:ext>
            </a:extLst>
          </p:cNvPr>
          <p:cNvSpPr txBox="1"/>
          <p:nvPr/>
        </p:nvSpPr>
        <p:spPr>
          <a:xfrm>
            <a:off x="4505175" y="5459551"/>
            <a:ext cx="1862485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Times New Roman - 12"/>
              </a:rPr>
              <a:t>shine with a sparkling light.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8B732E-932E-4ADF-A0AC-21AB3D00BDA5}"/>
              </a:ext>
            </a:extLst>
          </p:cNvPr>
          <p:cNvSpPr txBox="1"/>
          <p:nvPr/>
        </p:nvSpPr>
        <p:spPr>
          <a:xfrm>
            <a:off x="7316924" y="5010329"/>
            <a:ext cx="2696071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Times New Roman - 12"/>
              </a:rPr>
              <a:t>of or relating to sensation or to the senses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DE0213-EBCA-4E7B-87D3-858367401B88}"/>
              </a:ext>
            </a:extLst>
          </p:cNvPr>
          <p:cNvSpPr txBox="1"/>
          <p:nvPr/>
        </p:nvSpPr>
        <p:spPr>
          <a:xfrm>
            <a:off x="428243" y="209013"/>
            <a:ext cx="9303513" cy="230832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Times New Roman - 12"/>
              </a:rPr>
              <a:t>I hope you liked the videos and got taste of what the carnival is like! So many sequences and music! </a:t>
            </a:r>
            <a:r>
              <a:rPr lang="en-GB" sz="2400" dirty="0">
                <a:solidFill>
                  <a:srgbClr val="000000"/>
                </a:solidFill>
                <a:latin typeface="Times New Roman - 12"/>
                <a:sym typeface="Wingdings" panose="05000000000000000000" pitchFamily="2" charset="2"/>
              </a:rPr>
              <a:t> </a:t>
            </a:r>
          </a:p>
          <a:p>
            <a:r>
              <a:rPr lang="en-GB" sz="2400" dirty="0">
                <a:solidFill>
                  <a:srgbClr val="000000"/>
                </a:solidFill>
                <a:latin typeface="Times New Roman - 12"/>
              </a:rPr>
              <a:t>Here are our speed words for today. Have a go at reading them out loud and see if you can remember what they mean. If you are not sure and if you can, look them up in a dictionary. If you don’t have one click on to reveal their meanings!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438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F4D93E-0E0E-4992-860B-E95580A5B9D6}"/>
              </a:ext>
            </a:extLst>
          </p:cNvPr>
          <p:cNvSpPr txBox="1"/>
          <p:nvPr/>
        </p:nvSpPr>
        <p:spPr>
          <a:xfrm>
            <a:off x="709478" y="541148"/>
            <a:ext cx="8741044" cy="614014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u="sng" dirty="0">
                <a:solidFill>
                  <a:srgbClr val="000000"/>
                </a:solidFill>
                <a:latin typeface="XCCW Joined 1a - 20"/>
              </a:rPr>
              <a:t>Brazil Carnival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I can hear the deep rumble of the samba drums.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I can see the twinkling costumes.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I feel the warmth of the fragrant air;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the vibrations of the stomping feet.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The rough sequins brush against my smooth skin.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The spicy sauce fills my mouth and leaves my eyes watering.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XCCW Joined 1a - 20"/>
              </a:rPr>
              <a:t>The carnival is a sensory delight.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1A0F09-4615-4796-9C4C-15F66EFE6021}"/>
              </a:ext>
            </a:extLst>
          </p:cNvPr>
          <p:cNvSpPr txBox="1"/>
          <p:nvPr/>
        </p:nvSpPr>
        <p:spPr>
          <a:xfrm>
            <a:off x="428243" y="209013"/>
            <a:ext cx="9303513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Times New Roman - 12"/>
              </a:rPr>
              <a:t>Please read </a:t>
            </a:r>
            <a:r>
              <a:rPr lang="en-GB" sz="2400" dirty="0">
                <a:solidFill>
                  <a:srgbClr val="000000"/>
                </a:solidFill>
                <a:latin typeface="Times New Roman - 12"/>
                <a:sym typeface="Wingdings" panose="05000000000000000000" pitchFamily="2" charset="2"/>
              </a:rPr>
              <a:t></a:t>
            </a:r>
            <a:endParaRPr lang="en-GB" sz="2400" dirty="0">
              <a:solidFill>
                <a:srgbClr val="000000"/>
              </a:solidFill>
              <a:latin typeface="Times New Roman - 1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1250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0812B0-355C-498D-A320-0FEFD773B6C9}"/>
              </a:ext>
            </a:extLst>
          </p:cNvPr>
          <p:cNvSpPr txBox="1"/>
          <p:nvPr/>
        </p:nvSpPr>
        <p:spPr>
          <a:xfrm>
            <a:off x="259381" y="1480948"/>
            <a:ext cx="9641237" cy="378565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XCCW Joined 1a - 18"/>
              </a:rPr>
              <a:t>L.O: I can identify adjectives. </a:t>
            </a:r>
          </a:p>
          <a:p>
            <a:r>
              <a:rPr lang="en-GB" sz="2400" dirty="0">
                <a:solidFill>
                  <a:srgbClr val="000000"/>
                </a:solidFill>
                <a:latin typeface="XCCW Joined 1a - 18"/>
              </a:rPr>
              <a:t>		I can identify the features of a poem.</a:t>
            </a:r>
          </a:p>
          <a:p>
            <a:endParaRPr lang="en-GB" sz="2400" dirty="0">
              <a:solidFill>
                <a:srgbClr val="000000"/>
              </a:solidFill>
              <a:latin typeface="XCCW Joined 1a - 18"/>
            </a:endParaRPr>
          </a:p>
          <a:p>
            <a:r>
              <a:rPr lang="en-GB" sz="2400" dirty="0">
                <a:solidFill>
                  <a:srgbClr val="000000"/>
                </a:solidFill>
                <a:latin typeface="XCCW Joined 1a - 18"/>
              </a:rPr>
              <a:t>L.O: I can identify adjectives and edit adjectives.</a:t>
            </a:r>
          </a:p>
          <a:p>
            <a:r>
              <a:rPr lang="en-GB" sz="2400" dirty="0">
                <a:solidFill>
                  <a:srgbClr val="000000"/>
                </a:solidFill>
                <a:latin typeface="XCCW Joined 1a - 18"/>
              </a:rPr>
              <a:t>		I can identify the features of a poem.</a:t>
            </a:r>
          </a:p>
          <a:p>
            <a:endParaRPr lang="en-US" sz="2400" dirty="0">
              <a:solidFill>
                <a:srgbClr val="000000"/>
              </a:solidFill>
              <a:latin typeface="XCCW Joined 1a - 18"/>
            </a:endParaRPr>
          </a:p>
          <a:p>
            <a:r>
              <a:rPr lang="en-GB" sz="2400" dirty="0">
                <a:solidFill>
                  <a:srgbClr val="000000"/>
                </a:solidFill>
                <a:latin typeface="XCCW Joined 1a - 18"/>
              </a:rPr>
              <a:t>L.O: I can use a purple pen to improve a text.</a:t>
            </a:r>
          </a:p>
          <a:p>
            <a:r>
              <a:rPr lang="en-GB" sz="2400" dirty="0">
                <a:solidFill>
                  <a:srgbClr val="000000"/>
                </a:solidFill>
                <a:latin typeface="XCCW Joined 1a - 18"/>
              </a:rPr>
              <a:t>		I can identify the features of a poem.</a:t>
            </a:r>
          </a:p>
          <a:p>
            <a:endParaRPr lang="en-GB" sz="2400" dirty="0">
              <a:solidFill>
                <a:srgbClr val="000000"/>
              </a:solidFill>
              <a:latin typeface="XCCW Joined 1a - 18"/>
            </a:endParaRPr>
          </a:p>
          <a:p>
            <a:endParaRPr lang="en-GB" sz="2400" dirty="0">
              <a:solidFill>
                <a:srgbClr val="000000"/>
              </a:solidFill>
              <a:latin typeface="XCCW Joined 1a - 1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058A7BE-5487-42F3-AA91-A9B47548B2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222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28"/>
    </mc:Choice>
    <mc:Fallback xmlns="">
      <p:transition spd="slow" advTm="27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CAA373-62D0-4B7E-BB32-DE0C7EC545DA}"/>
              </a:ext>
            </a:extLst>
          </p:cNvPr>
          <p:cNvSpPr txBox="1"/>
          <p:nvPr/>
        </p:nvSpPr>
        <p:spPr>
          <a:xfrm>
            <a:off x="2505601" y="3256001"/>
            <a:ext cx="390826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1a - 12"/>
              </a:rPr>
              <a:t>What is the purpose this poem?</a:t>
            </a:r>
          </a:p>
          <a:p>
            <a:endParaRPr lang="en-GB" dirty="0">
              <a:solidFill>
                <a:srgbClr val="000000"/>
              </a:solidFill>
              <a:latin typeface="XCCW Joined 1a - 12"/>
            </a:endParaRPr>
          </a:p>
          <a:p>
            <a:endParaRPr lang="en-GB" dirty="0">
              <a:solidFill>
                <a:srgbClr val="000000"/>
              </a:solidFill>
              <a:latin typeface="XCCW Joined 1a - 1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FFD8B6-7106-4650-9F45-75829455B5BA}"/>
              </a:ext>
            </a:extLst>
          </p:cNvPr>
          <p:cNvSpPr txBox="1"/>
          <p:nvPr/>
        </p:nvSpPr>
        <p:spPr>
          <a:xfrm>
            <a:off x="1372200" y="658393"/>
            <a:ext cx="5975084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1a - 12"/>
              </a:rPr>
              <a:t>What is its features or ingredients?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17ADDE2-E593-4AFF-AF38-AC30F1EF5AA2}"/>
              </a:ext>
            </a:extLst>
          </p:cNvPr>
          <p:cNvSpPr/>
          <p:nvPr/>
        </p:nvSpPr>
        <p:spPr>
          <a:xfrm>
            <a:off x="2230894" y="3031412"/>
            <a:ext cx="5698210" cy="2111510"/>
          </a:xfrm>
          <a:custGeom>
            <a:avLst/>
            <a:gdLst/>
            <a:ahLst/>
            <a:cxnLst/>
            <a:rect l="0" t="0" r="0" b="0"/>
            <a:pathLst>
              <a:path w="4850682" h="1562479">
                <a:moveTo>
                  <a:pt x="0" y="0"/>
                </a:moveTo>
                <a:lnTo>
                  <a:pt x="4850681" y="0"/>
                </a:lnTo>
                <a:lnTo>
                  <a:pt x="4850681" y="1562478"/>
                </a:lnTo>
                <a:lnTo>
                  <a:pt x="0" y="1562478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0FB4E81B-0CC4-4143-BEE1-0C3E04C3910A}"/>
              </a:ext>
            </a:extLst>
          </p:cNvPr>
          <p:cNvSpPr/>
          <p:nvPr/>
        </p:nvSpPr>
        <p:spPr>
          <a:xfrm>
            <a:off x="372854" y="237890"/>
            <a:ext cx="9414291" cy="6527800"/>
          </a:xfrm>
          <a:custGeom>
            <a:avLst/>
            <a:gdLst/>
            <a:ahLst/>
            <a:cxnLst/>
            <a:rect l="0" t="0" r="0" b="0"/>
            <a:pathLst>
              <a:path w="9414291" h="3837485">
                <a:moveTo>
                  <a:pt x="0" y="0"/>
                </a:moveTo>
                <a:lnTo>
                  <a:pt x="9414290" y="0"/>
                </a:lnTo>
                <a:lnTo>
                  <a:pt x="9414290" y="3837484"/>
                </a:lnTo>
                <a:lnTo>
                  <a:pt x="0" y="3837484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950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F4D93E-0E0E-4992-860B-E95580A5B9D6}"/>
              </a:ext>
            </a:extLst>
          </p:cNvPr>
          <p:cNvSpPr txBox="1"/>
          <p:nvPr/>
        </p:nvSpPr>
        <p:spPr>
          <a:xfrm>
            <a:off x="709478" y="1480895"/>
            <a:ext cx="8741044" cy="446308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Brazil Carnival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can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hear the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deep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rumble of the samba drums.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can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see the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twinkling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costumes.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feel the warmth of the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fragrant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air;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the vibrations of the </a:t>
            </a:r>
            <a:r>
              <a:rPr lang="en-GB" sz="2400" dirty="0">
                <a:latin typeface="Comic Sans MS" panose="030F0702030302020204" pitchFamily="66" charset="0"/>
              </a:rPr>
              <a:t>stomping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feet.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The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rough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sequins brush against my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smooth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skin.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The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spicy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sauce fills my mouth and leaves my eyes watering.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The carnival is a sensory delight.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A23EA0-80C1-4CB4-BF5F-6E6126FFDF60}"/>
              </a:ext>
            </a:extLst>
          </p:cNvPr>
          <p:cNvSpPr txBox="1"/>
          <p:nvPr/>
        </p:nvSpPr>
        <p:spPr>
          <a:xfrm>
            <a:off x="335787" y="22878"/>
            <a:ext cx="9303513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Times New Roman - 12"/>
                <a:sym typeface="Wingdings" panose="05000000000000000000" pitchFamily="2" charset="2"/>
              </a:rPr>
              <a:t>What did you find?</a:t>
            </a:r>
            <a:endParaRPr lang="en-GB" sz="2400" dirty="0">
              <a:solidFill>
                <a:srgbClr val="000000"/>
              </a:solidFill>
              <a:latin typeface="Times New Roman - 12"/>
              <a:sym typeface="Wingdings" panose="05000000000000000000" pitchFamily="2" charset="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D38C68-73A1-4D4C-8D8E-79F20D58CC51}"/>
              </a:ext>
            </a:extLst>
          </p:cNvPr>
          <p:cNvSpPr txBox="1"/>
          <p:nvPr/>
        </p:nvSpPr>
        <p:spPr>
          <a:xfrm>
            <a:off x="478874" y="875872"/>
            <a:ext cx="1883588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 - 12"/>
                <a:sym typeface="Wingdings" panose="05000000000000000000" pitchFamily="2" charset="2"/>
              </a:rPr>
              <a:t>Modal verbs</a:t>
            </a:r>
            <a:endParaRPr lang="en-GB" sz="2400" dirty="0">
              <a:solidFill>
                <a:srgbClr val="FF0000"/>
              </a:solidFill>
              <a:latin typeface="Times New Roman - 12"/>
              <a:sym typeface="Wingdings" panose="05000000000000000000" pitchFamily="2" charset="2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9EA1E5A-BE5B-415A-B279-ABCB9E38E61A}"/>
              </a:ext>
            </a:extLst>
          </p:cNvPr>
          <p:cNvCxnSpPr/>
          <p:nvPr/>
        </p:nvCxnSpPr>
        <p:spPr>
          <a:xfrm>
            <a:off x="1115878" y="1332854"/>
            <a:ext cx="247973" cy="86790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E98D86C-585A-411F-9CC1-B0D0346A35FB}"/>
              </a:ext>
            </a:extLst>
          </p:cNvPr>
          <p:cNvSpPr txBox="1"/>
          <p:nvPr/>
        </p:nvSpPr>
        <p:spPr>
          <a:xfrm>
            <a:off x="7070072" y="864745"/>
            <a:ext cx="9303513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 - 12"/>
                <a:sym typeface="Wingdings" panose="05000000000000000000" pitchFamily="2" charset="2"/>
              </a:rPr>
              <a:t>Adjectives</a:t>
            </a:r>
            <a:endParaRPr lang="en-GB" sz="2400" dirty="0">
              <a:solidFill>
                <a:srgbClr val="00B0F0"/>
              </a:solidFill>
              <a:latin typeface="Times New Roman - 12"/>
              <a:sym typeface="Wingdings" panose="05000000000000000000" pitchFamily="2" charset="2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560C0E-79B0-4E71-9561-5695CE76DDA2}"/>
              </a:ext>
            </a:extLst>
          </p:cNvPr>
          <p:cNvCxnSpPr/>
          <p:nvPr/>
        </p:nvCxnSpPr>
        <p:spPr>
          <a:xfrm flipH="1">
            <a:off x="3641558" y="1480895"/>
            <a:ext cx="3384884" cy="719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2C778E5-6465-4E46-BC39-2BA4F8DE0467}"/>
              </a:ext>
            </a:extLst>
          </p:cNvPr>
          <p:cNvCxnSpPr/>
          <p:nvPr/>
        </p:nvCxnSpPr>
        <p:spPr>
          <a:xfrm flipH="1">
            <a:off x="3978442" y="1480895"/>
            <a:ext cx="3497179" cy="1246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9F0C40C-3A7F-4D43-8464-49856A1AA5F2}"/>
              </a:ext>
            </a:extLst>
          </p:cNvPr>
          <p:cNvCxnSpPr/>
          <p:nvPr/>
        </p:nvCxnSpPr>
        <p:spPr>
          <a:xfrm flipH="1">
            <a:off x="5470358" y="1480895"/>
            <a:ext cx="2326105" cy="1823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49AB3D8-9217-497A-8930-BD3198A9AA03}"/>
              </a:ext>
            </a:extLst>
          </p:cNvPr>
          <p:cNvCxnSpPr/>
          <p:nvPr/>
        </p:nvCxnSpPr>
        <p:spPr>
          <a:xfrm flipH="1">
            <a:off x="6721642" y="1480895"/>
            <a:ext cx="1443790" cy="2818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08BA8DD-FF97-4C7F-A30F-3748E377DAE8}"/>
              </a:ext>
            </a:extLst>
          </p:cNvPr>
          <p:cNvCxnSpPr/>
          <p:nvPr/>
        </p:nvCxnSpPr>
        <p:spPr>
          <a:xfrm flipH="1">
            <a:off x="2324383" y="1332854"/>
            <a:ext cx="5038943" cy="27899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831E071-CA4C-4C17-9D34-559154A3EFD9}"/>
              </a:ext>
            </a:extLst>
          </p:cNvPr>
          <p:cNvCxnSpPr/>
          <p:nvPr/>
        </p:nvCxnSpPr>
        <p:spPr>
          <a:xfrm flipH="1">
            <a:off x="1994568" y="1332854"/>
            <a:ext cx="5817937" cy="36414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54ECEC2-008A-4A38-B1F1-2E897F4B0B66}"/>
              </a:ext>
            </a:extLst>
          </p:cNvPr>
          <p:cNvCxnSpPr>
            <a:cxnSpLocks/>
          </p:cNvCxnSpPr>
          <p:nvPr/>
        </p:nvCxnSpPr>
        <p:spPr>
          <a:xfrm flipH="1" flipV="1">
            <a:off x="1507958" y="3810000"/>
            <a:ext cx="2470484" cy="3289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6219EF3-469D-4D73-9372-3118A8F57819}"/>
              </a:ext>
            </a:extLst>
          </p:cNvPr>
          <p:cNvSpPr txBox="1"/>
          <p:nvPr/>
        </p:nvSpPr>
        <p:spPr>
          <a:xfrm>
            <a:off x="4188712" y="7020867"/>
            <a:ext cx="4066176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  <a:latin typeface="Times New Roman - 12"/>
                <a:sym typeface="Wingdings" panose="05000000000000000000" pitchFamily="2" charset="2"/>
              </a:rPr>
              <a:t>The senses</a:t>
            </a:r>
            <a:endParaRPr lang="en-GB" sz="2400" dirty="0">
              <a:solidFill>
                <a:srgbClr val="00B050"/>
              </a:solidFill>
              <a:latin typeface="Times New Roman - 12"/>
              <a:sym typeface="Wingdings" panose="05000000000000000000" pitchFamily="2" charset="2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06C6BD5-B156-4D9F-A423-181D91E1521E}"/>
              </a:ext>
            </a:extLst>
          </p:cNvPr>
          <p:cNvCxnSpPr>
            <a:cxnSpLocks/>
          </p:cNvCxnSpPr>
          <p:nvPr/>
        </p:nvCxnSpPr>
        <p:spPr>
          <a:xfrm flipH="1" flipV="1">
            <a:off x="1891246" y="3304674"/>
            <a:ext cx="2239596" cy="39470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E955B3D-85FA-44A3-A379-2299616E5709}"/>
              </a:ext>
            </a:extLst>
          </p:cNvPr>
          <p:cNvCxnSpPr>
            <a:cxnSpLocks/>
          </p:cNvCxnSpPr>
          <p:nvPr/>
        </p:nvCxnSpPr>
        <p:spPr>
          <a:xfrm flipH="1" flipV="1">
            <a:off x="2269958" y="2550695"/>
            <a:ext cx="1860884" cy="47010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3F89089-7D0A-43AE-8865-BF0C6C77A4E0}"/>
              </a:ext>
            </a:extLst>
          </p:cNvPr>
          <p:cNvCxnSpPr>
            <a:cxnSpLocks/>
          </p:cNvCxnSpPr>
          <p:nvPr/>
        </p:nvCxnSpPr>
        <p:spPr>
          <a:xfrm flipH="1" flipV="1">
            <a:off x="2212088" y="5245768"/>
            <a:ext cx="1918754" cy="20059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4F881BB9-17A1-4E4C-B381-58CB9164DB8D}"/>
              </a:ext>
            </a:extLst>
          </p:cNvPr>
          <p:cNvCxnSpPr>
            <a:cxnSpLocks/>
          </p:cNvCxnSpPr>
          <p:nvPr/>
        </p:nvCxnSpPr>
        <p:spPr>
          <a:xfrm flipH="1" flipV="1">
            <a:off x="3978442" y="4764505"/>
            <a:ext cx="152400" cy="24871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9779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F8D66C3-E62F-4279-935E-44BC7ED31AD2}"/>
              </a:ext>
            </a:extLst>
          </p:cNvPr>
          <p:cNvSpPr/>
          <p:nvPr/>
        </p:nvSpPr>
        <p:spPr>
          <a:xfrm>
            <a:off x="429374" y="994603"/>
            <a:ext cx="9314976" cy="5812425"/>
          </a:xfrm>
          <a:custGeom>
            <a:avLst/>
            <a:gdLst/>
            <a:ahLst/>
            <a:cxnLst/>
            <a:rect l="0" t="0" r="0" b="0"/>
            <a:pathLst>
              <a:path w="9414291" h="3837485">
                <a:moveTo>
                  <a:pt x="0" y="0"/>
                </a:moveTo>
                <a:lnTo>
                  <a:pt x="9414290" y="0"/>
                </a:lnTo>
                <a:lnTo>
                  <a:pt x="9414290" y="3837484"/>
                </a:lnTo>
                <a:lnTo>
                  <a:pt x="0" y="3837484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DC3486-CEAB-4A61-A610-59105D335EEE}"/>
              </a:ext>
            </a:extLst>
          </p:cNvPr>
          <p:cNvSpPr txBox="1"/>
          <p:nvPr/>
        </p:nvSpPr>
        <p:spPr>
          <a:xfrm>
            <a:off x="971583" y="307766"/>
            <a:ext cx="8845012" cy="401648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did you find?</a:t>
            </a:r>
          </a:p>
          <a:p>
            <a:endParaRPr lang="en-GB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features of the poem?</a:t>
            </a:r>
          </a:p>
          <a:p>
            <a:endParaRPr lang="en-GB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the senses.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exciting adjectives.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modal verbs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a summary sentence at the end to describe how the author feels about the carnival.</a:t>
            </a:r>
          </a:p>
          <a:p>
            <a:endParaRPr lang="en-GB" sz="13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endParaRPr lang="en-GB" sz="1300" dirty="0">
              <a:solidFill>
                <a:srgbClr val="000000"/>
              </a:solidFill>
              <a:latin typeface="XCCW Joined 1a - 1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B5FE98-2479-42AE-B593-86811927C7F7}"/>
              </a:ext>
            </a:extLst>
          </p:cNvPr>
          <p:cNvSpPr txBox="1"/>
          <p:nvPr/>
        </p:nvSpPr>
        <p:spPr>
          <a:xfrm>
            <a:off x="2505600" y="3816420"/>
            <a:ext cx="5162525" cy="147732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purpose this poem?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help the reader feel and imagine what its like at the carnival.</a:t>
            </a:r>
          </a:p>
          <a:p>
            <a:endParaRPr lang="en-GB" dirty="0">
              <a:solidFill>
                <a:srgbClr val="000000"/>
              </a:solidFill>
              <a:latin typeface="XCCW Joined 1a - 12"/>
            </a:endParaRPr>
          </a:p>
          <a:p>
            <a:endParaRPr lang="en-GB" dirty="0">
              <a:solidFill>
                <a:srgbClr val="000000"/>
              </a:solidFill>
              <a:latin typeface="XCCW Joined 1a - 12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905FCD9-3E66-4D7B-92B1-B64DB0911BA6}"/>
              </a:ext>
            </a:extLst>
          </p:cNvPr>
          <p:cNvSpPr/>
          <p:nvPr/>
        </p:nvSpPr>
        <p:spPr>
          <a:xfrm>
            <a:off x="1796783" y="3626287"/>
            <a:ext cx="6277675" cy="1996093"/>
          </a:xfrm>
          <a:custGeom>
            <a:avLst/>
            <a:gdLst/>
            <a:ahLst/>
            <a:cxnLst/>
            <a:rect l="0" t="0" r="0" b="0"/>
            <a:pathLst>
              <a:path w="4850682" h="1562479">
                <a:moveTo>
                  <a:pt x="0" y="0"/>
                </a:moveTo>
                <a:lnTo>
                  <a:pt x="4850681" y="0"/>
                </a:lnTo>
                <a:lnTo>
                  <a:pt x="4850681" y="1562478"/>
                </a:lnTo>
                <a:lnTo>
                  <a:pt x="0" y="1562478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415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E432FC-643F-4224-AA98-14AAA9ADC72E}"/>
              </a:ext>
            </a:extLst>
          </p:cNvPr>
          <p:cNvSpPr txBox="1"/>
          <p:nvPr/>
        </p:nvSpPr>
        <p:spPr>
          <a:xfrm>
            <a:off x="1766806" y="1252563"/>
            <a:ext cx="6726265" cy="440120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What is the poem’s structure?</a:t>
            </a:r>
          </a:p>
          <a:p>
            <a:endParaRPr lang="en-GB" sz="2000" dirty="0">
              <a:solidFill>
                <a:srgbClr val="000000"/>
              </a:solidFill>
              <a:latin typeface="XCCW Joined 1a - 16"/>
            </a:endParaRPr>
          </a:p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Line 1 - Hear </a:t>
            </a:r>
          </a:p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Line 2 - See</a:t>
            </a:r>
          </a:p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Line 3 - Touch</a:t>
            </a:r>
          </a:p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Line 4 - Taste</a:t>
            </a:r>
          </a:p>
          <a:p>
            <a:endParaRPr lang="en-GB" sz="2000" dirty="0">
              <a:solidFill>
                <a:srgbClr val="000000"/>
              </a:solidFill>
              <a:latin typeface="XCCW Joined 1a - 16"/>
            </a:endParaRPr>
          </a:p>
          <a:p>
            <a:endParaRPr lang="en-GB" sz="2000" dirty="0">
              <a:solidFill>
                <a:srgbClr val="000000"/>
              </a:solidFill>
              <a:latin typeface="XCCW Joined 1a - 16"/>
            </a:endParaRPr>
          </a:p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(Smell- it doesn’t mention this but you can when you write your own!)</a:t>
            </a:r>
          </a:p>
          <a:p>
            <a:endParaRPr lang="en-GB" sz="2000" dirty="0">
              <a:solidFill>
                <a:srgbClr val="000000"/>
              </a:solidFill>
              <a:latin typeface="XCCW Joined 1a - 16"/>
            </a:endParaRPr>
          </a:p>
          <a:p>
            <a:endParaRPr lang="en-GB" sz="2000" dirty="0">
              <a:solidFill>
                <a:srgbClr val="000000"/>
              </a:solidFill>
              <a:latin typeface="XCCW Joined 1a - 16"/>
            </a:endParaRPr>
          </a:p>
          <a:p>
            <a:r>
              <a:rPr lang="en-GB" sz="2000" dirty="0">
                <a:solidFill>
                  <a:srgbClr val="000000"/>
                </a:solidFill>
                <a:latin typeface="XCCW Joined 1a - 16"/>
              </a:rPr>
              <a:t>Summary sentence explaining how the writer feels about the carnival.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227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AC0360-13C9-4C5B-B952-163B5625F5D7}"/>
              </a:ext>
            </a:extLst>
          </p:cNvPr>
          <p:cNvSpPr txBox="1"/>
          <p:nvPr/>
        </p:nvSpPr>
        <p:spPr>
          <a:xfrm>
            <a:off x="380580" y="1441060"/>
            <a:ext cx="6075501" cy="6924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 dirty="0">
                <a:solidFill>
                  <a:srgbClr val="000000"/>
                </a:solidFill>
                <a:latin typeface="XCCW Joined 1a - 18"/>
              </a:rPr>
              <a:t>L.O: I can plan my own carnival poem.</a:t>
            </a:r>
          </a:p>
          <a:p>
            <a:r>
              <a:rPr lang="en-GB" sz="1300" dirty="0">
                <a:solidFill>
                  <a:srgbClr val="000000"/>
                </a:solidFill>
                <a:latin typeface="XCCW Joined 1a - 18"/>
              </a:rPr>
              <a:t>		</a:t>
            </a:r>
          </a:p>
          <a:p>
            <a:endParaRPr lang="en-GB" sz="1300" dirty="0">
              <a:solidFill>
                <a:srgbClr val="000000"/>
              </a:solidFill>
              <a:latin typeface="XCCW Joined 1a - 1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C4BBA4-E928-4C13-B60C-158CD9CF494B}"/>
              </a:ext>
            </a:extLst>
          </p:cNvPr>
          <p:cNvSpPr txBox="1"/>
          <p:nvPr/>
        </p:nvSpPr>
        <p:spPr>
          <a:xfrm>
            <a:off x="430519" y="331276"/>
            <a:ext cx="2101131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Video clip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AE280-F6E7-423F-B91E-570319C6E92A}"/>
              </a:ext>
            </a:extLst>
          </p:cNvPr>
          <p:cNvSpPr/>
          <p:nvPr/>
        </p:nvSpPr>
        <p:spPr>
          <a:xfrm>
            <a:off x="4864746" y="5117112"/>
            <a:ext cx="5080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Powerful adjectives, adverbs and strong verbs.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Vary sentence length,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Similes /metaphors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Modal verbs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819362-F0E5-45E3-8F8D-CF08B6A10D54}"/>
              </a:ext>
            </a:extLst>
          </p:cNvPr>
          <p:cNvSpPr/>
          <p:nvPr/>
        </p:nvSpPr>
        <p:spPr>
          <a:xfrm>
            <a:off x="2540000" y="3209836"/>
            <a:ext cx="5080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Powerful adjectives, adverbs and strong verbs.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Vary sentence length,</a:t>
            </a:r>
            <a:endParaRPr lang="en-GB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Similes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5BE0B4-EC0B-42FD-976C-D5A52FEC04CC}"/>
              </a:ext>
            </a:extLst>
          </p:cNvPr>
          <p:cNvSpPr/>
          <p:nvPr/>
        </p:nvSpPr>
        <p:spPr>
          <a:xfrm>
            <a:off x="430519" y="2133557"/>
            <a:ext cx="4434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Adjectives, adverbs and verbs</a:t>
            </a:r>
            <a:endParaRPr lang="en-GB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5381CDE-EE69-4D25-8563-7D81D1CC13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221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29"/>
    </mc:Choice>
    <mc:Fallback xmlns="">
      <p:transition spd="slow" advTm="56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9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5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541</Words>
  <Application>Microsoft Office PowerPoint</Application>
  <PresentationFormat>Custom</PresentationFormat>
  <Paragraphs>83</Paragraphs>
  <Slides>11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Akien, Naomi</dc:creator>
  <cp:lastModifiedBy>Akien, Naomi</cp:lastModifiedBy>
  <cp:revision>32</cp:revision>
  <dcterms:created xsi:type="dcterms:W3CDTF">2021-01-04T21:47:54Z</dcterms:created>
  <dcterms:modified xsi:type="dcterms:W3CDTF">2021-01-06T11:17:51Z</dcterms:modified>
</cp:coreProperties>
</file>