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</p:sldIdLst>
  <p:sldSz cx="10160000" cy="7620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XCCW Joined 1a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D590A-CEAF-4195-A431-4257ADDFD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4B80A6-045D-4CED-A404-10F6A5EA2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C3D08-4F8D-4756-8A45-20C7C017B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DC645-D02C-45D9-A698-26CCF658A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CF89A-C121-49F3-83F4-FF10CC37C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19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AF5F7-09D0-44CD-9598-C0595422A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086E6-AB79-489C-A506-4D41567B5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89AAA-ABAA-46E9-B945-8B7EE02CE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12EDA-4A93-4854-8C6C-660194128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FD241C-AB0C-45A9-8C9F-4281E4435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1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71AF3-80AD-494B-8F90-36C4ECA31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5EC422-F705-43DF-80FC-9CAFAEE5E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3BA36-7144-413B-B9F9-6195A09FA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A30DD-A59F-4024-BB3A-80B7018E8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803F9-4C70-4EC4-8450-DD0D0E982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135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7A21B-4AFE-4D36-9FE4-A1F106349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B30F6-0394-4F4B-B93A-B82CB9EABD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D0DB3A-64A0-4801-ABE7-0F12CDE19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57D1B2-7E68-4F1C-AE6D-360F9D258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61C51-E6CC-49A2-B73D-F67A6D83E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116613-7695-4D94-B50A-E23FE7A3E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317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4E86F-8EF4-430F-B6F0-B998168AA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EC92D8-12D0-4AD3-B8B7-D6ECA4B90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11DF82-EC38-40F9-8F49-02DF821318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81721B-F44C-4F69-92BE-5F9511D09F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04E72A-E89C-4398-83BB-27E9BBFD2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11BC36-5D6E-4DF2-B943-FC48CFC9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DC58CC-DE0E-41C0-9E39-3A2986365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23AFE1-99B0-4731-86B5-0A8E378FD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977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A18FB-33AB-48D0-A977-0264058E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461D9B-59D4-4DC6-B957-3605D97A2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B7BB14-5486-4D06-AA3F-3B314B0D9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F67649-9887-4166-BB6E-2F1AE73C8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979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8BC15F-2229-482B-91C7-954FB5B4A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02A070-1535-41E3-981B-94CBB34E3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5AB42-1234-4366-A0BD-AB833D79E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728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BBAA9-84C4-4A64-B63B-D90AF6092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E6526-215E-4443-9208-4E73C79E1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4BC147-541C-45CE-A56F-58E4969D58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D1D686-85B7-4619-94CE-252FB8FAD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001C21-D243-4F92-B0C7-91CC5B9DB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6E6C25-FB3A-49C9-B034-1B8BBD9A2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26E24-AD75-487C-85C2-604D920EE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0EF8FB-13EE-44B1-A9B8-5C964A67A2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D91266-BE85-43A9-8E32-CCC5DD113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300743-09F6-47AA-96BB-459EE242C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8BA71F-9232-4FB3-AC39-478984A03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18CBE-84A3-44D5-8091-6754F2396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15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B62DD-9815-43AD-A0A5-ED915AB5B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68BC5B-204E-41A3-8C45-F5CC78A3F6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BAB50-8693-448A-AD26-8BF18C0F5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FE556A-84C4-4513-9F43-AFD481CEE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F6D7B-C4E2-49B8-B03E-02D6D5642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67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3B86D3-0013-4BAD-9852-93BF11E68E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102630-2C34-4741-BD91-085493C612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2C255-1469-413D-B875-E13D35773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A5F15-DD99-48F7-BEB6-0E6A1A652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B8B20-2BCD-4B22-A757-F4589F5EF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8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DDC3D7-CCE9-4570-9151-C70BB3E7A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C6F26-3630-4407-ADF0-32DDB96B2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CCC3E-C45F-49F6-84C4-AC119751C3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E48C2-86D9-4743-9877-76C99AE5EAA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11C69-F514-42F7-B663-CF50BE00C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D68BF-F195-4627-AF0D-C2A432D56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481A-1519-4590-AF09-2FA623CAEC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55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FC6D4D-5677-4967-A795-23F013BDB6A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1270000"/>
            <a:ext cx="1941322" cy="38082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8E183B-3887-4E46-AF7D-BD7F3B7958FE}"/>
              </a:ext>
            </a:extLst>
          </p:cNvPr>
          <p:cNvSpPr txBox="1"/>
          <p:nvPr/>
        </p:nvSpPr>
        <p:spPr>
          <a:xfrm>
            <a:off x="4305300" y="228600"/>
            <a:ext cx="59055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What are these parts of the flower?</a:t>
            </a:r>
          </a:p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What are they for?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D53037-F20F-4E3D-89E7-E14088724326}"/>
              </a:ext>
            </a:extLst>
          </p:cNvPr>
          <p:cNvCxnSpPr/>
          <p:nvPr/>
        </p:nvCxnSpPr>
        <p:spPr>
          <a:xfrm flipV="1">
            <a:off x="792226" y="3233166"/>
            <a:ext cx="1102741" cy="385445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6DC04F3-E36E-4550-896C-65B4AE4E8677}"/>
              </a:ext>
            </a:extLst>
          </p:cNvPr>
          <p:cNvCxnSpPr/>
          <p:nvPr/>
        </p:nvCxnSpPr>
        <p:spPr>
          <a:xfrm flipV="1">
            <a:off x="1777238" y="4410837"/>
            <a:ext cx="631571" cy="1252601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3F376BF-6591-4A60-90A8-F0151A1F1ABF}"/>
              </a:ext>
            </a:extLst>
          </p:cNvPr>
          <p:cNvCxnSpPr/>
          <p:nvPr/>
        </p:nvCxnSpPr>
        <p:spPr>
          <a:xfrm flipH="1">
            <a:off x="2879979" y="695833"/>
            <a:ext cx="481711" cy="92075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ED3CE31-7BCA-4808-A60F-20139F510355}"/>
              </a:ext>
            </a:extLst>
          </p:cNvPr>
          <p:cNvCxnSpPr/>
          <p:nvPr/>
        </p:nvCxnSpPr>
        <p:spPr>
          <a:xfrm>
            <a:off x="1402461" y="1830705"/>
            <a:ext cx="1070610" cy="631698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DE3170-6021-4319-B06E-D6FFDA55B14E}"/>
              </a:ext>
            </a:extLst>
          </p:cNvPr>
          <p:cNvCxnSpPr/>
          <p:nvPr/>
        </p:nvCxnSpPr>
        <p:spPr>
          <a:xfrm flipV="1">
            <a:off x="893826" y="4376166"/>
            <a:ext cx="1102741" cy="385445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0B4B32A-2BD6-4050-8EF5-EE3AABDE3E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88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99"/>
    </mc:Choice>
    <mc:Fallback xmlns="">
      <p:transition spd="slow" advTm="24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35A238-543E-490D-A113-BD5339C2A2A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200" y="952500"/>
            <a:ext cx="1941322" cy="38082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DBDC00-2EBE-47D6-BAE8-3F7040CA1F83}"/>
              </a:ext>
            </a:extLst>
          </p:cNvPr>
          <p:cNvSpPr txBox="1"/>
          <p:nvPr/>
        </p:nvSpPr>
        <p:spPr>
          <a:xfrm>
            <a:off x="5384800" y="165100"/>
            <a:ext cx="4240276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XCCW Joined 1a - 19"/>
              </a:rPr>
              <a:t>Flower: brightly coloured to attracted insects.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BD317CE-D995-4460-AFD0-179297345A67}"/>
              </a:ext>
            </a:extLst>
          </p:cNvPr>
          <p:cNvCxnSpPr/>
          <p:nvPr/>
        </p:nvCxnSpPr>
        <p:spPr>
          <a:xfrm flipH="1">
            <a:off x="4864100" y="1320800"/>
            <a:ext cx="1104900" cy="14478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02FD307-AE45-422D-85C7-DC924003AD1A}"/>
              </a:ext>
            </a:extLst>
          </p:cNvPr>
          <p:cNvCxnSpPr/>
          <p:nvPr/>
        </p:nvCxnSpPr>
        <p:spPr>
          <a:xfrm flipH="1">
            <a:off x="4619879" y="378333"/>
            <a:ext cx="481711" cy="92075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8E911E3-82A4-4A75-90AB-B94F33F5147F}"/>
              </a:ext>
            </a:extLst>
          </p:cNvPr>
          <p:cNvCxnSpPr/>
          <p:nvPr/>
        </p:nvCxnSpPr>
        <p:spPr>
          <a:xfrm>
            <a:off x="3142361" y="1513205"/>
            <a:ext cx="1070610" cy="631698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8566268-E816-4EBB-B92C-0BA0A79641FF}"/>
              </a:ext>
            </a:extLst>
          </p:cNvPr>
          <p:cNvCxnSpPr/>
          <p:nvPr/>
        </p:nvCxnSpPr>
        <p:spPr>
          <a:xfrm flipH="1">
            <a:off x="4686300" y="2806700"/>
            <a:ext cx="952500" cy="10795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62E6183-1C03-4048-955F-6641FE79A04A}"/>
              </a:ext>
            </a:extLst>
          </p:cNvPr>
          <p:cNvSpPr txBox="1"/>
          <p:nvPr/>
        </p:nvSpPr>
        <p:spPr>
          <a:xfrm>
            <a:off x="88900" y="25400"/>
            <a:ext cx="3136900" cy="116955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XCCW Joined 1a - 19"/>
              </a:rPr>
              <a:t>Stem: it transports water and nutrients from the roots to the rest of the plant. It also supports the plant.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32FE43-C6C3-4852-8AEE-FEFE46B2871E}"/>
              </a:ext>
            </a:extLst>
          </p:cNvPr>
          <p:cNvSpPr txBox="1"/>
          <p:nvPr/>
        </p:nvSpPr>
        <p:spPr>
          <a:xfrm>
            <a:off x="5969000" y="1181100"/>
            <a:ext cx="4240276" cy="30777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XCCW Joined 1a - 19"/>
              </a:rPr>
              <a:t>Leaves: make the food for the plant.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230EDC-2598-42ED-8C4E-87D80A1E8872}"/>
              </a:ext>
            </a:extLst>
          </p:cNvPr>
          <p:cNvSpPr txBox="1"/>
          <p:nvPr/>
        </p:nvSpPr>
        <p:spPr>
          <a:xfrm>
            <a:off x="5549900" y="2667000"/>
            <a:ext cx="45720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XCCW Joined 1a - 19"/>
              </a:rPr>
              <a:t>Roots: takes in water and nutrients form the soil. It also helps anchor the plant.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027444-D7CB-42A5-AAB6-B715E5622C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156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63"/>
    </mc:Choice>
    <mc:Fallback xmlns="">
      <p:transition spd="slow" advTm="40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FAA1D6-FFCC-4DB7-8C02-CB7E88B348AC}"/>
              </a:ext>
            </a:extLst>
          </p:cNvPr>
          <p:cNvSpPr txBox="1"/>
          <p:nvPr/>
        </p:nvSpPr>
        <p:spPr>
          <a:xfrm>
            <a:off x="292100" y="889000"/>
            <a:ext cx="6962105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424200"/>
                </a:solidFill>
                <a:latin typeface="XCCW Joined 1a - 28"/>
              </a:rPr>
              <a:t>Most flowers have five parts:</a:t>
            </a:r>
          </a:p>
          <a:p>
            <a:r>
              <a:rPr lang="en-GB" sz="2100" dirty="0">
                <a:solidFill>
                  <a:srgbClr val="424200"/>
                </a:solidFill>
                <a:latin typeface="XCCW Joined 1a - 28"/>
              </a:rPr>
              <a:t>sepals,</a:t>
            </a:r>
          </a:p>
          <a:p>
            <a:r>
              <a:rPr lang="en-GB" sz="2100" dirty="0">
                <a:solidFill>
                  <a:srgbClr val="424200"/>
                </a:solidFill>
                <a:latin typeface="XCCW Joined 1a - 28"/>
              </a:rPr>
              <a:t>petals,</a:t>
            </a:r>
          </a:p>
          <a:p>
            <a:r>
              <a:rPr lang="en-GB" sz="2100" dirty="0">
                <a:solidFill>
                  <a:srgbClr val="424200"/>
                </a:solidFill>
                <a:latin typeface="XCCW Joined 1a - 28"/>
              </a:rPr>
              <a:t>receptacle </a:t>
            </a:r>
          </a:p>
          <a:p>
            <a:r>
              <a:rPr lang="en-GB" sz="2100" dirty="0">
                <a:solidFill>
                  <a:srgbClr val="0070C0"/>
                </a:solidFill>
                <a:latin typeface="XCCW Joined 1a - 28"/>
              </a:rPr>
              <a:t>m</a:t>
            </a:r>
            <a:r>
              <a:rPr lang="en-GB" sz="2100" dirty="0">
                <a:solidFill>
                  <a:srgbClr val="0000FF"/>
                </a:solidFill>
                <a:latin typeface="XCCW Joined 1a - 28"/>
              </a:rPr>
              <a:t>ale part - the stamens,</a:t>
            </a:r>
          </a:p>
          <a:p>
            <a:r>
              <a:rPr lang="en-GB" sz="2100" dirty="0">
                <a:solidFill>
                  <a:srgbClr val="FF3399"/>
                </a:solidFill>
                <a:latin typeface="XCCW Joined 1a - 28"/>
              </a:rPr>
              <a:t>f</a:t>
            </a:r>
            <a:r>
              <a:rPr lang="en-GB" sz="2100" dirty="0">
                <a:solidFill>
                  <a:srgbClr val="E01F98"/>
                </a:solidFill>
                <a:latin typeface="XCCW Joined 1a - 28"/>
              </a:rPr>
              <a:t>emale part - the carpels.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11CDD3-4EF6-4970-858F-9D5AEC01A0C8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1752600"/>
            <a:ext cx="2883662" cy="182448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39C103-1461-40CB-B224-1D5EBB56ECF9}"/>
              </a:ext>
            </a:extLst>
          </p:cNvPr>
          <p:cNvSpPr txBox="1"/>
          <p:nvPr/>
        </p:nvSpPr>
        <p:spPr>
          <a:xfrm>
            <a:off x="1435100" y="0"/>
            <a:ext cx="89154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>
                <a:solidFill>
                  <a:srgbClr val="424200"/>
                </a:solidFill>
                <a:latin typeface="XCCW Joined 1a - 44"/>
              </a:rPr>
              <a:t>The parts of a flower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B7A081-1DDC-4E40-96BB-BAA0EE4D64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593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60"/>
    </mc:Choice>
    <mc:Fallback xmlns="">
      <p:transition spd="slow" advTm="23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13095F-F8D6-4C90-9C99-0AE78A3B082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700" y="901700"/>
            <a:ext cx="3291840" cy="30419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7742BC-B429-458B-9695-8614AB9301BE}"/>
              </a:ext>
            </a:extLst>
          </p:cNvPr>
          <p:cNvSpPr txBox="1"/>
          <p:nvPr/>
        </p:nvSpPr>
        <p:spPr>
          <a:xfrm>
            <a:off x="266700" y="3543300"/>
            <a:ext cx="24765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424200"/>
                </a:solidFill>
                <a:latin typeface="XCCW Joined 1a - 28"/>
              </a:rPr>
              <a:t>receptacle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09CCD1C-D4F3-455F-907B-EAA5DA52D557}"/>
              </a:ext>
            </a:extLst>
          </p:cNvPr>
          <p:cNvCxnSpPr/>
          <p:nvPr/>
        </p:nvCxnSpPr>
        <p:spPr>
          <a:xfrm flipV="1">
            <a:off x="2047748" y="3340100"/>
            <a:ext cx="1330452" cy="313436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76960FE-4243-4CBD-83E7-E36E06A43C76}"/>
              </a:ext>
            </a:extLst>
          </p:cNvPr>
          <p:cNvSpPr txBox="1"/>
          <p:nvPr/>
        </p:nvSpPr>
        <p:spPr>
          <a:xfrm>
            <a:off x="5689600" y="1028700"/>
            <a:ext cx="40132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XCCW Joined 1a - 22"/>
              </a:rPr>
              <a:t>Where all the parts of the flower join together.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8688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D0942B-A97E-422C-A8B9-46AF8A85FA3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1231900"/>
            <a:ext cx="3291840" cy="30419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02D79B-872A-4773-8C5E-EE28C8B0EF58}"/>
              </a:ext>
            </a:extLst>
          </p:cNvPr>
          <p:cNvSpPr txBox="1"/>
          <p:nvPr/>
        </p:nvSpPr>
        <p:spPr>
          <a:xfrm>
            <a:off x="266700" y="3378200"/>
            <a:ext cx="20066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XCCW Joined 1a - 22"/>
              </a:rPr>
              <a:t>Sepal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865477-2079-4763-A541-100856AB338A}"/>
              </a:ext>
            </a:extLst>
          </p:cNvPr>
          <p:cNvCxnSpPr/>
          <p:nvPr/>
        </p:nvCxnSpPr>
        <p:spPr>
          <a:xfrm flipV="1">
            <a:off x="1615948" y="3416300"/>
            <a:ext cx="1330452" cy="313436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BFF1B17-A2DD-40D4-B3B3-A9A19E0090C0}"/>
              </a:ext>
            </a:extLst>
          </p:cNvPr>
          <p:cNvSpPr txBox="1"/>
          <p:nvPr/>
        </p:nvSpPr>
        <p:spPr>
          <a:xfrm>
            <a:off x="5524500" y="1016000"/>
            <a:ext cx="40132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XCCW Joined 1a - 22"/>
              </a:rPr>
              <a:t>Usually green, sepals typically function as protection for the flower in bud, and often as support for the petals when in bloom.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930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B726C5-0A45-4A15-AA6A-CC5FC014A69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1231900"/>
            <a:ext cx="3291840" cy="30419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44E549-95DA-40CE-930D-32C06246EDAA}"/>
              </a:ext>
            </a:extLst>
          </p:cNvPr>
          <p:cNvSpPr txBox="1"/>
          <p:nvPr/>
        </p:nvSpPr>
        <p:spPr>
          <a:xfrm>
            <a:off x="533400" y="1041400"/>
            <a:ext cx="20066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XCCW Joined 1a - 22"/>
              </a:rPr>
              <a:t>Petal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CCD0645-66AB-418A-AC34-AA0CCC70790A}"/>
              </a:ext>
            </a:extLst>
          </p:cNvPr>
          <p:cNvCxnSpPr/>
          <p:nvPr/>
        </p:nvCxnSpPr>
        <p:spPr>
          <a:xfrm>
            <a:off x="1425448" y="1265936"/>
            <a:ext cx="1508252" cy="600964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E354F8B-2915-4B43-A50F-F7C60319A53C}"/>
              </a:ext>
            </a:extLst>
          </p:cNvPr>
          <p:cNvSpPr txBox="1"/>
          <p:nvPr/>
        </p:nvSpPr>
        <p:spPr>
          <a:xfrm>
            <a:off x="5600700" y="1409700"/>
            <a:ext cx="4013200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XCCW Joined 1a - 22"/>
              </a:rPr>
              <a:t>Usually brightly coloured to attract insects and other creatures.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4889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B17060-4E57-4B18-9DEC-76F4B315C8C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100" y="533400"/>
            <a:ext cx="6492367" cy="387997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131D80-9968-4C00-ADE0-99E227C24BD2}"/>
              </a:ext>
            </a:extLst>
          </p:cNvPr>
          <p:cNvSpPr txBox="1"/>
          <p:nvPr/>
        </p:nvSpPr>
        <p:spPr>
          <a:xfrm>
            <a:off x="173509" y="1613576"/>
            <a:ext cx="5511800" cy="19389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Anther: pollen grains grow in the anther.</a:t>
            </a:r>
          </a:p>
          <a:p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the grains are fully grown, the anther splits open.</a:t>
            </a:r>
          </a:p>
          <a:p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Filament supports the anther.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D570E82-0E22-4561-A739-F82BC002F101}"/>
              </a:ext>
            </a:extLst>
          </p:cNvPr>
          <p:cNvCxnSpPr>
            <a:cxnSpLocks/>
          </p:cNvCxnSpPr>
          <p:nvPr/>
        </p:nvCxnSpPr>
        <p:spPr>
          <a:xfrm flipV="1">
            <a:off x="3708400" y="3146156"/>
            <a:ext cx="3356229" cy="10881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8500426-4C9D-4053-A009-20AC90C0E7EC}"/>
              </a:ext>
            </a:extLst>
          </p:cNvPr>
          <p:cNvCxnSpPr>
            <a:cxnSpLocks/>
          </p:cNvCxnSpPr>
          <p:nvPr/>
        </p:nvCxnSpPr>
        <p:spPr>
          <a:xfrm>
            <a:off x="4045058" y="2473388"/>
            <a:ext cx="3019571" cy="15843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530ED25-DBCD-4B64-97E0-374B7ECA2BF4}"/>
              </a:ext>
            </a:extLst>
          </p:cNvPr>
          <p:cNvSpPr/>
          <p:nvPr/>
        </p:nvSpPr>
        <p:spPr>
          <a:xfrm>
            <a:off x="4252120" y="777353"/>
            <a:ext cx="3163826" cy="505279"/>
          </a:xfrm>
          <a:custGeom>
            <a:avLst/>
            <a:gdLst/>
            <a:ahLst/>
            <a:cxnLst/>
            <a:rect l="0" t="0" r="0" b="0"/>
            <a:pathLst>
              <a:path w="3163826" h="505279">
                <a:moveTo>
                  <a:pt x="0" y="0"/>
                </a:moveTo>
                <a:lnTo>
                  <a:pt x="3163825" y="0"/>
                </a:lnTo>
                <a:lnTo>
                  <a:pt x="3163825" y="505278"/>
                </a:lnTo>
                <a:lnTo>
                  <a:pt x="0" y="505278"/>
                </a:lnTo>
                <a:close/>
              </a:path>
            </a:pathLst>
          </a:custGeom>
          <a:solidFill>
            <a:srgbClr val="98FB98"/>
          </a:solidFill>
          <a:ln w="38100" cap="flat" cmpd="sng" algn="ctr">
            <a:solidFill>
              <a:srgbClr val="98FB98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9DD936-DAAE-45CB-A543-0D9315E6E91B}"/>
              </a:ext>
            </a:extLst>
          </p:cNvPr>
          <p:cNvSpPr txBox="1"/>
          <p:nvPr/>
        </p:nvSpPr>
        <p:spPr>
          <a:xfrm>
            <a:off x="3708400" y="482600"/>
            <a:ext cx="3953818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FF"/>
                </a:solidFill>
                <a:latin typeface="XCCW Joined 1a - 36"/>
              </a:rPr>
              <a:t>Stamen (male)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123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50AFD7-8DB1-447D-90F5-ECBCB87EF83B}"/>
              </a:ext>
            </a:extLst>
          </p:cNvPr>
          <p:cNvSpPr txBox="1"/>
          <p:nvPr/>
        </p:nvSpPr>
        <p:spPr>
          <a:xfrm>
            <a:off x="685800" y="1397000"/>
            <a:ext cx="3949700" cy="255454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E01F9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Stigma-where pollen is trapped (sticky)</a:t>
            </a:r>
          </a:p>
          <a:p>
            <a:r>
              <a:rPr lang="en-GB" sz="2000" dirty="0">
                <a:solidFill>
                  <a:srgbClr val="E01F9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Style-supports stigma</a:t>
            </a:r>
          </a:p>
          <a:p>
            <a:endParaRPr lang="en-GB" sz="2000" dirty="0">
              <a:solidFill>
                <a:srgbClr val="E01F9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E01F9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E01F9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E01F9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Ovary-where eggs are stored</a:t>
            </a:r>
          </a:p>
          <a:p>
            <a:r>
              <a:rPr lang="en-GB" sz="2000" dirty="0">
                <a:solidFill>
                  <a:srgbClr val="E01F9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Ovules (eggs)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6CE2D4-11AF-45CF-A9C7-A810008DC158}"/>
              </a:ext>
            </a:extLst>
          </p:cNvPr>
          <p:cNvSpPr txBox="1"/>
          <p:nvPr/>
        </p:nvSpPr>
        <p:spPr>
          <a:xfrm>
            <a:off x="2908300" y="368300"/>
            <a:ext cx="5057155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>
                <a:solidFill>
                  <a:srgbClr val="E01F98"/>
                </a:solidFill>
                <a:latin typeface="XCCW Joined 1a - 44"/>
              </a:rPr>
              <a:t>Carpel (female)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910404-638E-4AF7-B65F-45207399DC7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990600"/>
            <a:ext cx="3291840" cy="30419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B74540-5945-47B5-B735-91237BC09C78}"/>
              </a:ext>
            </a:extLst>
          </p:cNvPr>
          <p:cNvCxnSpPr/>
          <p:nvPr/>
        </p:nvCxnSpPr>
        <p:spPr>
          <a:xfrm>
            <a:off x="4483100" y="1828800"/>
            <a:ext cx="2645664" cy="22720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1F63785-7C7E-4F4B-B8D7-BAB8FE187DC1}"/>
              </a:ext>
            </a:extLst>
          </p:cNvPr>
          <p:cNvCxnSpPr/>
          <p:nvPr/>
        </p:nvCxnSpPr>
        <p:spPr>
          <a:xfrm>
            <a:off x="4165600" y="2312416"/>
            <a:ext cx="3033141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A0E46D4-1752-4CFF-9B99-B25D7C437A7B}"/>
              </a:ext>
            </a:extLst>
          </p:cNvPr>
          <p:cNvCxnSpPr>
            <a:cxnSpLocks/>
          </p:cNvCxnSpPr>
          <p:nvPr/>
        </p:nvCxnSpPr>
        <p:spPr>
          <a:xfrm flipV="1">
            <a:off x="1343660" y="2841118"/>
            <a:ext cx="5660644" cy="475519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03D83D4-37A6-42F8-A8D4-2D500C8F5EDF}"/>
              </a:ext>
            </a:extLst>
          </p:cNvPr>
          <p:cNvCxnSpPr>
            <a:cxnSpLocks/>
          </p:cNvCxnSpPr>
          <p:nvPr/>
        </p:nvCxnSpPr>
        <p:spPr>
          <a:xfrm flipV="1">
            <a:off x="2340244" y="2887726"/>
            <a:ext cx="4811761" cy="922274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38601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5D1BFA-8212-480F-86EF-D9632BA19CA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27730" y="921639"/>
            <a:ext cx="3573654" cy="479031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C4CC9E-6588-414A-8468-2B528A098246}"/>
              </a:ext>
            </a:extLst>
          </p:cNvPr>
          <p:cNvSpPr txBox="1"/>
          <p:nvPr/>
        </p:nvSpPr>
        <p:spPr>
          <a:xfrm>
            <a:off x="0" y="0"/>
            <a:ext cx="92837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XCCW Joined 1a - 36"/>
              </a:rPr>
              <a:t>Can you identify the male and female parts of these plants?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EC173DC-38C0-4D04-BB6E-F152B87971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748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69"/>
    </mc:Choice>
    <mc:Fallback xmlns="">
      <p:transition spd="slow" advTm="44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E4AF47-6202-4BAF-BA46-039271E80F4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0" y="-698500"/>
            <a:ext cx="9182100" cy="59182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4911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D1C41B-F33C-44D8-A144-E1AEB52B90B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-63500"/>
            <a:ext cx="9182100" cy="59182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696480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AE3FF9-58BB-442C-98A8-4C4E2E7D16E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5500" y="-381000"/>
            <a:ext cx="10160000" cy="67764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452024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76049B-692B-4158-A6E9-B2853187375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-596900"/>
            <a:ext cx="7730109" cy="55124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9431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426D59-09D2-4EB2-AA56-297EA15457A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00" y="-711200"/>
            <a:ext cx="4968875" cy="664806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9764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FB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1DC0BD9-862E-43A4-960C-12D736BFFFB2}"/>
              </a:ext>
            </a:extLst>
          </p:cNvPr>
          <p:cNvSpPr txBox="1"/>
          <p:nvPr/>
        </p:nvSpPr>
        <p:spPr>
          <a:xfrm>
            <a:off x="438150" y="139485"/>
            <a:ext cx="9283700" cy="206210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topic sheet and select the appropriate challenge (*, **, ***) and identify the different parts of the flowering plant, label them and explain their role.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2DD3F4F-74F5-43A1-9AEF-F6A3F7CAFC9C}"/>
              </a:ext>
            </a:extLst>
          </p:cNvPr>
          <p:cNvSpPr/>
          <p:nvPr/>
        </p:nvSpPr>
        <p:spPr>
          <a:xfrm>
            <a:off x="622515" y="5798412"/>
            <a:ext cx="8048410" cy="161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50"/>
              </a:spcAft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L.O: To know the structure of flowering plants.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5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S.C: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To identify and label the different parts of the flower.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To identify and label the male and female parts.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To explain the role of each part of the flower.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4A5F8C9-9217-40F4-AB39-E1294F1B6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912" y="3810000"/>
            <a:ext cx="101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07F99CE2-919C-4024-BD04-1A7053F8D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6485" y="3891394"/>
            <a:ext cx="762000" cy="542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**</a:t>
            </a:r>
            <a:endParaRPr kumimoji="0" lang="en-GB" altLang="en-US" sz="9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545410C-2CA2-4808-AAF1-3B23A427E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409" y="3664087"/>
            <a:ext cx="886707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XCCW Joined 1a" panose="03050602040000000000" pitchFamily="66" charset="0"/>
                <a:cs typeface="Arial" panose="020B0604020202020204" pitchFamily="34" charset="0"/>
              </a:rPr>
              <a:t>L.O:To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XCCW Joined 1a" panose="03050602040000000000" pitchFamily="66" charset="0"/>
                <a:cs typeface="Arial" panose="020B0604020202020204" pitchFamily="34" charset="0"/>
              </a:rPr>
              <a:t> know the structure of flowering plants.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S.C: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To identify and label the different parts of the flower.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To identify and label the male and female parts.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To explain the role of each part of the flower using the key vocabulary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86EF5C5C-8AA9-4579-BBF6-CDF9E6808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5485" y="6061349"/>
            <a:ext cx="762000" cy="542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***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8739C606-96A4-4F0C-AE85-A76C69D4B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6485" y="2284275"/>
            <a:ext cx="762000" cy="542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1a" panose="03050602040000000000" pitchFamily="66" charset="0"/>
                <a:ea typeface="Times New Roman" panose="02020603050405020304" pitchFamily="18" charset="0"/>
              </a:rPr>
              <a:t>*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0433C7-1068-47B8-933A-CEC4136E27F1}"/>
              </a:ext>
            </a:extLst>
          </p:cNvPr>
          <p:cNvSpPr/>
          <p:nvPr/>
        </p:nvSpPr>
        <p:spPr>
          <a:xfrm>
            <a:off x="813015" y="2122511"/>
            <a:ext cx="8533970" cy="126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50"/>
              </a:spcAft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L.O: To know the structure of flowering plants.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 err="1">
                <a:latin typeface="XCCW Joined 1a" panose="03050602040000000000" pitchFamily="66" charset="0"/>
                <a:ea typeface="Times New Roman" panose="02020603050405020304" pitchFamily="18" charset="0"/>
              </a:rPr>
              <a:t>S.C:To</a:t>
            </a: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 identify and label the different parts of the flower.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To identify and label the male and female parts.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XCCW Joined 1a" panose="03050602040000000000" pitchFamily="66" charset="0"/>
                <a:ea typeface="Times New Roman" panose="02020603050405020304" pitchFamily="18" charset="0"/>
              </a:rPr>
              <a:t>To label the role of each part of the flower.</a:t>
            </a: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A99C7F0-E3CF-4CFC-B2AA-66638CF394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732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73"/>
    </mc:Choice>
    <mc:Fallback xmlns="">
      <p:transition spd="slow" advTm="25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390</Words>
  <Application>Microsoft Office PowerPoint</Application>
  <PresentationFormat>Custom</PresentationFormat>
  <Paragraphs>52</Paragraphs>
  <Slides>15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Akien, Naomi</cp:lastModifiedBy>
  <cp:revision>5</cp:revision>
  <dcterms:created xsi:type="dcterms:W3CDTF">2021-01-05T11:19:59Z</dcterms:created>
  <dcterms:modified xsi:type="dcterms:W3CDTF">2021-01-06T11:28:30Z</dcterms:modified>
</cp:coreProperties>
</file>