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tags/tag12.xml" ContentType="application/vnd.openxmlformats-officedocument.presentationml.tags+xml"/>
  <Override PartName="/ppt/notesSlides/notesSlide12.xml" ContentType="application/vnd.openxmlformats-officedocument.presentationml.notesSlide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tags/tag14.xml" ContentType="application/vnd.openxmlformats-officedocument.presentationml.tags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6"/>
  </p:notesMasterIdLst>
  <p:sldIdLst>
    <p:sldId id="257" r:id="rId2"/>
    <p:sldId id="259" r:id="rId3"/>
    <p:sldId id="261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6" r:id="rId14"/>
    <p:sldId id="279" r:id="rId15"/>
  </p:sldIdLst>
  <p:sldSz cx="10691813" cy="7559675"/>
  <p:notesSz cx="9144000" cy="6858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368">
          <p15:clr>
            <a:srgbClr val="A4A3A4"/>
          </p15:clr>
        </p15:guide>
        <p15:guide id="3" pos="429">
          <p15:clr>
            <a:srgbClr val="A4A3A4"/>
          </p15:clr>
        </p15:guide>
        <p15:guide id="4" orient="horz" pos="4331">
          <p15:clr>
            <a:srgbClr val="A4A3A4"/>
          </p15:clr>
        </p15:guide>
        <p15:guide id="5" pos="6316">
          <p15:clr>
            <a:srgbClr val="A4A3A4"/>
          </p15:clr>
        </p15:guide>
        <p15:guide id="6" orient="horz" pos="385">
          <p15:clr>
            <a:srgbClr val="A4A3A4"/>
          </p15:clr>
        </p15:guide>
        <p15:guide id="7" pos="568">
          <p15:clr>
            <a:srgbClr val="A4A3A4"/>
          </p15:clr>
        </p15:guide>
        <p15:guide id="8" orient="horz" pos="567">
          <p15:clr>
            <a:srgbClr val="A4A3A4"/>
          </p15:clr>
        </p15:guide>
        <p15:guide id="9" orient="horz" pos="4195">
          <p15:clr>
            <a:srgbClr val="A4A3A4"/>
          </p15:clr>
        </p15:guide>
        <p15:guide id="10" pos="6157">
          <p15:clr>
            <a:srgbClr val="A4A3A4"/>
          </p15:clr>
        </p15:guide>
      </p15:sld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1" roundtripDataSignature="AMtx7mhcjWO0IpofbRfF/qMBYel0v86OO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4D15"/>
    <a:srgbClr val="DB0075"/>
    <a:srgbClr val="FAB000"/>
    <a:srgbClr val="88BD32"/>
    <a:srgbClr val="8D358B"/>
    <a:srgbClr val="2CB8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86" autoAdjust="0"/>
    <p:restoredTop sz="94660"/>
  </p:normalViewPr>
  <p:slideViewPr>
    <p:cSldViewPr snapToGrid="0">
      <p:cViewPr varScale="1">
        <p:scale>
          <a:sx n="82" d="100"/>
          <a:sy n="82" d="100"/>
        </p:scale>
        <p:origin x="690" y="90"/>
      </p:cViewPr>
      <p:guideLst>
        <p:guide orient="horz" pos="2381"/>
        <p:guide pos="3368"/>
        <p:guide pos="429"/>
        <p:guide orient="horz" pos="4331"/>
        <p:guide pos="6316"/>
        <p:guide orient="horz" pos="385"/>
        <p:guide pos="568"/>
        <p:guide orient="horz" pos="567"/>
        <p:guide orient="horz" pos="4195"/>
        <p:guide pos="6157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41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1"/>
            <a:ext cx="3962400" cy="3440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5179484" y="1"/>
            <a:ext cx="3962400" cy="3440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6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6513910"/>
            <a:ext cx="3962400" cy="344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4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6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8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9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0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1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2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3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4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5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6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1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1" name="Google Shape;36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24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0" name="Google Shape;410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oogle Shape;14;p31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65425" y="6830082"/>
            <a:ext cx="674079" cy="640135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31">
            <a:hlinkClick r:id="rId4"/>
          </p:cNvPr>
          <p:cNvSpPr/>
          <p:nvPr/>
        </p:nvSpPr>
        <p:spPr>
          <a:xfrm>
            <a:off x="4838046" y="6130871"/>
            <a:ext cx="1015722" cy="609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53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2"/>
          <p:cNvSpPr/>
          <p:nvPr/>
        </p:nvSpPr>
        <p:spPr>
          <a:xfrm>
            <a:off x="534589" y="540000"/>
            <a:ext cx="9617223" cy="6479675"/>
          </a:xfrm>
          <a:prstGeom prst="roundRect">
            <a:avLst>
              <a:gd name="adj" fmla="val 2649"/>
            </a:avLst>
          </a:prstGeom>
          <a:solidFill>
            <a:schemeClr val="lt1"/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ims Slide">
  <p:cSld name="Aims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3"/>
          <p:cNvSpPr/>
          <p:nvPr/>
        </p:nvSpPr>
        <p:spPr>
          <a:xfrm>
            <a:off x="534588" y="3230261"/>
            <a:ext cx="9617223" cy="378941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 cmpd="sng">
            <a:solidFill>
              <a:srgbClr val="FEFBD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20" name="Google Shape;20;p33"/>
          <p:cNvSpPr/>
          <p:nvPr/>
        </p:nvSpPr>
        <p:spPr>
          <a:xfrm>
            <a:off x="534588" y="540000"/>
            <a:ext cx="9617223" cy="241739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 cmpd="sng">
            <a:solidFill>
              <a:srgbClr val="FEFBD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 Slide">
  <p:cSld name="End Slide">
    <p:bg>
      <p:bgPr>
        <a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oogle Shape;22;p34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65425" y="6830082"/>
            <a:ext cx="674079" cy="640135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34">
            <a:hlinkClick r:id="rId4"/>
          </p:cNvPr>
          <p:cNvSpPr/>
          <p:nvPr/>
        </p:nvSpPr>
        <p:spPr>
          <a:xfrm>
            <a:off x="4838046" y="3475034"/>
            <a:ext cx="1015722" cy="609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53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with Box">
  <p:cSld name="Title Slide with Box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8"/>
          <p:cNvSpPr/>
          <p:nvPr/>
        </p:nvSpPr>
        <p:spPr>
          <a:xfrm>
            <a:off x="534589" y="540000"/>
            <a:ext cx="9617223" cy="6479675"/>
          </a:xfrm>
          <a:prstGeom prst="roundRect">
            <a:avLst>
              <a:gd name="adj" fmla="val 2649"/>
            </a:avLst>
          </a:prstGeom>
          <a:solidFill>
            <a:schemeClr val="lt1"/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29" name="Google Shape;29;p38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38937" y="6320907"/>
            <a:ext cx="674079" cy="6401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9"/>
          <p:cNvSpPr>
            <a:spLocks noGrp="1"/>
          </p:cNvSpPr>
          <p:nvPr>
            <p:ph type="title"/>
          </p:nvPr>
        </p:nvSpPr>
        <p:spPr>
          <a:xfrm>
            <a:off x="572645" y="766467"/>
            <a:ext cx="9546524" cy="126869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9"/>
          <p:cNvSpPr>
            <a:spLocks noGrp="1"/>
          </p:cNvSpPr>
          <p:nvPr>
            <p:ph type="body" idx="1"/>
          </p:nvPr>
        </p:nvSpPr>
        <p:spPr>
          <a:xfrm>
            <a:off x="572645" y="2157657"/>
            <a:ext cx="9546524" cy="4836793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rm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7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381">
          <p15:clr>
            <a:srgbClr val="F26B43"/>
          </p15:clr>
        </p15:guide>
        <p15:guide id="2" pos="336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5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4.m4a"/><Relationship Id="rId7" Type="http://schemas.openxmlformats.org/officeDocument/2006/relationships/image" Target="../media/image8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7.png"/><Relationship Id="rId11" Type="http://schemas.openxmlformats.org/officeDocument/2006/relationships/image" Target="../media/image5.png"/><Relationship Id="rId5" Type="http://schemas.openxmlformats.org/officeDocument/2006/relationships/notesSlide" Target="../notesSlides/notesSlide4.xml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5.m4a"/><Relationship Id="rId7" Type="http://schemas.openxmlformats.org/officeDocument/2006/relationships/image" Target="../media/image13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11" Type="http://schemas.openxmlformats.org/officeDocument/2006/relationships/image" Target="../media/image5.png"/><Relationship Id="rId5" Type="http://schemas.openxmlformats.org/officeDocument/2006/relationships/notesSlide" Target="../notesSlides/notesSlide5.xml"/><Relationship Id="rId10" Type="http://schemas.openxmlformats.org/officeDocument/2006/relationships/image" Target="../media/image15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6.m4a"/><Relationship Id="rId7" Type="http://schemas.openxmlformats.org/officeDocument/2006/relationships/image" Target="../media/image17.png"/><Relationship Id="rId12" Type="http://schemas.openxmlformats.org/officeDocument/2006/relationships/image" Target="../media/image5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6.png"/><Relationship Id="rId11" Type="http://schemas.openxmlformats.org/officeDocument/2006/relationships/image" Target="../media/image20.png"/><Relationship Id="rId5" Type="http://schemas.openxmlformats.org/officeDocument/2006/relationships/notesSlide" Target="../notesSlides/notesSlide6.xml"/><Relationship Id="rId10" Type="http://schemas.openxmlformats.org/officeDocument/2006/relationships/image" Target="../media/image19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7.m4a"/><Relationship Id="rId7" Type="http://schemas.openxmlformats.org/officeDocument/2006/relationships/image" Target="../media/image22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21.png"/><Relationship Id="rId11" Type="http://schemas.openxmlformats.org/officeDocument/2006/relationships/image" Target="../media/image5.png"/><Relationship Id="rId5" Type="http://schemas.openxmlformats.org/officeDocument/2006/relationships/notesSlide" Target="../notesSlides/notesSlide7.xml"/><Relationship Id="rId10" Type="http://schemas.openxmlformats.org/officeDocument/2006/relationships/image" Target="../media/image24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5.png"/><Relationship Id="rId3" Type="http://schemas.openxmlformats.org/officeDocument/2006/relationships/audio" Target="../media/media8.m4a"/><Relationship Id="rId7" Type="http://schemas.openxmlformats.org/officeDocument/2006/relationships/image" Target="../media/image9.png"/><Relationship Id="rId12" Type="http://schemas.openxmlformats.org/officeDocument/2006/relationships/image" Target="../media/image30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25.png"/><Relationship Id="rId11" Type="http://schemas.openxmlformats.org/officeDocument/2006/relationships/image" Target="../media/image29.png"/><Relationship Id="rId5" Type="http://schemas.openxmlformats.org/officeDocument/2006/relationships/notesSlide" Target="../notesSlides/notesSlide8.xml"/><Relationship Id="rId10" Type="http://schemas.openxmlformats.org/officeDocument/2006/relationships/image" Target="../media/image28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audio" Target="../media/media9.m4a"/><Relationship Id="rId7" Type="http://schemas.openxmlformats.org/officeDocument/2006/relationships/image" Target="../media/image9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31.pn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audio" Target="../media/media10.m4a"/><Relationship Id="rId7" Type="http://schemas.openxmlformats.org/officeDocument/2006/relationships/image" Target="../media/image33.png"/><Relationship Id="rId12" Type="http://schemas.openxmlformats.org/officeDocument/2006/relationships/image" Target="../media/image5.pn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9.png"/><Relationship Id="rId11" Type="http://schemas.openxmlformats.org/officeDocument/2006/relationships/image" Target="../media/image37.jpeg"/><Relationship Id="rId5" Type="http://schemas.openxmlformats.org/officeDocument/2006/relationships/notesSlide" Target="../notesSlides/notesSlide10.xml"/><Relationship Id="rId10" Type="http://schemas.openxmlformats.org/officeDocument/2006/relationships/image" Target="../media/image36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13" Type="http://schemas.openxmlformats.org/officeDocument/2006/relationships/image" Target="../media/image5.png"/><Relationship Id="rId3" Type="http://schemas.openxmlformats.org/officeDocument/2006/relationships/audio" Target="../media/media11.m4a"/><Relationship Id="rId7" Type="http://schemas.openxmlformats.org/officeDocument/2006/relationships/image" Target="../media/image9.png"/><Relationship Id="rId12" Type="http://schemas.openxmlformats.org/officeDocument/2006/relationships/image" Target="../media/image43.jpeg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38.png"/><Relationship Id="rId11" Type="http://schemas.openxmlformats.org/officeDocument/2006/relationships/image" Target="../media/image42.jpeg"/><Relationship Id="rId5" Type="http://schemas.openxmlformats.org/officeDocument/2006/relationships/notesSlide" Target="../notesSlides/notesSlide11.xml"/><Relationship Id="rId10" Type="http://schemas.openxmlformats.org/officeDocument/2006/relationships/image" Target="../media/image41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13" Type="http://schemas.openxmlformats.org/officeDocument/2006/relationships/image" Target="../media/image5.png"/><Relationship Id="rId3" Type="http://schemas.openxmlformats.org/officeDocument/2006/relationships/audio" Target="../media/media12.m4a"/><Relationship Id="rId7" Type="http://schemas.openxmlformats.org/officeDocument/2006/relationships/image" Target="../media/image9.png"/><Relationship Id="rId12" Type="http://schemas.openxmlformats.org/officeDocument/2006/relationships/image" Target="../media/image49.jpeg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44.png"/><Relationship Id="rId11" Type="http://schemas.openxmlformats.org/officeDocument/2006/relationships/image" Target="../media/image48.jpeg"/><Relationship Id="rId5" Type="http://schemas.openxmlformats.org/officeDocument/2006/relationships/notesSlide" Target="../notesSlides/notesSlide12.xml"/><Relationship Id="rId10" Type="http://schemas.openxmlformats.org/officeDocument/2006/relationships/image" Target="../media/image47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4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audio" Target="../media/media13.m4a"/><Relationship Id="rId7" Type="http://schemas.openxmlformats.org/officeDocument/2006/relationships/image" Target="../media/image51.png"/><Relationship Id="rId2" Type="http://schemas.microsoft.com/office/2007/relationships/media" Target="../media/media13.m4a"/><Relationship Id="rId1" Type="http://schemas.openxmlformats.org/officeDocument/2006/relationships/tags" Target="../tags/tag13.xml"/><Relationship Id="rId6" Type="http://schemas.openxmlformats.org/officeDocument/2006/relationships/image" Target="../media/image50.png"/><Relationship Id="rId11" Type="http://schemas.openxmlformats.org/officeDocument/2006/relationships/image" Target="../media/image5.png"/><Relationship Id="rId5" Type="http://schemas.openxmlformats.org/officeDocument/2006/relationships/notesSlide" Target="../notesSlides/notesSlide13.xml"/><Relationship Id="rId10" Type="http://schemas.openxmlformats.org/officeDocument/2006/relationships/image" Target="../media/image54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0FC3F3C-5878-4235-B363-0DC3613F475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49"/>
    </mc:Choice>
    <mc:Fallback>
      <p:transition spd="slow" advTm="44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4"/>
          <p:cNvSpPr txBox="1"/>
          <p:nvPr/>
        </p:nvSpPr>
        <p:spPr>
          <a:xfrm>
            <a:off x="735062" y="3385524"/>
            <a:ext cx="9221689" cy="595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GB" sz="3600" b="1">
                <a:solidFill>
                  <a:schemeClr val="dk1"/>
                </a:solidFill>
                <a:latin typeface="Twinkl" pitchFamily="2" charset="0"/>
                <a:sym typeface="Arial"/>
              </a:rPr>
              <a:t>Success Criteria</a:t>
            </a:r>
            <a:endParaRPr>
              <a:latin typeface="Twinkl" pitchFamily="2" charset="0"/>
            </a:endParaRPr>
          </a:p>
        </p:txBody>
      </p:sp>
      <p:sp>
        <p:nvSpPr>
          <p:cNvPr id="65" name="Google Shape;65;p4"/>
          <p:cNvSpPr txBox="1"/>
          <p:nvPr/>
        </p:nvSpPr>
        <p:spPr>
          <a:xfrm>
            <a:off x="735061" y="809964"/>
            <a:ext cx="9221689" cy="595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GB" sz="3600" b="1" dirty="0">
                <a:solidFill>
                  <a:schemeClr val="dk1"/>
                </a:solidFill>
                <a:latin typeface="Twinkl" pitchFamily="2" charset="0"/>
              </a:rPr>
              <a:t>We are </a:t>
            </a:r>
            <a:r>
              <a:rPr lang="en-GB" sz="3600" b="1" dirty="0" err="1">
                <a:solidFill>
                  <a:schemeClr val="dk1"/>
                </a:solidFill>
                <a:latin typeface="Twinkl" pitchFamily="2" charset="0"/>
              </a:rPr>
              <a:t>learing</a:t>
            </a:r>
            <a:endParaRPr dirty="0">
              <a:latin typeface="Twinkl" pitchFamily="2" charset="0"/>
            </a:endParaRPr>
          </a:p>
        </p:txBody>
      </p:sp>
      <p:sp>
        <p:nvSpPr>
          <p:cNvPr id="66" name="Google Shape;66;p4"/>
          <p:cNvSpPr/>
          <p:nvPr/>
        </p:nvSpPr>
        <p:spPr>
          <a:xfrm>
            <a:off x="901701" y="1243148"/>
            <a:ext cx="8872538" cy="1553933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 dirty="0">
                <a:solidFill>
                  <a:srgbClr val="1C1C1C"/>
                </a:solidFill>
                <a:latin typeface="Twinkl" pitchFamily="2" charset="0"/>
                <a:sym typeface="Arial"/>
              </a:rPr>
              <a:t>To identify, name and sort animals that are herbivores, carnivores and omnivores.</a:t>
            </a:r>
            <a:endParaRPr dirty="0">
              <a:latin typeface="Twinkl" pitchFamily="2" charset="0"/>
            </a:endParaRPr>
          </a:p>
        </p:txBody>
      </p:sp>
      <p:sp>
        <p:nvSpPr>
          <p:cNvPr id="67" name="Google Shape;67;p4"/>
          <p:cNvSpPr txBox="1"/>
          <p:nvPr/>
        </p:nvSpPr>
        <p:spPr>
          <a:xfrm>
            <a:off x="901701" y="3821508"/>
            <a:ext cx="8872538" cy="2139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 dirty="0">
                <a:solidFill>
                  <a:srgbClr val="1C1C1C"/>
                </a:solidFill>
                <a:latin typeface="Twinkl" pitchFamily="2" charset="0"/>
                <a:sym typeface="Arial"/>
              </a:rPr>
              <a:t>I can explain what herbivores, omnivores and carnivores eat.</a:t>
            </a:r>
            <a:endParaRPr dirty="0">
              <a:latin typeface="Twinkl" pitchFamily="2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 dirty="0">
                <a:solidFill>
                  <a:srgbClr val="1C1C1C"/>
                </a:solidFill>
                <a:latin typeface="Twinkl" pitchFamily="2" charset="0"/>
                <a:sym typeface="Arial"/>
              </a:rPr>
              <a:t>I can identify what different animals eat. </a:t>
            </a:r>
            <a:endParaRPr dirty="0">
              <a:latin typeface="Twinkl" pitchFamily="2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 dirty="0">
                <a:solidFill>
                  <a:srgbClr val="1C1C1C"/>
                </a:solidFill>
                <a:latin typeface="Twinkl" pitchFamily="2" charset="0"/>
                <a:sym typeface="Arial"/>
              </a:rPr>
              <a:t>I can sort animals into the diet groups they belong to. </a:t>
            </a:r>
            <a:endParaRPr dirty="0">
              <a:latin typeface="Twinkl" pitchFamily="2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C4679F2-BF87-4321-B1BF-657E6FAF5A4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844"/>
    </mc:Choice>
    <mc:Fallback>
      <p:transition spd="slow" advTm="298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2" name="Google Shape;82;p6"/>
          <p:cNvCxnSpPr/>
          <p:nvPr/>
        </p:nvCxnSpPr>
        <p:spPr>
          <a:xfrm>
            <a:off x="3066473" y="2959965"/>
            <a:ext cx="1136072" cy="3533196"/>
          </a:xfrm>
          <a:prstGeom prst="straightConnector1">
            <a:avLst/>
          </a:prstGeom>
          <a:noFill/>
          <a:ln w="38100" cap="flat" cmpd="sng">
            <a:solidFill>
              <a:srgbClr val="FAB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83" name="Google Shape;83;p6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Remember It</a:t>
            </a:r>
            <a:endParaRPr dirty="0">
              <a:latin typeface="Twinkl" pitchFamily="2" charset="0"/>
            </a:endParaRPr>
          </a:p>
        </p:txBody>
      </p:sp>
      <p:pic>
        <p:nvPicPr>
          <p:cNvPr id="84" name="Google Shape;84;p6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19916" y="638330"/>
            <a:ext cx="1238498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6"/>
          <p:cNvSpPr/>
          <p:nvPr/>
        </p:nvSpPr>
        <p:spPr>
          <a:xfrm>
            <a:off x="901700" y="1673772"/>
            <a:ext cx="8805718" cy="864000"/>
          </a:xfrm>
          <a:prstGeom prst="roundRect">
            <a:avLst>
              <a:gd name="adj" fmla="val 16667"/>
            </a:avLst>
          </a:prstGeom>
          <a:solidFill>
            <a:srgbClr val="DB007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lt1"/>
                </a:solidFill>
                <a:latin typeface="Twinkl" pitchFamily="2" charset="0"/>
                <a:sym typeface="Arial"/>
              </a:rPr>
              <a:t>Match the description the right group. </a:t>
            </a:r>
            <a:endParaRPr dirty="0">
              <a:latin typeface="Twinkl" pitchFamily="2" charset="0"/>
            </a:endParaRPr>
          </a:p>
        </p:txBody>
      </p:sp>
      <p:sp>
        <p:nvSpPr>
          <p:cNvPr id="91" name="Google Shape;91;p6"/>
          <p:cNvSpPr/>
          <p:nvPr/>
        </p:nvSpPr>
        <p:spPr>
          <a:xfrm>
            <a:off x="4073235" y="3480013"/>
            <a:ext cx="5671127" cy="69274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Twinkl" pitchFamily="2" charset="0"/>
                <a:sym typeface="Arial"/>
              </a:rPr>
              <a:t>                live in water. They have scaly skin, fins to help them swim and breathe through gills.</a:t>
            </a:r>
            <a:endParaRPr>
              <a:latin typeface="Twinkl" pitchFamily="2" charset="0"/>
            </a:endParaRPr>
          </a:p>
        </p:txBody>
      </p:sp>
      <p:sp>
        <p:nvSpPr>
          <p:cNvPr id="92" name="Google Shape;92;p6"/>
          <p:cNvSpPr/>
          <p:nvPr/>
        </p:nvSpPr>
        <p:spPr>
          <a:xfrm>
            <a:off x="4073235" y="5937095"/>
            <a:ext cx="5671127" cy="69274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Twinkl" pitchFamily="2" charset="0"/>
                <a:sym typeface="Arial"/>
              </a:rPr>
              <a:t>                 live in the water as babies and on land as they grow older. They have smooth, slimy skin.</a:t>
            </a:r>
            <a:endParaRPr dirty="0">
              <a:latin typeface="Twinkl" pitchFamily="2" charset="0"/>
            </a:endParaRPr>
          </a:p>
        </p:txBody>
      </p:sp>
      <p:cxnSp>
        <p:nvCxnSpPr>
          <p:cNvPr id="93" name="Google Shape;93;p6"/>
          <p:cNvCxnSpPr>
            <a:cxnSpLocks/>
          </p:cNvCxnSpPr>
          <p:nvPr/>
        </p:nvCxnSpPr>
        <p:spPr>
          <a:xfrm>
            <a:off x="4202545" y="6253017"/>
            <a:ext cx="1144155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4" name="Google Shape;94;p6"/>
          <p:cNvCxnSpPr/>
          <p:nvPr/>
        </p:nvCxnSpPr>
        <p:spPr>
          <a:xfrm>
            <a:off x="4202545" y="3784457"/>
            <a:ext cx="10160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5" name="Google Shape;95;p6"/>
          <p:cNvCxnSpPr/>
          <p:nvPr/>
        </p:nvCxnSpPr>
        <p:spPr>
          <a:xfrm>
            <a:off x="3052617" y="3874873"/>
            <a:ext cx="1149928" cy="851690"/>
          </a:xfrm>
          <a:prstGeom prst="straightConnector1">
            <a:avLst/>
          </a:prstGeom>
          <a:noFill/>
          <a:ln w="38100" cap="flat" cmpd="sng">
            <a:solidFill>
              <a:srgbClr val="E84D1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6" name="Google Shape;96;p6"/>
          <p:cNvSpPr/>
          <p:nvPr/>
        </p:nvSpPr>
        <p:spPr>
          <a:xfrm>
            <a:off x="4073235" y="4299041"/>
            <a:ext cx="5671127" cy="69274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Twinkl" pitchFamily="2" charset="0"/>
                <a:sym typeface="Arial"/>
              </a:rPr>
              <a:t>               are animals that breathe air, grow hair, or fur and feed on mother’s milk as a baby.</a:t>
            </a:r>
            <a:endParaRPr>
              <a:latin typeface="Twinkl" pitchFamily="2" charset="0"/>
            </a:endParaRPr>
          </a:p>
        </p:txBody>
      </p:sp>
      <p:cxnSp>
        <p:nvCxnSpPr>
          <p:cNvPr id="97" name="Google Shape;97;p6"/>
          <p:cNvCxnSpPr/>
          <p:nvPr/>
        </p:nvCxnSpPr>
        <p:spPr>
          <a:xfrm>
            <a:off x="4202545" y="4599709"/>
            <a:ext cx="10160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98" name="Google Shape;98;p6"/>
          <p:cNvCxnSpPr/>
          <p:nvPr/>
        </p:nvCxnSpPr>
        <p:spPr>
          <a:xfrm rot="10800000" flipH="1">
            <a:off x="3052617" y="2959965"/>
            <a:ext cx="1147619" cy="1766599"/>
          </a:xfrm>
          <a:prstGeom prst="straightConnector1">
            <a:avLst/>
          </a:prstGeom>
          <a:noFill/>
          <a:ln w="38100" cap="flat" cmpd="sng">
            <a:solidFill>
              <a:srgbClr val="DB007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9" name="Google Shape;99;p6"/>
          <p:cNvSpPr/>
          <p:nvPr/>
        </p:nvSpPr>
        <p:spPr>
          <a:xfrm>
            <a:off x="4073235" y="2660986"/>
            <a:ext cx="5671127" cy="69274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Twinkl" pitchFamily="2" charset="0"/>
                <a:sym typeface="Arial"/>
              </a:rPr>
              <a:t>               have a beak, two legs, feathers and wings. </a:t>
            </a:r>
            <a:endParaRPr>
              <a:latin typeface="Twinkl" pitchFamily="2" charset="0"/>
            </a:endParaRPr>
          </a:p>
        </p:txBody>
      </p:sp>
      <p:cxnSp>
        <p:nvCxnSpPr>
          <p:cNvPr id="100" name="Google Shape;100;p6"/>
          <p:cNvCxnSpPr/>
          <p:nvPr/>
        </p:nvCxnSpPr>
        <p:spPr>
          <a:xfrm>
            <a:off x="4202545" y="3059403"/>
            <a:ext cx="10160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01" name="Google Shape;101;p6"/>
          <p:cNvCxnSpPr>
            <a:endCxn id="91" idx="1"/>
          </p:cNvCxnSpPr>
          <p:nvPr/>
        </p:nvCxnSpPr>
        <p:spPr>
          <a:xfrm rot="10800000" flipH="1">
            <a:off x="3066435" y="3826383"/>
            <a:ext cx="1006800" cy="1737600"/>
          </a:xfrm>
          <a:prstGeom prst="straightConnector1">
            <a:avLst/>
          </a:prstGeom>
          <a:noFill/>
          <a:ln w="38100" cap="flat" cmpd="sng">
            <a:solidFill>
              <a:srgbClr val="8D358B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02" name="Google Shape;102;p6"/>
          <p:cNvCxnSpPr/>
          <p:nvPr/>
        </p:nvCxnSpPr>
        <p:spPr>
          <a:xfrm rot="10800000" flipH="1">
            <a:off x="3050308" y="5340556"/>
            <a:ext cx="1279238" cy="1033967"/>
          </a:xfrm>
          <a:prstGeom prst="straightConnector1">
            <a:avLst/>
          </a:prstGeom>
          <a:noFill/>
          <a:ln w="38100" cap="flat" cmpd="sng">
            <a:solidFill>
              <a:srgbClr val="88BD32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3" name="Google Shape;103;p6"/>
          <p:cNvSpPr/>
          <p:nvPr/>
        </p:nvSpPr>
        <p:spPr>
          <a:xfrm>
            <a:off x="4073235" y="5118068"/>
            <a:ext cx="5671127" cy="69274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Twinkl" pitchFamily="2" charset="0"/>
                <a:sym typeface="Arial"/>
              </a:rPr>
              <a:t>               breathe air. They have scales on their skin. </a:t>
            </a:r>
            <a:endParaRPr>
              <a:latin typeface="Twinkl" pitchFamily="2" charset="0"/>
            </a:endParaRPr>
          </a:p>
        </p:txBody>
      </p:sp>
      <p:cxnSp>
        <p:nvCxnSpPr>
          <p:cNvPr id="104" name="Google Shape;104;p6"/>
          <p:cNvCxnSpPr/>
          <p:nvPr/>
        </p:nvCxnSpPr>
        <p:spPr>
          <a:xfrm>
            <a:off x="4202545" y="5546436"/>
            <a:ext cx="10160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86" name="Google Shape;86;p6"/>
          <p:cNvSpPr/>
          <p:nvPr/>
        </p:nvSpPr>
        <p:spPr>
          <a:xfrm>
            <a:off x="901700" y="2832935"/>
            <a:ext cx="2280227" cy="51062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FAB000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b="1" dirty="0">
                <a:solidFill>
                  <a:schemeClr val="tx1"/>
                </a:solidFill>
                <a:latin typeface="Twinkl" pitchFamily="2" charset="0"/>
              </a:rPr>
              <a:t>A</a:t>
            </a:r>
            <a:r>
              <a:rPr lang="en-GB" sz="2053" b="1" dirty="0">
                <a:solidFill>
                  <a:schemeClr val="tx1"/>
                </a:solidFill>
                <a:latin typeface="Twinkl" pitchFamily="2" charset="0"/>
                <a:sym typeface="Arial"/>
              </a:rPr>
              <a:t>mphibians</a:t>
            </a:r>
            <a:endParaRPr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7" name="Google Shape;87;p6"/>
          <p:cNvSpPr/>
          <p:nvPr/>
        </p:nvSpPr>
        <p:spPr>
          <a:xfrm>
            <a:off x="901700" y="3620335"/>
            <a:ext cx="2280227" cy="51062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E84D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b="1" dirty="0">
                <a:solidFill>
                  <a:schemeClr val="tx1"/>
                </a:solidFill>
                <a:latin typeface="Twinkl" pitchFamily="2" charset="0"/>
              </a:rPr>
              <a:t>M</a:t>
            </a:r>
            <a:r>
              <a:rPr lang="en-GB" sz="2053" b="1" dirty="0">
                <a:solidFill>
                  <a:schemeClr val="tx1"/>
                </a:solidFill>
                <a:latin typeface="Twinkl" pitchFamily="2" charset="0"/>
                <a:sym typeface="Arial"/>
              </a:rPr>
              <a:t>ammals</a:t>
            </a:r>
            <a:endParaRPr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8" name="Google Shape;88;p6"/>
          <p:cNvSpPr/>
          <p:nvPr/>
        </p:nvSpPr>
        <p:spPr>
          <a:xfrm>
            <a:off x="901700" y="4407735"/>
            <a:ext cx="2280227" cy="51062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DB007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b="1" dirty="0">
                <a:solidFill>
                  <a:schemeClr val="tx1"/>
                </a:solidFill>
                <a:latin typeface="Twinkl" pitchFamily="2" charset="0"/>
              </a:rPr>
              <a:t>B</a:t>
            </a:r>
            <a:r>
              <a:rPr lang="en-GB" sz="2053" b="1" dirty="0">
                <a:solidFill>
                  <a:schemeClr val="tx1"/>
                </a:solidFill>
                <a:latin typeface="Twinkl" pitchFamily="2" charset="0"/>
                <a:sym typeface="Arial"/>
              </a:rPr>
              <a:t>irds</a:t>
            </a:r>
            <a:endParaRPr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9" name="Google Shape;89;p6"/>
          <p:cNvSpPr/>
          <p:nvPr/>
        </p:nvSpPr>
        <p:spPr>
          <a:xfrm>
            <a:off x="901700" y="5195135"/>
            <a:ext cx="2280227" cy="51062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8D358B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b="1" dirty="0">
                <a:solidFill>
                  <a:schemeClr val="tx1"/>
                </a:solidFill>
                <a:latin typeface="Twinkl" pitchFamily="2" charset="0"/>
              </a:rPr>
              <a:t>F</a:t>
            </a:r>
            <a:r>
              <a:rPr lang="en-GB" sz="2053" b="1" dirty="0">
                <a:solidFill>
                  <a:schemeClr val="tx1"/>
                </a:solidFill>
                <a:latin typeface="Twinkl" pitchFamily="2" charset="0"/>
                <a:sym typeface="Arial"/>
              </a:rPr>
              <a:t>ish</a:t>
            </a:r>
            <a:endParaRPr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90" name="Google Shape;90;p6"/>
          <p:cNvSpPr/>
          <p:nvPr/>
        </p:nvSpPr>
        <p:spPr>
          <a:xfrm>
            <a:off x="901700" y="5982533"/>
            <a:ext cx="2280227" cy="51062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88BD32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b="1" dirty="0">
                <a:solidFill>
                  <a:schemeClr val="tx1"/>
                </a:solidFill>
                <a:latin typeface="Twinkl" pitchFamily="2" charset="0"/>
              </a:rPr>
              <a:t>R</a:t>
            </a:r>
            <a:r>
              <a:rPr lang="en-GB" sz="2053" b="1" dirty="0">
                <a:solidFill>
                  <a:schemeClr val="tx1"/>
                </a:solidFill>
                <a:latin typeface="Twinkl" pitchFamily="2" charset="0"/>
                <a:sym typeface="Arial"/>
              </a:rPr>
              <a:t>eptiles</a:t>
            </a:r>
            <a:endParaRPr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8B92E3E-C1AE-43EC-8B4A-FEA5E1DDC461}"/>
              </a:ext>
            </a:extLst>
          </p:cNvPr>
          <p:cNvSpPr txBox="1"/>
          <p:nvPr/>
        </p:nvSpPr>
        <p:spPr>
          <a:xfrm>
            <a:off x="4129190" y="2782432"/>
            <a:ext cx="10312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tx1"/>
                </a:solidFill>
                <a:latin typeface="Twinkl" pitchFamily="2" charset="0"/>
              </a:rPr>
              <a:t>B</a:t>
            </a:r>
            <a:r>
              <a:rPr lang="en-GB" sz="1800" b="1" dirty="0">
                <a:solidFill>
                  <a:schemeClr val="tx1"/>
                </a:solidFill>
                <a:latin typeface="Twinkl" pitchFamily="2" charset="0"/>
                <a:sym typeface="Arial"/>
              </a:rPr>
              <a:t>irds</a:t>
            </a:r>
            <a:endParaRPr lang="en-GB" sz="18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2C97ECB-4512-44ED-92DA-BC79E1896F3E}"/>
              </a:ext>
            </a:extLst>
          </p:cNvPr>
          <p:cNvSpPr txBox="1"/>
          <p:nvPr/>
        </p:nvSpPr>
        <p:spPr>
          <a:xfrm>
            <a:off x="4163148" y="3506123"/>
            <a:ext cx="10312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tx1"/>
                </a:solidFill>
                <a:latin typeface="Twinkl" pitchFamily="2" charset="0"/>
              </a:rPr>
              <a:t>F</a:t>
            </a:r>
            <a:r>
              <a:rPr lang="en-GB" sz="1800" b="1" dirty="0">
                <a:solidFill>
                  <a:schemeClr val="tx1"/>
                </a:solidFill>
                <a:latin typeface="Twinkl" pitchFamily="2" charset="0"/>
                <a:sym typeface="Arial"/>
              </a:rPr>
              <a:t>ish</a:t>
            </a:r>
            <a:endParaRPr lang="en-GB" sz="18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0726C73-6DA9-4B10-8163-D5F7F617E5DD}"/>
              </a:ext>
            </a:extLst>
          </p:cNvPr>
          <p:cNvSpPr txBox="1"/>
          <p:nvPr/>
        </p:nvSpPr>
        <p:spPr>
          <a:xfrm>
            <a:off x="4082868" y="4326619"/>
            <a:ext cx="12503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tx1"/>
                </a:solidFill>
                <a:latin typeface="Twinkl" pitchFamily="2" charset="0"/>
              </a:rPr>
              <a:t>M</a:t>
            </a:r>
            <a:r>
              <a:rPr lang="en-GB" sz="1800" b="1" dirty="0">
                <a:solidFill>
                  <a:schemeClr val="tx1"/>
                </a:solidFill>
                <a:latin typeface="Twinkl" pitchFamily="2" charset="0"/>
                <a:sym typeface="Arial"/>
              </a:rPr>
              <a:t>ammals</a:t>
            </a:r>
            <a:endParaRPr lang="en-GB" sz="18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F19B586-41DB-4EB7-8979-2ABFDCC8238A}"/>
              </a:ext>
            </a:extLst>
          </p:cNvPr>
          <p:cNvSpPr txBox="1"/>
          <p:nvPr/>
        </p:nvSpPr>
        <p:spPr>
          <a:xfrm>
            <a:off x="4080698" y="5285066"/>
            <a:ext cx="12503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tx1"/>
                </a:solidFill>
                <a:latin typeface="Twinkl" pitchFamily="2" charset="0"/>
              </a:rPr>
              <a:t>R</a:t>
            </a:r>
            <a:r>
              <a:rPr lang="en-GB" sz="1800" b="1" dirty="0">
                <a:solidFill>
                  <a:schemeClr val="tx1"/>
                </a:solidFill>
                <a:latin typeface="Twinkl" pitchFamily="2" charset="0"/>
                <a:sym typeface="Arial"/>
              </a:rPr>
              <a:t>eptiles</a:t>
            </a:r>
            <a:endParaRPr lang="en-GB" sz="18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C348D2D-475E-4A8A-A379-AE6889424F4E}"/>
              </a:ext>
            </a:extLst>
          </p:cNvPr>
          <p:cNvSpPr txBox="1"/>
          <p:nvPr/>
        </p:nvSpPr>
        <p:spPr>
          <a:xfrm>
            <a:off x="4021326" y="5984371"/>
            <a:ext cx="14759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tx1"/>
                </a:solidFill>
                <a:latin typeface="Twinkl" pitchFamily="2" charset="0"/>
              </a:rPr>
              <a:t>A</a:t>
            </a:r>
            <a:r>
              <a:rPr lang="en-GB" sz="1800" b="1" dirty="0">
                <a:solidFill>
                  <a:schemeClr val="tx1"/>
                </a:solidFill>
                <a:latin typeface="Twinkl" pitchFamily="2" charset="0"/>
                <a:sym typeface="Arial"/>
              </a:rPr>
              <a:t>mphibians</a:t>
            </a:r>
            <a:endParaRPr lang="en-GB" sz="18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C9A1970-73E8-4019-B686-615BC7066F5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926"/>
    </mc:Choice>
    <mc:Fallback>
      <p:transition spd="slow" advTm="199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6" grpId="0"/>
      <p:bldP spid="27" grpId="0"/>
      <p:bldP spid="28" grpId="0"/>
      <p:bldP spid="29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8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7575" y="2567709"/>
            <a:ext cx="8864775" cy="408247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8" name="Google Shape;138;p8"/>
          <p:cNvGrpSpPr/>
          <p:nvPr/>
        </p:nvGrpSpPr>
        <p:grpSpPr>
          <a:xfrm>
            <a:off x="4137891" y="3297381"/>
            <a:ext cx="5278483" cy="2623127"/>
            <a:chOff x="4137891" y="3297381"/>
            <a:chExt cx="5278483" cy="2623127"/>
          </a:xfrm>
        </p:grpSpPr>
        <p:sp>
          <p:nvSpPr>
            <p:cNvPr id="139" name="Google Shape;139;p8"/>
            <p:cNvSpPr/>
            <p:nvPr/>
          </p:nvSpPr>
          <p:spPr>
            <a:xfrm>
              <a:off x="4137891" y="3297381"/>
              <a:ext cx="5278483" cy="2623127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8575" cap="flat" cmpd="sng">
              <a:solidFill>
                <a:srgbClr val="DB007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152000" tIns="45700" rIns="108000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53" dirty="0">
                  <a:solidFill>
                    <a:schemeClr val="dk1"/>
                  </a:solidFill>
                  <a:latin typeface="Twinkl" pitchFamily="2" charset="0"/>
                  <a:sym typeface="Arial"/>
                </a:rPr>
                <a:t>Robins eat insects and worms. They also eat fruit, seeds, peanuts and even little bits of grated cheese! </a:t>
              </a:r>
              <a:endParaRPr dirty="0">
                <a:latin typeface="Twinkl" pitchFamily="2" charset="0"/>
              </a:endParaRPr>
            </a:p>
          </p:txBody>
        </p:sp>
        <p:pic>
          <p:nvPicPr>
            <p:cNvPr id="140" name="Google Shape;140;p8"/>
            <p:cNvPicPr preferRelativeResize="0"/>
            <p:nvPr/>
          </p:nvPicPr>
          <p:blipFill rotWithShape="1">
            <a:blip r:embed="rId7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02265" y="4608944"/>
              <a:ext cx="1697838" cy="124791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41" name="Google Shape;141;p8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Diets</a:t>
            </a:r>
            <a:endParaRPr dirty="0">
              <a:latin typeface="Twinkl" pitchFamily="2" charset="0"/>
            </a:endParaRPr>
          </a:p>
        </p:txBody>
      </p:sp>
      <p:pic>
        <p:nvPicPr>
          <p:cNvPr id="142" name="Google Shape;142;p8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8"/>
          <p:cNvSpPr/>
          <p:nvPr/>
        </p:nvSpPr>
        <p:spPr>
          <a:xfrm>
            <a:off x="901700" y="1636826"/>
            <a:ext cx="8872538" cy="864000"/>
          </a:xfrm>
          <a:prstGeom prst="roundRect">
            <a:avLst>
              <a:gd name="adj" fmla="val 16667"/>
            </a:avLst>
          </a:prstGeom>
          <a:solidFill>
            <a:srgbClr val="DB007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lt1"/>
                </a:solidFill>
                <a:latin typeface="Twinkl" pitchFamily="2" charset="0"/>
                <a:sym typeface="Arial"/>
              </a:rPr>
              <a:t>All living things need to eat. We call what animals eat their diet.</a:t>
            </a:r>
            <a:endParaRPr dirty="0"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lt1"/>
                </a:solidFill>
                <a:latin typeface="Twinkl" pitchFamily="2" charset="0"/>
                <a:sym typeface="Arial"/>
              </a:rPr>
              <a:t>What do you think this animal eats? </a:t>
            </a:r>
            <a:endParaRPr dirty="0">
              <a:latin typeface="Twinkl" pitchFamily="2" charset="0"/>
            </a:endParaRPr>
          </a:p>
        </p:txBody>
      </p:sp>
      <p:pic>
        <p:nvPicPr>
          <p:cNvPr id="144" name="Google Shape;144;p8"/>
          <p:cNvPicPr preferRelativeResize="0"/>
          <p:nvPr/>
        </p:nvPicPr>
        <p:blipFill rotWithShape="1">
          <a:blip r:embed="rId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70989" y="2843280"/>
            <a:ext cx="3464374" cy="3464374"/>
          </a:xfrm>
          <a:prstGeom prst="ellipse">
            <a:avLst/>
          </a:prstGeom>
          <a:noFill/>
          <a:ln w="28575" cap="flat" cmpd="sng">
            <a:solidFill>
              <a:srgbClr val="DB0075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5" name="Google Shape;145;p8"/>
          <p:cNvPicPr preferRelativeResize="0"/>
          <p:nvPr/>
        </p:nvPicPr>
        <p:blipFill rotWithShape="1">
          <a:blip r:embed="rId10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1127" y="5532991"/>
            <a:ext cx="3307667" cy="1342472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8"/>
          <p:cNvSpPr/>
          <p:nvPr/>
        </p:nvSpPr>
        <p:spPr>
          <a:xfrm>
            <a:off x="2764960" y="2776397"/>
            <a:ext cx="1533236" cy="6419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DB007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robin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7C6ACC2-1EA0-491F-BE98-A229D785AFC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112"/>
    </mc:Choice>
    <mc:Fallback>
      <p:transition spd="slow" advTm="241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9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82"/>
          <a:stretch/>
        </p:blipFill>
        <p:spPr>
          <a:xfrm>
            <a:off x="908339" y="2616849"/>
            <a:ext cx="8856664" cy="402424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2" name="Google Shape;152;p9"/>
          <p:cNvGrpSpPr/>
          <p:nvPr/>
        </p:nvGrpSpPr>
        <p:grpSpPr>
          <a:xfrm>
            <a:off x="4137891" y="3297381"/>
            <a:ext cx="5442795" cy="3196906"/>
            <a:chOff x="4137891" y="3297381"/>
            <a:chExt cx="5442795" cy="3196906"/>
          </a:xfrm>
        </p:grpSpPr>
        <p:sp>
          <p:nvSpPr>
            <p:cNvPr id="153" name="Google Shape;153;p9"/>
            <p:cNvSpPr/>
            <p:nvPr/>
          </p:nvSpPr>
          <p:spPr>
            <a:xfrm>
              <a:off x="4137891" y="3297381"/>
              <a:ext cx="5442795" cy="2623127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8575" cap="flat" cmpd="sng">
              <a:solidFill>
                <a:srgbClr val="88BD3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152000" tIns="45700" rIns="108000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53" dirty="0">
                  <a:solidFill>
                    <a:schemeClr val="dk1"/>
                  </a:solidFill>
                  <a:latin typeface="Twinkl" pitchFamily="2" charset="0"/>
                  <a:sym typeface="Arial"/>
                </a:rPr>
                <a:t>Tortoises and turtles both</a:t>
              </a:r>
              <a:br>
                <a:rPr lang="en-GB" sz="2053" dirty="0">
                  <a:solidFill>
                    <a:schemeClr val="dk1"/>
                  </a:solidFill>
                  <a:latin typeface="Twinkl" pitchFamily="2" charset="0"/>
                  <a:sym typeface="Arial"/>
                </a:rPr>
              </a:br>
              <a:r>
                <a:rPr lang="en-GB" sz="2053" dirty="0">
                  <a:solidFill>
                    <a:schemeClr val="dk1"/>
                  </a:solidFill>
                  <a:latin typeface="Twinkl" pitchFamily="2" charset="0"/>
                  <a:sym typeface="Arial"/>
                </a:rPr>
                <a:t>eat plants. </a:t>
              </a:r>
              <a:endParaRPr dirty="0">
                <a:latin typeface="Twinkl" pitchFamily="2" charset="0"/>
              </a:endParaRPr>
            </a:p>
          </p:txBody>
        </p:sp>
        <p:pic>
          <p:nvPicPr>
            <p:cNvPr id="154" name="Google Shape;154;p9"/>
            <p:cNvPicPr preferRelativeResize="0"/>
            <p:nvPr/>
          </p:nvPicPr>
          <p:blipFill rotWithShape="1">
            <a:blip r:embed="rId7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23701" y="4531848"/>
              <a:ext cx="1928401" cy="196243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55" name="Google Shape;155;p9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Diets</a:t>
            </a:r>
            <a:endParaRPr dirty="0">
              <a:latin typeface="Twinkl" pitchFamily="2" charset="0"/>
            </a:endParaRPr>
          </a:p>
        </p:txBody>
      </p:sp>
      <p:pic>
        <p:nvPicPr>
          <p:cNvPr id="156" name="Google Shape;156;p9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9"/>
          <p:cNvSpPr/>
          <p:nvPr/>
        </p:nvSpPr>
        <p:spPr>
          <a:xfrm>
            <a:off x="901700" y="1636826"/>
            <a:ext cx="8872538" cy="864000"/>
          </a:xfrm>
          <a:prstGeom prst="roundRect">
            <a:avLst>
              <a:gd name="adj" fmla="val 16667"/>
            </a:avLst>
          </a:prstGeom>
          <a:solidFill>
            <a:srgbClr val="88BD3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lt1"/>
                </a:solidFill>
                <a:latin typeface="Twinkl" pitchFamily="2" charset="0"/>
                <a:sym typeface="Arial"/>
              </a:rPr>
              <a:t>All living things need to eat. We call what animals eat their diet.</a:t>
            </a:r>
            <a:endParaRPr dirty="0"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lt1"/>
                </a:solidFill>
                <a:latin typeface="Twinkl" pitchFamily="2" charset="0"/>
                <a:sym typeface="Arial"/>
              </a:rPr>
              <a:t>What do you think this animal eats?  </a:t>
            </a:r>
            <a:endParaRPr dirty="0">
              <a:latin typeface="Twinkl" pitchFamily="2" charset="0"/>
            </a:endParaRPr>
          </a:p>
        </p:txBody>
      </p:sp>
      <p:pic>
        <p:nvPicPr>
          <p:cNvPr id="158" name="Google Shape;158;p9"/>
          <p:cNvPicPr preferRelativeResize="0"/>
          <p:nvPr/>
        </p:nvPicPr>
        <p:blipFill rotWithShape="1">
          <a:blip r:embed="rId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05149" y="3013627"/>
            <a:ext cx="3492553" cy="3492552"/>
          </a:xfrm>
          <a:prstGeom prst="ellipse">
            <a:avLst/>
          </a:prstGeom>
          <a:noFill/>
          <a:ln w="28575" cap="flat" cmpd="sng">
            <a:solidFill>
              <a:srgbClr val="88BD32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59" name="Google Shape;159;p9"/>
          <p:cNvPicPr preferRelativeResize="0"/>
          <p:nvPr/>
        </p:nvPicPr>
        <p:blipFill rotWithShape="1">
          <a:blip r:embed="rId10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57844" y="5186653"/>
            <a:ext cx="1639858" cy="1386982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9"/>
          <p:cNvSpPr/>
          <p:nvPr/>
        </p:nvSpPr>
        <p:spPr>
          <a:xfrm>
            <a:off x="2684807" y="2784580"/>
            <a:ext cx="1533236" cy="6419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88BD32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tortoise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DC7FF87-13AC-42FF-BB84-8AEE85FBD73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27"/>
    </mc:Choice>
    <mc:Fallback>
      <p:transition spd="slow" advTm="144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Google Shape;165;p10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2193" y="2635322"/>
            <a:ext cx="8872046" cy="402424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6" name="Google Shape;166;p10"/>
          <p:cNvGrpSpPr/>
          <p:nvPr/>
        </p:nvGrpSpPr>
        <p:grpSpPr>
          <a:xfrm>
            <a:off x="4137891" y="3297381"/>
            <a:ext cx="5442795" cy="2623127"/>
            <a:chOff x="4137891" y="3297381"/>
            <a:chExt cx="5442795" cy="2623127"/>
          </a:xfrm>
        </p:grpSpPr>
        <p:sp>
          <p:nvSpPr>
            <p:cNvPr id="167" name="Google Shape;167;p10"/>
            <p:cNvSpPr/>
            <p:nvPr/>
          </p:nvSpPr>
          <p:spPr>
            <a:xfrm>
              <a:off x="4137891" y="3297381"/>
              <a:ext cx="5442795" cy="2623127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8575" cap="flat" cmpd="sng">
              <a:solidFill>
                <a:srgbClr val="8D358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152000" tIns="45700" rIns="108000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53">
                  <a:solidFill>
                    <a:schemeClr val="dk1"/>
                  </a:solidFill>
                  <a:latin typeface="Twinkl" pitchFamily="2" charset="0"/>
                  <a:sym typeface="Arial"/>
                </a:rPr>
                <a:t>Sharks eat fish and other animals that live in the sea.</a:t>
              </a:r>
              <a:endParaRPr>
                <a:latin typeface="Twinkl" pitchFamily="2" charset="0"/>
              </a:endParaRPr>
            </a:p>
          </p:txBody>
        </p:sp>
        <p:pic>
          <p:nvPicPr>
            <p:cNvPr id="168" name="Google Shape;168;p10"/>
            <p:cNvPicPr preferRelativeResize="0"/>
            <p:nvPr/>
          </p:nvPicPr>
          <p:blipFill rotWithShape="1">
            <a:blip r:embed="rId7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08073" y="4355708"/>
              <a:ext cx="2918691" cy="1289552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69" name="Google Shape;169;p10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>
                <a:solidFill>
                  <a:schemeClr val="dk1"/>
                </a:solidFill>
                <a:latin typeface="Twinkl" pitchFamily="2" charset="0"/>
                <a:sym typeface="Arial"/>
              </a:rPr>
              <a:t>Diets</a:t>
            </a:r>
            <a:endParaRPr>
              <a:latin typeface="Twinkl" pitchFamily="2" charset="0"/>
            </a:endParaRPr>
          </a:p>
        </p:txBody>
      </p:sp>
      <p:pic>
        <p:nvPicPr>
          <p:cNvPr id="170" name="Google Shape;170;p10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10"/>
          <p:cNvSpPr/>
          <p:nvPr/>
        </p:nvSpPr>
        <p:spPr>
          <a:xfrm>
            <a:off x="901700" y="1636826"/>
            <a:ext cx="8872538" cy="864000"/>
          </a:xfrm>
          <a:prstGeom prst="roundRect">
            <a:avLst>
              <a:gd name="adj" fmla="val 16667"/>
            </a:avLst>
          </a:prstGeom>
          <a:solidFill>
            <a:srgbClr val="8D358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lt1"/>
                </a:solidFill>
                <a:latin typeface="Twinkl" pitchFamily="2" charset="0"/>
                <a:sym typeface="Arial"/>
              </a:rPr>
              <a:t>All living things need to eat. We call what animals eat their diet.</a:t>
            </a:r>
            <a:endParaRPr dirty="0"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lt1"/>
                </a:solidFill>
                <a:latin typeface="Twinkl" pitchFamily="2" charset="0"/>
                <a:sym typeface="Arial"/>
              </a:rPr>
              <a:t>What do you think this animal eats?  </a:t>
            </a:r>
            <a:endParaRPr dirty="0">
              <a:latin typeface="Twinkl" pitchFamily="2" charset="0"/>
            </a:endParaRPr>
          </a:p>
        </p:txBody>
      </p:sp>
      <p:pic>
        <p:nvPicPr>
          <p:cNvPr id="172" name="Google Shape;172;p10"/>
          <p:cNvPicPr preferRelativeResize="0"/>
          <p:nvPr/>
        </p:nvPicPr>
        <p:blipFill rotWithShape="1">
          <a:blip r:embed="rId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8399" y="1426410"/>
            <a:ext cx="760990" cy="49054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10"/>
          <p:cNvPicPr preferRelativeResize="0"/>
          <p:nvPr/>
        </p:nvPicPr>
        <p:blipFill rotWithShape="1">
          <a:blip r:embed="rId10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2820" y="2773350"/>
            <a:ext cx="3558490" cy="3558489"/>
          </a:xfrm>
          <a:prstGeom prst="ellipse">
            <a:avLst/>
          </a:prstGeom>
          <a:noFill/>
          <a:ln w="28575" cap="flat" cmpd="sng">
            <a:solidFill>
              <a:srgbClr val="8D358B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74" name="Google Shape;174;p10"/>
          <p:cNvSpPr/>
          <p:nvPr/>
        </p:nvSpPr>
        <p:spPr>
          <a:xfrm>
            <a:off x="2545447" y="2723506"/>
            <a:ext cx="1533236" cy="6419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8D358B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shark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75" name="Google Shape;175;p10"/>
          <p:cNvPicPr preferRelativeResize="0"/>
          <p:nvPr/>
        </p:nvPicPr>
        <p:blipFill rotWithShape="1">
          <a:blip r:embed="rId11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0440" y="5161076"/>
            <a:ext cx="2348997" cy="14968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31DC4BB-6D0C-4F96-B0C6-5B7F57FFEC4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07"/>
    </mc:Choice>
    <mc:Fallback>
      <p:transition spd="slow" advTm="141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Google Shape;180;p11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1946" y="2576946"/>
            <a:ext cx="8871126" cy="408261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1" name="Google Shape;181;p11"/>
          <p:cNvGrpSpPr/>
          <p:nvPr/>
        </p:nvGrpSpPr>
        <p:grpSpPr>
          <a:xfrm>
            <a:off x="4137891" y="3297381"/>
            <a:ext cx="5442795" cy="2623127"/>
            <a:chOff x="4137891" y="3297381"/>
            <a:chExt cx="5442795" cy="2623127"/>
          </a:xfrm>
        </p:grpSpPr>
        <p:sp>
          <p:nvSpPr>
            <p:cNvPr id="182" name="Google Shape;182;p11"/>
            <p:cNvSpPr/>
            <p:nvPr/>
          </p:nvSpPr>
          <p:spPr>
            <a:xfrm>
              <a:off x="4137891" y="3297381"/>
              <a:ext cx="5442795" cy="2623127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28575" cap="flat" cmpd="sng">
              <a:solidFill>
                <a:srgbClr val="E84D1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152000" tIns="45700" rIns="108000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53">
                  <a:solidFill>
                    <a:schemeClr val="dk1"/>
                  </a:solidFill>
                  <a:latin typeface="Twinkl" pitchFamily="2" charset="0"/>
                  <a:sym typeface="Arial"/>
                </a:rPr>
                <a:t>Lions eat other animals, such as giraffes and zebras.</a:t>
              </a:r>
              <a:endParaRPr>
                <a:latin typeface="Twinkl" pitchFamily="2" charset="0"/>
              </a:endParaRPr>
            </a:p>
          </p:txBody>
        </p:sp>
        <p:pic>
          <p:nvPicPr>
            <p:cNvPr id="183" name="Google Shape;183;p11"/>
            <p:cNvPicPr preferRelativeResize="0"/>
            <p:nvPr/>
          </p:nvPicPr>
          <p:blipFill rotWithShape="1">
            <a:blip r:embed="rId7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948218" y="4322618"/>
              <a:ext cx="2544489" cy="1491322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84" name="Google Shape;184;p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Diets</a:t>
            </a:r>
            <a:endParaRPr dirty="0">
              <a:latin typeface="Twinkl" pitchFamily="2" charset="0"/>
            </a:endParaRPr>
          </a:p>
        </p:txBody>
      </p:sp>
      <p:pic>
        <p:nvPicPr>
          <p:cNvPr id="185" name="Google Shape;185;p11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11"/>
          <p:cNvSpPr/>
          <p:nvPr/>
        </p:nvSpPr>
        <p:spPr>
          <a:xfrm>
            <a:off x="901700" y="1636826"/>
            <a:ext cx="8872538" cy="864000"/>
          </a:xfrm>
          <a:prstGeom prst="roundRect">
            <a:avLst>
              <a:gd name="adj" fmla="val 16667"/>
            </a:avLst>
          </a:prstGeom>
          <a:solidFill>
            <a:srgbClr val="E84D1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lt1"/>
                </a:solidFill>
                <a:latin typeface="Twinkl" pitchFamily="2" charset="0"/>
                <a:sym typeface="Arial"/>
              </a:rPr>
              <a:t>All living things need to eat. We call what animals eat their diet.</a:t>
            </a:r>
            <a:endParaRPr dirty="0"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lt1"/>
                </a:solidFill>
                <a:latin typeface="Twinkl" pitchFamily="2" charset="0"/>
                <a:sym typeface="Arial"/>
              </a:rPr>
              <a:t>What do you think this animal eats? </a:t>
            </a:r>
            <a:endParaRPr dirty="0">
              <a:latin typeface="Twinkl" pitchFamily="2" charset="0"/>
            </a:endParaRPr>
          </a:p>
        </p:txBody>
      </p:sp>
      <p:pic>
        <p:nvPicPr>
          <p:cNvPr id="187" name="Google Shape;187;p11"/>
          <p:cNvPicPr preferRelativeResize="0"/>
          <p:nvPr/>
        </p:nvPicPr>
        <p:blipFill rotWithShape="1">
          <a:blip r:embed="rId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2818" y="2839010"/>
            <a:ext cx="3558491" cy="3558489"/>
          </a:xfrm>
          <a:prstGeom prst="ellipse">
            <a:avLst/>
          </a:prstGeom>
          <a:noFill/>
          <a:ln w="28575" cap="flat" cmpd="sng">
            <a:solidFill>
              <a:srgbClr val="E84D15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88" name="Google Shape;188;p11"/>
          <p:cNvSpPr/>
          <p:nvPr/>
        </p:nvSpPr>
        <p:spPr>
          <a:xfrm>
            <a:off x="2545445" y="2687689"/>
            <a:ext cx="1533236" cy="6419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E84D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lion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89" name="Google Shape;189;p11"/>
          <p:cNvPicPr preferRelativeResize="0"/>
          <p:nvPr/>
        </p:nvPicPr>
        <p:blipFill rotWithShape="1">
          <a:blip r:embed="rId10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6885" y="3999821"/>
            <a:ext cx="2464097" cy="27704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4DB4A99-36E1-40AD-9CBD-745DE3DDAC9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31"/>
    </mc:Choice>
    <mc:Fallback>
      <p:transition spd="slow" advTm="13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Google Shape;194;p12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4238" y="2373746"/>
            <a:ext cx="8890000" cy="4285818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12"/>
          <p:cNvSpPr/>
          <p:nvPr/>
        </p:nvSpPr>
        <p:spPr>
          <a:xfrm>
            <a:off x="1093860" y="3466479"/>
            <a:ext cx="2773707" cy="2773707"/>
          </a:xfrm>
          <a:prstGeom prst="ellipse">
            <a:avLst/>
          </a:prstGeom>
          <a:solidFill>
            <a:schemeClr val="lt1"/>
          </a:solidFill>
          <a:ln w="38100" cap="flat" cmpd="sng">
            <a:solidFill>
              <a:srgbClr val="FAB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dk1"/>
                </a:solidFill>
                <a:latin typeface="Twinkl" pitchFamily="2" charset="0"/>
                <a:sym typeface="Arial"/>
              </a:rPr>
              <a:t>Carnivores mostly eat meat. This is the flesh from animals.</a:t>
            </a:r>
            <a:endParaRPr dirty="0">
              <a:latin typeface="Twinkl" pitchFamily="2" charset="0"/>
            </a:endParaRPr>
          </a:p>
        </p:txBody>
      </p:sp>
      <p:sp>
        <p:nvSpPr>
          <p:cNvPr id="196" name="Google Shape;196;p12"/>
          <p:cNvSpPr/>
          <p:nvPr/>
        </p:nvSpPr>
        <p:spPr>
          <a:xfrm>
            <a:off x="3967604" y="3466479"/>
            <a:ext cx="2773707" cy="2773707"/>
          </a:xfrm>
          <a:prstGeom prst="ellipse">
            <a:avLst/>
          </a:prstGeom>
          <a:solidFill>
            <a:schemeClr val="lt1"/>
          </a:solidFill>
          <a:ln w="38100" cap="flat" cmpd="sng">
            <a:solidFill>
              <a:srgbClr val="DB007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dk1"/>
                </a:solidFill>
                <a:latin typeface="Twinkl" pitchFamily="2" charset="0"/>
                <a:sym typeface="Arial"/>
              </a:rPr>
              <a:t>Herbivores eat plants. This includes the leaves, fruit and seeds.</a:t>
            </a:r>
            <a:endParaRPr dirty="0">
              <a:latin typeface="Twinkl" pitchFamily="2" charset="0"/>
            </a:endParaRPr>
          </a:p>
        </p:txBody>
      </p:sp>
      <p:sp>
        <p:nvSpPr>
          <p:cNvPr id="197" name="Google Shape;197;p12"/>
          <p:cNvSpPr/>
          <p:nvPr/>
        </p:nvSpPr>
        <p:spPr>
          <a:xfrm>
            <a:off x="6841348" y="3466479"/>
            <a:ext cx="2773707" cy="2773707"/>
          </a:xfrm>
          <a:prstGeom prst="ellipse">
            <a:avLst/>
          </a:prstGeom>
          <a:solidFill>
            <a:schemeClr val="lt1"/>
          </a:solidFill>
          <a:ln w="38100" cap="flat" cmpd="sng">
            <a:solidFill>
              <a:srgbClr val="E84D1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dk1"/>
                </a:solidFill>
                <a:latin typeface="Twinkl" pitchFamily="2" charset="0"/>
                <a:sym typeface="Arial"/>
              </a:rPr>
              <a:t>Omnivores eat both plants and meat.</a:t>
            </a:r>
            <a:endParaRPr>
              <a:latin typeface="Twinkl" pitchFamily="2" charset="0"/>
            </a:endParaRPr>
          </a:p>
        </p:txBody>
      </p:sp>
      <p:sp>
        <p:nvSpPr>
          <p:cNvPr id="198" name="Google Shape;198;p12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Diets</a:t>
            </a:r>
            <a:endParaRPr dirty="0">
              <a:latin typeface="Twinkl" pitchFamily="2" charset="0"/>
            </a:endParaRPr>
          </a:p>
        </p:txBody>
      </p:sp>
      <p:pic>
        <p:nvPicPr>
          <p:cNvPr id="199" name="Google Shape;199;p12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12"/>
          <p:cNvSpPr/>
          <p:nvPr/>
        </p:nvSpPr>
        <p:spPr>
          <a:xfrm>
            <a:off x="901700" y="1636827"/>
            <a:ext cx="8872538" cy="674984"/>
          </a:xfrm>
          <a:prstGeom prst="roundRect">
            <a:avLst>
              <a:gd name="adj" fmla="val 16667"/>
            </a:avLst>
          </a:prstGeom>
          <a:solidFill>
            <a:srgbClr val="2CB8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lt1"/>
                </a:solidFill>
                <a:latin typeface="Twinkl" pitchFamily="2" charset="0"/>
                <a:sym typeface="Arial"/>
              </a:rPr>
              <a:t>Animals can be sorted into three groups of diets:</a:t>
            </a:r>
            <a:endParaRPr>
              <a:latin typeface="Twinkl" pitchFamily="2" charset="0"/>
            </a:endParaRPr>
          </a:p>
        </p:txBody>
      </p:sp>
      <p:sp>
        <p:nvSpPr>
          <p:cNvPr id="201" name="Google Shape;201;p12"/>
          <p:cNvSpPr/>
          <p:nvPr/>
        </p:nvSpPr>
        <p:spPr>
          <a:xfrm>
            <a:off x="1714095" y="3210752"/>
            <a:ext cx="1533236" cy="6419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FAB000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carnivore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02" name="Google Shape;202;p12"/>
          <p:cNvSpPr/>
          <p:nvPr/>
        </p:nvSpPr>
        <p:spPr>
          <a:xfrm>
            <a:off x="4587839" y="3210752"/>
            <a:ext cx="1533236" cy="6419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DB007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herbivore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03" name="Google Shape;203;p12"/>
          <p:cNvSpPr/>
          <p:nvPr/>
        </p:nvSpPr>
        <p:spPr>
          <a:xfrm>
            <a:off x="7461583" y="3210752"/>
            <a:ext cx="1533236" cy="6419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E84D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omnivore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04" name="Google Shape;204;p12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18028" y="5807912"/>
            <a:ext cx="873415" cy="641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12"/>
          <p:cNvPicPr preferRelativeResize="0"/>
          <p:nvPr/>
        </p:nvPicPr>
        <p:blipFill rotWithShape="1">
          <a:blip r:embed="rId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33077" y="5807912"/>
            <a:ext cx="1591082" cy="66738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12"/>
          <p:cNvPicPr preferRelativeResize="0"/>
          <p:nvPr/>
        </p:nvPicPr>
        <p:blipFill rotWithShape="1">
          <a:blip r:embed="rId10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97618" y="5774920"/>
            <a:ext cx="1256884" cy="527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12"/>
          <p:cNvPicPr preferRelativeResize="0"/>
          <p:nvPr/>
        </p:nvPicPr>
        <p:blipFill rotWithShape="1">
          <a:blip r:embed="rId11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28201" y="5505712"/>
            <a:ext cx="973026" cy="990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12"/>
          <p:cNvPicPr preferRelativeResize="0"/>
          <p:nvPr/>
        </p:nvPicPr>
        <p:blipFill rotWithShape="1">
          <a:blip r:embed="rId1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23265" y="5806873"/>
            <a:ext cx="656826" cy="6684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F534769-9233-4226-9586-87BD0AB01EB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34"/>
    </mc:Choice>
    <mc:Fallback>
      <p:transition spd="slow" advTm="400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95" grpId="0" animBg="1"/>
      <p:bldP spid="196" grpId="0" animBg="1"/>
      <p:bldP spid="19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13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4238" y="2576944"/>
            <a:ext cx="8890000" cy="4082619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13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Diets</a:t>
            </a:r>
            <a:endParaRPr dirty="0">
              <a:latin typeface="Twinkl" pitchFamily="2" charset="0"/>
            </a:endParaRPr>
          </a:p>
        </p:txBody>
      </p:sp>
      <p:pic>
        <p:nvPicPr>
          <p:cNvPr id="215" name="Google Shape;215;p13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13"/>
          <p:cNvSpPr/>
          <p:nvPr/>
        </p:nvSpPr>
        <p:spPr>
          <a:xfrm>
            <a:off x="901700" y="1636827"/>
            <a:ext cx="8872538" cy="864000"/>
          </a:xfrm>
          <a:prstGeom prst="roundRect">
            <a:avLst>
              <a:gd name="adj" fmla="val 16667"/>
            </a:avLst>
          </a:prstGeom>
          <a:solidFill>
            <a:srgbClr val="2CB8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lt1"/>
                </a:solidFill>
                <a:latin typeface="Twinkl" pitchFamily="2" charset="0"/>
              </a:rPr>
              <a:t>W</a:t>
            </a:r>
            <a:r>
              <a:rPr lang="en-GB" sz="2053" dirty="0">
                <a:solidFill>
                  <a:schemeClr val="lt1"/>
                </a:solidFill>
                <a:latin typeface="Twinkl" pitchFamily="2" charset="0"/>
                <a:sym typeface="Arial"/>
              </a:rPr>
              <a:t>hat kind of food do you eat and which diet you think you have. Are you a carnivore, omnivore or herbivore? </a:t>
            </a:r>
            <a:endParaRPr dirty="0">
              <a:latin typeface="Twinkl" pitchFamily="2" charset="0"/>
            </a:endParaRPr>
          </a:p>
        </p:txBody>
      </p:sp>
      <p:pic>
        <p:nvPicPr>
          <p:cNvPr id="217" name="Google Shape;217;p13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9103" y="3339803"/>
            <a:ext cx="5440218" cy="3005742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p13"/>
          <p:cNvSpPr/>
          <p:nvPr/>
        </p:nvSpPr>
        <p:spPr>
          <a:xfrm>
            <a:off x="5733783" y="3339803"/>
            <a:ext cx="3731491" cy="266007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8575" cap="flat" cmpd="sng">
            <a:solidFill>
              <a:srgbClr val="E84D1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dk1"/>
                </a:solidFill>
                <a:latin typeface="Twinkl" pitchFamily="2" charset="0"/>
                <a:sym typeface="Arial"/>
              </a:rPr>
              <a:t>Humans are naturally omnivores. Their bodies are made for eating meat and plants.</a:t>
            </a:r>
            <a:endParaRPr dirty="0">
              <a:latin typeface="Twinkl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53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dk1"/>
                </a:solidFill>
                <a:latin typeface="Twinkl" pitchFamily="2" charset="0"/>
                <a:sym typeface="Arial"/>
              </a:rPr>
              <a:t>Some humans choose not to eat meat. </a:t>
            </a:r>
            <a:endParaRPr dirty="0">
              <a:latin typeface="Twinkl" pitchFamily="2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BEFC94A-F420-4C3C-BFD3-00AA459DDEE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100"/>
    </mc:Choice>
    <mc:Fallback>
      <p:transition spd="slow" advTm="291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4"/>
          <p:cNvSpPr/>
          <p:nvPr/>
        </p:nvSpPr>
        <p:spPr>
          <a:xfrm>
            <a:off x="884238" y="865188"/>
            <a:ext cx="8923337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Herbivores, Carnivores and Omnivores</a:t>
            </a:r>
            <a:endParaRPr dirty="0"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rgbClr val="FAB000"/>
                </a:solidFill>
                <a:latin typeface="Twinkl" pitchFamily="2" charset="0"/>
                <a:sym typeface="Arial"/>
              </a:rPr>
              <a:t>Carnivores</a:t>
            </a:r>
            <a:endParaRPr dirty="0">
              <a:latin typeface="Twinkl" pitchFamily="2" charset="0"/>
            </a:endParaRPr>
          </a:p>
        </p:txBody>
      </p:sp>
      <p:pic>
        <p:nvPicPr>
          <p:cNvPr id="224" name="Google Shape;224;p14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14"/>
          <p:cNvSpPr/>
          <p:nvPr/>
        </p:nvSpPr>
        <p:spPr>
          <a:xfrm>
            <a:off x="901700" y="1930161"/>
            <a:ext cx="8872538" cy="626099"/>
          </a:xfrm>
          <a:prstGeom prst="roundRect">
            <a:avLst>
              <a:gd name="adj" fmla="val 16667"/>
            </a:avLst>
          </a:prstGeom>
          <a:solidFill>
            <a:srgbClr val="FAB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lt1"/>
                </a:solidFill>
                <a:latin typeface="Twinkl" pitchFamily="2" charset="0"/>
                <a:sym typeface="Arial"/>
              </a:rPr>
              <a:t>These animals are all carnivores. Which animal groups do they belong to?</a:t>
            </a:r>
            <a:endParaRPr>
              <a:latin typeface="Twinkl" pitchFamily="2" charset="0"/>
            </a:endParaRPr>
          </a:p>
        </p:txBody>
      </p:sp>
      <p:pic>
        <p:nvPicPr>
          <p:cNvPr id="226" name="Google Shape;226;p14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7575" y="2669309"/>
            <a:ext cx="8856664" cy="39902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14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64964" y="2984091"/>
            <a:ext cx="2023182" cy="2023180"/>
          </a:xfrm>
          <a:prstGeom prst="ellipse">
            <a:avLst/>
          </a:prstGeom>
          <a:noFill/>
          <a:ln w="28575" cap="flat" cmpd="sng">
            <a:solidFill>
              <a:srgbClr val="FAB00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28" name="Google Shape;228;p14"/>
          <p:cNvSpPr/>
          <p:nvPr/>
        </p:nvSpPr>
        <p:spPr>
          <a:xfrm>
            <a:off x="1713714" y="4594852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FAB000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lion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29" name="Google Shape;229;p14"/>
          <p:cNvPicPr preferRelativeResize="0"/>
          <p:nvPr/>
        </p:nvPicPr>
        <p:blipFill rotWithShape="1">
          <a:blip r:embed="rId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2046" y="4033690"/>
            <a:ext cx="2023181" cy="2023180"/>
          </a:xfrm>
          <a:prstGeom prst="ellipse">
            <a:avLst/>
          </a:prstGeom>
          <a:noFill/>
          <a:ln w="28575" cap="flat" cmpd="sng">
            <a:solidFill>
              <a:srgbClr val="FAB00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30" name="Google Shape;230;p14"/>
          <p:cNvSpPr/>
          <p:nvPr/>
        </p:nvSpPr>
        <p:spPr>
          <a:xfrm>
            <a:off x="3720795" y="5708937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FAB000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shark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31" name="Google Shape;231;p14"/>
          <p:cNvPicPr preferRelativeResize="0"/>
          <p:nvPr/>
        </p:nvPicPr>
        <p:blipFill rotWithShape="1">
          <a:blip r:embed="rId10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32676" y="2958908"/>
            <a:ext cx="2076436" cy="2048363"/>
          </a:xfrm>
          <a:prstGeom prst="ellipse">
            <a:avLst/>
          </a:prstGeom>
          <a:noFill/>
          <a:ln w="28575" cap="flat" cmpd="sng">
            <a:solidFill>
              <a:srgbClr val="FAB00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32" name="Google Shape;232;p14"/>
          <p:cNvSpPr/>
          <p:nvPr/>
        </p:nvSpPr>
        <p:spPr>
          <a:xfrm>
            <a:off x="5846210" y="4656303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FAB000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snake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33" name="Google Shape;233;p14"/>
          <p:cNvPicPr preferRelativeResize="0"/>
          <p:nvPr/>
        </p:nvPicPr>
        <p:blipFill rotWithShape="1">
          <a:blip r:embed="rId11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46561" y="4311855"/>
            <a:ext cx="2023182" cy="2023181"/>
          </a:xfrm>
          <a:prstGeom prst="ellipse">
            <a:avLst/>
          </a:prstGeom>
          <a:noFill/>
          <a:ln w="28575" cap="flat" cmpd="sng">
            <a:solidFill>
              <a:srgbClr val="FAB00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34" name="Google Shape;234;p14"/>
          <p:cNvSpPr/>
          <p:nvPr/>
        </p:nvSpPr>
        <p:spPr>
          <a:xfrm>
            <a:off x="7869980" y="5871200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FAB000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bat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870F6FF-C8DD-42AA-9A2E-23B45247BC6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46"/>
    </mc:Choice>
    <mc:Fallback>
      <p:transition spd="slow" advTm="137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Google Shape;239;p15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7575" y="2632364"/>
            <a:ext cx="8864775" cy="4017818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15"/>
          <p:cNvSpPr/>
          <p:nvPr/>
        </p:nvSpPr>
        <p:spPr>
          <a:xfrm>
            <a:off x="884238" y="865188"/>
            <a:ext cx="8923337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Herbivores, Carnivores and Omnivores</a:t>
            </a:r>
            <a:endParaRPr dirty="0"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rgbClr val="DB0075"/>
                </a:solidFill>
                <a:latin typeface="Twinkl" pitchFamily="2" charset="0"/>
                <a:sym typeface="Arial"/>
              </a:rPr>
              <a:t>Herbivores</a:t>
            </a:r>
            <a:endParaRPr dirty="0">
              <a:latin typeface="Twinkl" pitchFamily="2" charset="0"/>
            </a:endParaRPr>
          </a:p>
        </p:txBody>
      </p:sp>
      <p:pic>
        <p:nvPicPr>
          <p:cNvPr id="241" name="Google Shape;241;p15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15"/>
          <p:cNvSpPr/>
          <p:nvPr/>
        </p:nvSpPr>
        <p:spPr>
          <a:xfrm>
            <a:off x="901700" y="1930161"/>
            <a:ext cx="8872538" cy="626099"/>
          </a:xfrm>
          <a:prstGeom prst="roundRect">
            <a:avLst>
              <a:gd name="adj" fmla="val 16667"/>
            </a:avLst>
          </a:prstGeom>
          <a:solidFill>
            <a:srgbClr val="DB007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lt1"/>
                </a:solidFill>
                <a:latin typeface="Twinkl" pitchFamily="2" charset="0"/>
                <a:sym typeface="Arial"/>
              </a:rPr>
              <a:t>These animals are all herbivores. Which animal groups do they belong to?</a:t>
            </a:r>
            <a:endParaRPr dirty="0">
              <a:latin typeface="Twinkl" pitchFamily="2" charset="0"/>
            </a:endParaRPr>
          </a:p>
        </p:txBody>
      </p:sp>
      <p:pic>
        <p:nvPicPr>
          <p:cNvPr id="243" name="Google Shape;243;p15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93766" y="4193467"/>
            <a:ext cx="2008409" cy="2010391"/>
          </a:xfrm>
          <a:prstGeom prst="ellipse">
            <a:avLst/>
          </a:prstGeom>
          <a:noFill/>
          <a:ln w="28575" cap="flat" cmpd="sng">
            <a:solidFill>
              <a:srgbClr val="DB0075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44" name="Google Shape;244;p15"/>
          <p:cNvSpPr/>
          <p:nvPr/>
        </p:nvSpPr>
        <p:spPr>
          <a:xfrm>
            <a:off x="4735129" y="5859201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DB007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cow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45" name="Google Shape;245;p15"/>
          <p:cNvPicPr preferRelativeResize="0"/>
          <p:nvPr/>
        </p:nvPicPr>
        <p:blipFill rotWithShape="1">
          <a:blip r:embed="rId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69762" y="2751396"/>
            <a:ext cx="2008409" cy="2010392"/>
          </a:xfrm>
          <a:prstGeom prst="ellipse">
            <a:avLst/>
          </a:prstGeom>
          <a:noFill/>
          <a:ln w="28575" cap="flat" cmpd="sng">
            <a:solidFill>
              <a:srgbClr val="DB0075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46" name="Google Shape;246;p15"/>
          <p:cNvSpPr/>
          <p:nvPr/>
        </p:nvSpPr>
        <p:spPr>
          <a:xfrm>
            <a:off x="6379493" y="4448738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DB007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rabbit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47" name="Google Shape;247;p15"/>
          <p:cNvPicPr preferRelativeResize="0"/>
          <p:nvPr/>
        </p:nvPicPr>
        <p:blipFill rotWithShape="1">
          <a:blip r:embed="rId10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17770" y="2684975"/>
            <a:ext cx="2008409" cy="2010391"/>
          </a:xfrm>
          <a:prstGeom prst="ellipse">
            <a:avLst/>
          </a:prstGeom>
          <a:noFill/>
          <a:ln w="28575" cap="flat" cmpd="sng">
            <a:solidFill>
              <a:srgbClr val="DB0075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48" name="Google Shape;248;p15"/>
          <p:cNvSpPr/>
          <p:nvPr/>
        </p:nvSpPr>
        <p:spPr>
          <a:xfrm>
            <a:off x="3059134" y="4400108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DB007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horse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49" name="Google Shape;249;p15"/>
          <p:cNvPicPr preferRelativeResize="0"/>
          <p:nvPr/>
        </p:nvPicPr>
        <p:blipFill rotWithShape="1">
          <a:blip r:embed="rId11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304"/>
          <a:stretch/>
        </p:blipFill>
        <p:spPr>
          <a:xfrm>
            <a:off x="7659811" y="4290077"/>
            <a:ext cx="2008409" cy="2010391"/>
          </a:xfrm>
          <a:prstGeom prst="ellipse">
            <a:avLst/>
          </a:prstGeom>
          <a:noFill/>
          <a:ln w="28575" cap="flat" cmpd="sng">
            <a:solidFill>
              <a:srgbClr val="DB0075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50" name="Google Shape;250;p15"/>
          <p:cNvSpPr/>
          <p:nvPr/>
        </p:nvSpPr>
        <p:spPr>
          <a:xfrm>
            <a:off x="7995342" y="5923117"/>
            <a:ext cx="1360580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DB007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blue tang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51" name="Google Shape;251;p15"/>
          <p:cNvPicPr preferRelativeResize="0"/>
          <p:nvPr/>
        </p:nvPicPr>
        <p:blipFill rotWithShape="1">
          <a:blip r:embed="rId1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2345" y="4238916"/>
            <a:ext cx="2021306" cy="2021305"/>
          </a:xfrm>
          <a:prstGeom prst="ellipse">
            <a:avLst/>
          </a:prstGeom>
          <a:noFill/>
          <a:ln w="28575" cap="flat" cmpd="sng">
            <a:solidFill>
              <a:srgbClr val="DB0075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52" name="Google Shape;252;p15"/>
          <p:cNvSpPr/>
          <p:nvPr/>
        </p:nvSpPr>
        <p:spPr>
          <a:xfrm>
            <a:off x="1420157" y="5871933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DB007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tortoise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0573A2F-F311-4BE3-AF7C-8543FC91C0B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06"/>
    </mc:Choice>
    <mc:Fallback>
      <p:transition spd="slow" advTm="10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" name="Google Shape;257;p16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4238" y="2660073"/>
            <a:ext cx="8890000" cy="3999490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16"/>
          <p:cNvSpPr/>
          <p:nvPr/>
        </p:nvSpPr>
        <p:spPr>
          <a:xfrm>
            <a:off x="884238" y="865188"/>
            <a:ext cx="8923337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Herbivores, Carnivores and Omnivores</a:t>
            </a:r>
            <a:endParaRPr dirty="0">
              <a:latin typeface="Twinkl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rgbClr val="E84D15"/>
                </a:solidFill>
                <a:latin typeface="Twinkl" pitchFamily="2" charset="0"/>
                <a:sym typeface="Arial"/>
              </a:rPr>
              <a:t>Omnivores</a:t>
            </a:r>
            <a:endParaRPr dirty="0">
              <a:latin typeface="Twinkl" pitchFamily="2" charset="0"/>
            </a:endParaRPr>
          </a:p>
        </p:txBody>
      </p:sp>
      <p:pic>
        <p:nvPicPr>
          <p:cNvPr id="259" name="Google Shape;259;p16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260" name="Google Shape;260;p16"/>
          <p:cNvSpPr/>
          <p:nvPr/>
        </p:nvSpPr>
        <p:spPr>
          <a:xfrm>
            <a:off x="901700" y="1930161"/>
            <a:ext cx="8872538" cy="626099"/>
          </a:xfrm>
          <a:prstGeom prst="roundRect">
            <a:avLst>
              <a:gd name="adj" fmla="val 16667"/>
            </a:avLst>
          </a:prstGeom>
          <a:solidFill>
            <a:srgbClr val="E84D1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lt1"/>
                </a:solidFill>
                <a:latin typeface="Twinkl" pitchFamily="2" charset="0"/>
                <a:sym typeface="Arial"/>
              </a:rPr>
              <a:t>These animals are all omnivores. Which animal groups do they belong to?</a:t>
            </a:r>
            <a:endParaRPr dirty="0">
              <a:latin typeface="Twinkl" pitchFamily="2" charset="0"/>
            </a:endParaRPr>
          </a:p>
        </p:txBody>
      </p:sp>
      <p:pic>
        <p:nvPicPr>
          <p:cNvPr id="261" name="Google Shape;261;p16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3040" y="4126221"/>
            <a:ext cx="1978363" cy="1988103"/>
          </a:xfrm>
          <a:prstGeom prst="ellipse">
            <a:avLst/>
          </a:prstGeom>
          <a:noFill/>
          <a:ln w="28575" cap="flat" cmpd="sng">
            <a:solidFill>
              <a:srgbClr val="E84D15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62" name="Google Shape;262;p16"/>
          <p:cNvPicPr preferRelativeResize="0"/>
          <p:nvPr/>
        </p:nvPicPr>
        <p:blipFill rotWithShape="1">
          <a:blip r:embed="rId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11092" y="2745718"/>
            <a:ext cx="1988103" cy="1988102"/>
          </a:xfrm>
          <a:prstGeom prst="ellipse">
            <a:avLst/>
          </a:prstGeom>
          <a:noFill/>
          <a:ln w="28575" cap="flat" cmpd="sng">
            <a:solidFill>
              <a:srgbClr val="E84D15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63" name="Google Shape;263;p16"/>
          <p:cNvPicPr preferRelativeResize="0"/>
          <p:nvPr/>
        </p:nvPicPr>
        <p:blipFill rotWithShape="1">
          <a:blip r:embed="rId10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85192" y="4271724"/>
            <a:ext cx="1913258" cy="1913258"/>
          </a:xfrm>
          <a:prstGeom prst="ellipse">
            <a:avLst/>
          </a:prstGeom>
          <a:noFill/>
          <a:ln w="28575" cap="flat" cmpd="sng">
            <a:solidFill>
              <a:srgbClr val="E84D15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64" name="Google Shape;264;p16"/>
          <p:cNvPicPr preferRelativeResize="0"/>
          <p:nvPr/>
        </p:nvPicPr>
        <p:blipFill rotWithShape="1">
          <a:blip r:embed="rId11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48553" y="2745718"/>
            <a:ext cx="1913258" cy="1913258"/>
          </a:xfrm>
          <a:prstGeom prst="ellipse">
            <a:avLst/>
          </a:prstGeom>
          <a:noFill/>
          <a:ln w="28575" cap="flat" cmpd="sng">
            <a:solidFill>
              <a:srgbClr val="E84D15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65" name="Google Shape;265;p16"/>
          <p:cNvPicPr preferRelativeResize="0"/>
          <p:nvPr/>
        </p:nvPicPr>
        <p:blipFill rotWithShape="1">
          <a:blip r:embed="rId1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75687" y="4271724"/>
            <a:ext cx="1913258" cy="1913258"/>
          </a:xfrm>
          <a:prstGeom prst="ellipse">
            <a:avLst/>
          </a:prstGeom>
          <a:noFill/>
          <a:ln w="28575" cap="flat" cmpd="sng">
            <a:solidFill>
              <a:srgbClr val="E84D15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66" name="Google Shape;266;p16"/>
          <p:cNvSpPr/>
          <p:nvPr/>
        </p:nvSpPr>
        <p:spPr>
          <a:xfrm>
            <a:off x="1529380" y="5888474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E84D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human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67" name="Google Shape;267;p16"/>
          <p:cNvSpPr/>
          <p:nvPr/>
        </p:nvSpPr>
        <p:spPr>
          <a:xfrm>
            <a:off x="3239734" y="4498773"/>
            <a:ext cx="1197934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E84D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goldfish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68" name="Google Shape;268;p16"/>
          <p:cNvSpPr/>
          <p:nvPr/>
        </p:nvSpPr>
        <p:spPr>
          <a:xfrm>
            <a:off x="4978980" y="5932894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E84D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robin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69" name="Google Shape;269;p16"/>
          <p:cNvSpPr/>
          <p:nvPr/>
        </p:nvSpPr>
        <p:spPr>
          <a:xfrm>
            <a:off x="6589971" y="4345926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E84D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fox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70" name="Google Shape;270;p16"/>
          <p:cNvSpPr/>
          <p:nvPr/>
        </p:nvSpPr>
        <p:spPr>
          <a:xfrm>
            <a:off x="8161811" y="5891603"/>
            <a:ext cx="1125682" cy="626099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E84D15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>
                <a:solidFill>
                  <a:schemeClr val="tx1"/>
                </a:solidFill>
                <a:latin typeface="Twinkl" pitchFamily="2" charset="0"/>
                <a:sym typeface="Arial"/>
              </a:rPr>
              <a:t>bear</a:t>
            </a:r>
            <a:endParaRPr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293DD39-30CC-413C-A9E0-7EA3A24D0BA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34"/>
    </mc:Choice>
    <mc:Fallback>
      <p:transition spd="slow" advTm="112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3" name="Google Shape;363;p21"/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524" b="14366"/>
          <a:stretch/>
        </p:blipFill>
        <p:spPr>
          <a:xfrm>
            <a:off x="917575" y="1581138"/>
            <a:ext cx="8856664" cy="5078425"/>
          </a:xfrm>
          <a:prstGeom prst="rect">
            <a:avLst/>
          </a:prstGeom>
          <a:noFill/>
          <a:ln>
            <a:noFill/>
          </a:ln>
        </p:spPr>
      </p:pic>
      <p:sp>
        <p:nvSpPr>
          <p:cNvPr id="364" name="Google Shape;364;p2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winkl" pitchFamily="2" charset="0"/>
                <a:sym typeface="Arial"/>
              </a:rPr>
              <a:t>What Do They Eat?</a:t>
            </a:r>
            <a:endParaRPr dirty="0">
              <a:latin typeface="Twinkl" pitchFamily="2" charset="0"/>
            </a:endParaRPr>
          </a:p>
        </p:txBody>
      </p:sp>
      <p:pic>
        <p:nvPicPr>
          <p:cNvPr id="365" name="Google Shape;365;p21"/>
          <p:cNvPicPr preferRelativeResize="0"/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07165" y="638330"/>
            <a:ext cx="864000" cy="8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366" name="Google Shape;366;p21"/>
          <p:cNvSpPr/>
          <p:nvPr/>
        </p:nvSpPr>
        <p:spPr>
          <a:xfrm>
            <a:off x="1051144" y="1741987"/>
            <a:ext cx="4020272" cy="4701310"/>
          </a:xfrm>
          <a:prstGeom prst="roundRect">
            <a:avLst>
              <a:gd name="adj" fmla="val 8166"/>
            </a:avLst>
          </a:prstGeom>
          <a:solidFill>
            <a:schemeClr val="lt1"/>
          </a:solidFill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53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21"/>
          <p:cNvSpPr/>
          <p:nvPr/>
        </p:nvSpPr>
        <p:spPr>
          <a:xfrm>
            <a:off x="1171120" y="1893072"/>
            <a:ext cx="3540171" cy="2303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dk1"/>
                </a:solidFill>
                <a:latin typeface="Twinkl" pitchFamily="2" charset="0"/>
                <a:sym typeface="Arial"/>
              </a:rPr>
              <a:t>You are going to sort animals according to their diet. </a:t>
            </a:r>
            <a:endParaRPr dirty="0">
              <a:latin typeface="Twinkl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53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dk1"/>
                </a:solidFill>
                <a:latin typeface="Twinkl" pitchFamily="2" charset="0"/>
                <a:sym typeface="Arial"/>
              </a:rPr>
              <a:t>You need to sort the animals into herbivores, carnivores or omnivores. </a:t>
            </a:r>
            <a:endParaRPr dirty="0">
              <a:latin typeface="Twinkl" pitchFamily="2" charset="0"/>
            </a:endParaRPr>
          </a:p>
        </p:txBody>
      </p:sp>
      <p:pic>
        <p:nvPicPr>
          <p:cNvPr id="368" name="Google Shape;368;p21"/>
          <p:cNvPicPr preferRelativeResize="0"/>
          <p:nvPr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37127" y="3806099"/>
            <a:ext cx="1715725" cy="939108"/>
          </a:xfrm>
          <a:prstGeom prst="rect">
            <a:avLst/>
          </a:prstGeom>
          <a:noFill/>
          <a:ln>
            <a:noFill/>
          </a:ln>
        </p:spPr>
      </p:pic>
      <p:pic>
        <p:nvPicPr>
          <p:cNvPr id="369" name="Google Shape;369;p21"/>
          <p:cNvPicPr preferRelativeResize="0"/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38121" y="1797475"/>
            <a:ext cx="3135124" cy="4434683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370" name="Google Shape;370;p21"/>
          <p:cNvPicPr preferRelativeResize="0"/>
          <p:nvPr/>
        </p:nvPicPr>
        <p:blipFill rotWithShape="1">
          <a:blip r:embed="rId10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45803" y="2756953"/>
            <a:ext cx="2493362" cy="2879783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sp>
        <p:nvSpPr>
          <p:cNvPr id="371" name="Google Shape;371;p21"/>
          <p:cNvSpPr/>
          <p:nvPr/>
        </p:nvSpPr>
        <p:spPr>
          <a:xfrm>
            <a:off x="1051144" y="4738257"/>
            <a:ext cx="4020272" cy="544945"/>
          </a:xfrm>
          <a:prstGeom prst="roundRect">
            <a:avLst>
              <a:gd name="adj" fmla="val 20026"/>
            </a:avLst>
          </a:prstGeom>
          <a:solidFill>
            <a:srgbClr val="DB007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solidFill>
                  <a:schemeClr val="lt1"/>
                </a:solidFill>
                <a:latin typeface="Twinkl" pitchFamily="2" charset="0"/>
                <a:sym typeface="Arial"/>
              </a:rPr>
              <a:t>Challenge!</a:t>
            </a:r>
            <a:endParaRPr b="1" dirty="0">
              <a:latin typeface="Twinkl" pitchFamily="2" charset="0"/>
            </a:endParaRPr>
          </a:p>
        </p:txBody>
      </p:sp>
      <p:sp>
        <p:nvSpPr>
          <p:cNvPr id="372" name="Google Shape;372;p21"/>
          <p:cNvSpPr/>
          <p:nvPr/>
        </p:nvSpPr>
        <p:spPr>
          <a:xfrm>
            <a:off x="1171120" y="5291295"/>
            <a:ext cx="3831927" cy="10400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3" dirty="0">
                <a:solidFill>
                  <a:schemeClr val="dk1"/>
                </a:solidFill>
                <a:latin typeface="Twinkl" pitchFamily="2" charset="0"/>
                <a:sym typeface="Arial"/>
              </a:rPr>
              <a:t>Can you find any similarities or differences between animals who eat the same diet? </a:t>
            </a:r>
            <a:endParaRPr dirty="0">
              <a:latin typeface="Twinkl" pitchFamily="2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B2DD0FD-82F2-4382-8354-128F469B601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790"/>
    </mc:Choice>
    <mc:Fallback>
      <p:transition spd="slow" advTm="387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2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6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7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6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8.3|8.1|7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6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524</Words>
  <Application>Microsoft Office PowerPoint</Application>
  <PresentationFormat>Custom</PresentationFormat>
  <Paragraphs>85</Paragraphs>
  <Slides>14</Slides>
  <Notes>14</Notes>
  <HiddenSlides>0</HiddenSlides>
  <MMClips>13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Science</dc:title>
  <dc:creator>Rachel Leather</dc:creator>
  <cp:lastModifiedBy>Christina Weerasekera</cp:lastModifiedBy>
  <cp:revision>15</cp:revision>
  <dcterms:created xsi:type="dcterms:W3CDTF">2020-04-27T06:52:58Z</dcterms:created>
  <dcterms:modified xsi:type="dcterms:W3CDTF">2021-01-26T19:12:56Z</dcterms:modified>
</cp:coreProperties>
</file>