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DDCA"/>
          </a:solidFill>
        </a:fill>
      </a:tcStyle>
    </a:wholeTbl>
    <a:band2H>
      <a:tcTxStyle/>
      <a:tcStyle>
        <a:tcBdr/>
        <a:fill>
          <a:solidFill>
            <a:srgbClr val="FFEF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2" d="100"/>
          <a:sy n="112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6" name="Shape 7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n-lt"/>
        <a:ea typeface="+mn-ea"/>
        <a:cs typeface="+mn-cs"/>
        <a:sym typeface="Calibri"/>
      </a:defRPr>
    </a:lvl1pPr>
    <a:lvl2pPr indent="2286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2pPr>
    <a:lvl3pPr indent="4572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3pPr>
    <a:lvl4pPr indent="6858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4pPr>
    <a:lvl5pPr indent="9144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5pPr>
    <a:lvl6pPr indent="11430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6pPr>
    <a:lvl7pPr indent="13716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7pPr>
    <a:lvl8pPr indent="16002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8pPr>
    <a:lvl9pPr indent="1828800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2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3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4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35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36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7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8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9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50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51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52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53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62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3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4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65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68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5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6" name="rgs" descr="rgs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itle Text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Title Text</a:t>
            </a:r>
          </a:p>
        </p:txBody>
      </p:sp>
      <p:sp>
        <p:nvSpPr>
          <p:cNvPr id="8" name="Body Level One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524000" y="6248400"/>
            <a:ext cx="301908" cy="307340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>
              <a:defRPr sz="1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5pPr>
      <a:lvl6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6pPr>
      <a:lvl7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7pPr>
      <a:lvl8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8pPr>
      <a:lvl9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7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1pPr>
      <a:lvl2pPr marL="763360" marR="0" indent="-3061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75000"/>
        <a:buFontTx/>
        <a:buChar char="●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2pPr>
      <a:lvl3pPr marL="1200150" marR="0" indent="-28575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3pPr>
      <a:lvl4pPr marL="17145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4pPr>
      <a:lvl5pPr marL="22098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5pPr>
      <a:lvl6pPr marL="26670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6pPr>
      <a:lvl7pPr marL="31242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7pPr>
      <a:lvl8pPr marL="35814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8pPr>
      <a:lvl9pPr marL="40386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9pPr>
    </p:bodyStyle>
    <p:other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hyperlink" Target="http://www.bbc.co.uk/education/clips/zgp4d2p" TargetMode="Externa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7.jpe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6.jpeg"/><Relationship Id="rId5" Type="http://schemas.openxmlformats.org/officeDocument/2006/relationships/hyperlink" Target="http://www.google.co.uk/url?sa=i&amp;rct=j&amp;q=&amp;esrc=s&amp;frm=1&amp;source=images&amp;cd=&amp;cad=rja&amp;uact=8&amp;ved=0CAcQjRw&amp;url=http://en.wikipedia.org/wiki/Barra_da_Tijuca&amp;ei=i07OVKLdFo-R7AaR3IGwBw&amp;bvm=bv.85076809,d.ZGU&amp;psig=AFQjCNGKpTyV4BNTzX4LQuONYr9foANotw&amp;ust=1422893058562985" TargetMode="Externa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2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media11.m4a"/><Relationship Id="rId4" Type="http://schemas.microsoft.com/office/2007/relationships/media" Target="../media/media11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Lesson four :  A city of two halves"/>
          <p:cNvSpPr txBox="1">
            <a:spLocks noGrp="1"/>
          </p:cNvSpPr>
          <p:nvPr>
            <p:ph type="title" idx="4294967295"/>
          </p:nvPr>
        </p:nvSpPr>
        <p:spPr>
          <a:xfrm>
            <a:off x="1476375" y="188912"/>
            <a:ext cx="5472113" cy="14398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/>
            </a:pPr>
            <a:r>
              <a:t>Lesson four : </a:t>
            </a:r>
            <a:br/>
            <a:r>
              <a:t>A city of two halves</a:t>
            </a:r>
          </a:p>
        </p:txBody>
      </p:sp>
      <p:sp>
        <p:nvSpPr>
          <p:cNvPr id="79" name="Double-click to edit"/>
          <p:cNvSpPr txBox="1">
            <a:spLocks noGrp="1"/>
          </p:cNvSpPr>
          <p:nvPr>
            <p:ph type="body" sz="half" idx="4294967295"/>
          </p:nvPr>
        </p:nvSpPr>
        <p:spPr>
          <a:xfrm>
            <a:off x="1485900" y="1844675"/>
            <a:ext cx="3429000" cy="417512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600"/>
              </a:spcBef>
              <a:buSzTx/>
              <a:buFont typeface="Wingdings"/>
              <a:buNone/>
              <a:defRPr sz="2600"/>
            </a:lvl1pPr>
          </a:lstStyle>
          <a:p>
            <a:r>
              <a:t> </a:t>
            </a:r>
          </a:p>
        </p:txBody>
      </p:sp>
      <p:sp>
        <p:nvSpPr>
          <p:cNvPr id="80" name="Circle"/>
          <p:cNvSpPr/>
          <p:nvPr/>
        </p:nvSpPr>
        <p:spPr>
          <a:xfrm>
            <a:off x="250825" y="2924175"/>
            <a:ext cx="2665413" cy="2663825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81" name="Oval"/>
          <p:cNvSpPr/>
          <p:nvPr/>
        </p:nvSpPr>
        <p:spPr>
          <a:xfrm>
            <a:off x="3276600" y="2924175"/>
            <a:ext cx="2592388" cy="2663825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33669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2" name="Oval"/>
          <p:cNvSpPr/>
          <p:nvPr/>
        </p:nvSpPr>
        <p:spPr>
          <a:xfrm>
            <a:off x="6227762" y="2924175"/>
            <a:ext cx="2627313" cy="2663825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83" name="LO:  I can use research skills to identify key features of a place in the world…"/>
          <p:cNvSpPr txBox="1"/>
          <p:nvPr/>
        </p:nvSpPr>
        <p:spPr>
          <a:xfrm>
            <a:off x="652441" y="2800668"/>
            <a:ext cx="7839117" cy="2910837"/>
          </a:xfrm>
          <a:prstGeom prst="rect">
            <a:avLst/>
          </a:prstGeom>
          <a:solidFill>
            <a:schemeClr val="accent5">
              <a:satOff val="-6843"/>
              <a:lumOff val="-10705"/>
            </a:schemeClr>
          </a:solidFill>
          <a:ln w="25400">
            <a:solidFill>
              <a:srgbClr val="BA000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r>
              <a:t>LO:  I can use geographical knowledge to create a venn diagram showing the similarities and differences of rich and poor people living in Rio de Janeiro.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/>
          </a:p>
          <a:p>
            <a:pPr>
              <a:defRPr>
                <a:solidFill>
                  <a:srgbClr val="FFFFFF"/>
                </a:solidFill>
              </a:defRPr>
            </a:pPr>
            <a:r>
              <a:t>Success criteria:  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understand the term ‘the poverty line’;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understand the similarities and differences between rich and poor;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compare the lives of the rich and the poor in Rio de Janeiro;  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compare the lives of the people in Brazil to the lives of people in the UK.</a:t>
            </a:r>
          </a:p>
        </p:txBody>
      </p:sp>
      <p:pic>
        <p:nvPicPr>
          <p:cNvPr id="84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11895" y="337343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8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tarter"/>
          <p:cNvSpPr txBox="1">
            <a:spLocks noGrp="1"/>
          </p:cNvSpPr>
          <p:nvPr>
            <p:ph type="title" idx="4294967295"/>
          </p:nvPr>
        </p:nvSpPr>
        <p:spPr>
          <a:xfrm>
            <a:off x="1476374" y="300037"/>
            <a:ext cx="5422902" cy="1319214"/>
          </a:xfrm>
          <a:prstGeom prst="rect">
            <a:avLst/>
          </a:prstGeom>
          <a:solidFill>
            <a:srgbClr val="F54C00"/>
          </a:solidFill>
        </p:spPr>
        <p:txBody>
          <a:bodyPr>
            <a:normAutofit/>
          </a:bodyPr>
          <a:lstStyle>
            <a:lvl1pPr>
              <a:defRPr b="1">
                <a:solidFill>
                  <a:srgbClr val="FFFFFF"/>
                </a:solidFill>
              </a:defRPr>
            </a:lvl1pPr>
          </a:lstStyle>
          <a:p>
            <a:r>
              <a:t>Starter</a:t>
            </a:r>
          </a:p>
        </p:txBody>
      </p:sp>
      <p:sp>
        <p:nvSpPr>
          <p:cNvPr id="87" name="Half of this picture is missing- can you complete the picture by drawing what you think is on the other side?"/>
          <p:cNvSpPr txBox="1"/>
          <p:nvPr/>
        </p:nvSpPr>
        <p:spPr>
          <a:xfrm>
            <a:off x="152400" y="1981200"/>
            <a:ext cx="2895600" cy="354584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800"/>
            </a:lvl1pPr>
          </a:lstStyle>
          <a:p>
            <a:r>
              <a:t>Half of this picture is missing- can you complete the picture by drawing what you think is on the other side? </a:t>
            </a:r>
          </a:p>
        </p:txBody>
      </p:sp>
      <p:pic>
        <p:nvPicPr>
          <p:cNvPr id="88" name="110711b" descr="110711b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3712" y="2416175"/>
            <a:ext cx="6899276" cy="4037013"/>
          </a:xfrm>
          <a:prstGeom prst="rect">
            <a:avLst/>
          </a:prstGeom>
          <a:ln w="12700">
            <a:miter lim="400000"/>
          </a:ln>
        </p:spPr>
      </p:pic>
      <p:sp>
        <p:nvSpPr>
          <p:cNvPr id="89" name="© Luiz Arthur Leirão Vieira (Tuca Vieira)"/>
          <p:cNvSpPr txBox="1"/>
          <p:nvPr/>
        </p:nvSpPr>
        <p:spPr>
          <a:xfrm>
            <a:off x="6932294" y="6448425"/>
            <a:ext cx="1670309" cy="193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700"/>
            </a:lvl1pPr>
          </a:lstStyle>
          <a:p>
            <a:r>
              <a:t>© Luiz Arthur Leirão Vieira (Tuca Vieira)</a:t>
            </a:r>
          </a:p>
        </p:txBody>
      </p:sp>
      <p:pic>
        <p:nvPicPr>
          <p:cNvPr id="90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956418" y="40481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9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92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01415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93" name="Starter"/>
            <p:cNvSpPr txBox="1"/>
            <p:nvPr/>
          </p:nvSpPr>
          <p:spPr>
            <a:xfrm>
              <a:off x="45719" y="-1"/>
              <a:ext cx="5331462" cy="701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 b="1">
                  <a:solidFill>
                    <a:srgbClr val="FFFFFF"/>
                  </a:solidFill>
                </a:defRPr>
              </a:lvl1pPr>
            </a:lstStyle>
            <a:p>
              <a:r>
                <a:t>Starter</a:t>
              </a:r>
            </a:p>
          </p:txBody>
        </p:sp>
      </p:grpSp>
      <p:pic>
        <p:nvPicPr>
          <p:cNvPr id="95" name="110711b" descr="110711b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3712" y="2416175"/>
            <a:ext cx="6899276" cy="4037013"/>
          </a:xfrm>
          <a:prstGeom prst="rect">
            <a:avLst/>
          </a:prstGeom>
          <a:ln w="12700">
            <a:miter lim="400000"/>
          </a:ln>
        </p:spPr>
      </p:pic>
      <p:sp>
        <p:nvSpPr>
          <p:cNvPr id="96" name="Is this what you expected to see?…"/>
          <p:cNvSpPr txBox="1"/>
          <p:nvPr/>
        </p:nvSpPr>
        <p:spPr>
          <a:xfrm>
            <a:off x="228600" y="1989137"/>
            <a:ext cx="2362200" cy="3774441"/>
          </a:xfrm>
          <a:prstGeom prst="rect">
            <a:avLst/>
          </a:prstGeom>
          <a:solidFill>
            <a:srgbClr val="00CC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/>
            </a:pPr>
            <a:r>
              <a:t>Is this what you expected to see? </a:t>
            </a:r>
          </a:p>
          <a:p>
            <a:pPr>
              <a:defRPr sz="2400"/>
            </a:pPr>
            <a:endParaRPr/>
          </a:p>
          <a:p>
            <a:pPr>
              <a:defRPr sz="2400"/>
            </a:pPr>
            <a:r>
              <a:t>Can you describe this picture and explain what you think has happened? </a:t>
            </a:r>
          </a:p>
        </p:txBody>
      </p:sp>
      <p:sp>
        <p:nvSpPr>
          <p:cNvPr id="97" name="© Luiz Arthur Leirão Vieira (Tuca Vieira)"/>
          <p:cNvSpPr txBox="1"/>
          <p:nvPr/>
        </p:nvSpPr>
        <p:spPr>
          <a:xfrm>
            <a:off x="6944994" y="6453187"/>
            <a:ext cx="1670309" cy="193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700"/>
            </a:lvl1pPr>
          </a:lstStyle>
          <a:p>
            <a:r>
              <a:t>© Luiz Arthur Leirão Vieira (Tuca Vieira)</a:t>
            </a:r>
          </a:p>
        </p:txBody>
      </p:sp>
      <p:pic>
        <p:nvPicPr>
          <p:cNvPr id="9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64887" y="429578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9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roup"/>
          <p:cNvGrpSpPr/>
          <p:nvPr/>
        </p:nvGrpSpPr>
        <p:grpSpPr>
          <a:xfrm>
            <a:off x="1476374" y="300037"/>
            <a:ext cx="5422902" cy="1386841"/>
            <a:chOff x="0" y="0"/>
            <a:chExt cx="5422900" cy="1386839"/>
          </a:xfrm>
        </p:grpSpPr>
        <p:sp>
          <p:nvSpPr>
            <p:cNvPr id="100" name="Rectangle"/>
            <p:cNvSpPr/>
            <p:nvPr/>
          </p:nvSpPr>
          <p:spPr>
            <a:xfrm>
              <a:off x="0" y="0"/>
              <a:ext cx="5422901" cy="1319213"/>
            </a:xfrm>
            <a:prstGeom prst="rect">
              <a:avLst/>
            </a:prstGeom>
            <a:solidFill>
              <a:srgbClr val="B7000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28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1" name="Why do over 16 million Brazilians live below the poverty line?"/>
            <p:cNvSpPr txBox="1"/>
            <p:nvPr/>
          </p:nvSpPr>
          <p:spPr>
            <a:xfrm>
              <a:off x="45719" y="0"/>
              <a:ext cx="5331462" cy="13868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2800" b="1">
                  <a:solidFill>
                    <a:srgbClr val="FFFFFF"/>
                  </a:solidFill>
                </a:defRPr>
              </a:lvl1pPr>
            </a:lstStyle>
            <a:p>
              <a:r>
                <a:t>Why do over 16 million Brazilians live below the poverty line?</a:t>
              </a:r>
            </a:p>
          </p:txBody>
        </p:sp>
      </p:grpSp>
      <p:grpSp>
        <p:nvGrpSpPr>
          <p:cNvPr id="105" name="Group"/>
          <p:cNvGrpSpPr/>
          <p:nvPr/>
        </p:nvGrpSpPr>
        <p:grpSpPr>
          <a:xfrm>
            <a:off x="539750" y="1916112"/>
            <a:ext cx="2667000" cy="2743201"/>
            <a:chOff x="0" y="0"/>
            <a:chExt cx="2667000" cy="2743200"/>
          </a:xfrm>
        </p:grpSpPr>
        <p:sp>
          <p:nvSpPr>
            <p:cNvPr id="103" name="Shape"/>
            <p:cNvSpPr/>
            <p:nvPr/>
          </p:nvSpPr>
          <p:spPr>
            <a:xfrm>
              <a:off x="0" y="0"/>
              <a:ext cx="2667000" cy="2743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00" y="0"/>
                  </a:moveTo>
                  <a:cubicBezTo>
                    <a:pt x="1612" y="0"/>
                    <a:pt x="0" y="1433"/>
                    <a:pt x="0" y="3200"/>
                  </a:cubicBezTo>
                  <a:lnTo>
                    <a:pt x="0" y="16000"/>
                  </a:lnTo>
                  <a:cubicBezTo>
                    <a:pt x="0" y="17767"/>
                    <a:pt x="1612" y="19200"/>
                    <a:pt x="3600" y="19200"/>
                  </a:cubicBezTo>
                  <a:lnTo>
                    <a:pt x="6300" y="21600"/>
                  </a:lnTo>
                  <a:lnTo>
                    <a:pt x="9000" y="19200"/>
                  </a:lnTo>
                  <a:lnTo>
                    <a:pt x="18000" y="19200"/>
                  </a:lnTo>
                  <a:cubicBezTo>
                    <a:pt x="19988" y="19200"/>
                    <a:pt x="21600" y="17767"/>
                    <a:pt x="21600" y="16000"/>
                  </a:cubicBezTo>
                  <a:lnTo>
                    <a:pt x="21600" y="3200"/>
                  </a:lnTo>
                  <a:cubicBezTo>
                    <a:pt x="21600" y="1433"/>
                    <a:pt x="19988" y="0"/>
                    <a:pt x="18000" y="0"/>
                  </a:cubicBezTo>
                  <a:lnTo>
                    <a:pt x="3600" y="0"/>
                  </a:lnTo>
                  <a:close/>
                </a:path>
              </a:pathLst>
            </a:custGeom>
            <a:solidFill>
              <a:srgbClr val="00CC00"/>
            </a:solidFill>
            <a:ln w="25400" cap="flat">
              <a:solidFill>
                <a:srgbClr val="BC6F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24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4" name="What is meant by the geographical term: poverty line?"/>
            <p:cNvSpPr txBox="1"/>
            <p:nvPr/>
          </p:nvSpPr>
          <p:spPr>
            <a:xfrm>
              <a:off x="156086" y="252730"/>
              <a:ext cx="2354828" cy="19329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 sz="2400">
                  <a:solidFill>
                    <a:srgbClr val="FFFFFF"/>
                  </a:solidFill>
                </a:defRPr>
              </a:pPr>
              <a:r>
                <a:t>What is meant by the geographical term: </a:t>
              </a:r>
              <a:r>
                <a:rPr b="1"/>
                <a:t>poverty line</a:t>
              </a:r>
              <a:r>
                <a:t>? </a:t>
              </a:r>
            </a:p>
          </p:txBody>
        </p:sp>
      </p:grpSp>
      <p:sp>
        <p:nvSpPr>
          <p:cNvPr id="106" name="People who do not have enough income (money) to afford essential resources such as food.…"/>
          <p:cNvSpPr txBox="1">
            <a:spLocks noGrp="1"/>
          </p:cNvSpPr>
          <p:nvPr>
            <p:ph type="body" sz="half" idx="4294967295"/>
          </p:nvPr>
        </p:nvSpPr>
        <p:spPr>
          <a:xfrm>
            <a:off x="3886200" y="2438400"/>
            <a:ext cx="4648200" cy="39592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/>
          <a:p>
            <a:pPr marL="0" indent="0" algn="ctr">
              <a:buSzTx/>
              <a:buFont typeface="Wingdings"/>
              <a:buNone/>
            </a:pPr>
            <a:r>
              <a:t>People who do not have enough income (money) to afford essential resources such as food.</a:t>
            </a:r>
          </a:p>
          <a:p>
            <a:pPr marL="0" indent="0" algn="ctr">
              <a:buSzTx/>
              <a:buFont typeface="Wingdings"/>
              <a:buNone/>
            </a:pPr>
            <a:endParaRPr/>
          </a:p>
          <a:p>
            <a:pPr marL="0" indent="0" algn="ctr">
              <a:buSzTx/>
              <a:buFont typeface="Wingdings"/>
              <a:buNone/>
            </a:pPr>
            <a:r>
              <a:t>Usually seen as earning less than $1 (65p) a day.  </a:t>
            </a:r>
          </a:p>
        </p:txBody>
      </p:sp>
      <p:pic>
        <p:nvPicPr>
          <p:cNvPr id="10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19167" y="531976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0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09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797E0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0" name="Comparison:…"/>
            <p:cNvSpPr txBox="1"/>
            <p:nvPr/>
          </p:nvSpPr>
          <p:spPr>
            <a:xfrm>
              <a:off x="45719" y="-1"/>
              <a:ext cx="5331462" cy="1310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r>
                <a:t>Comparison: </a:t>
              </a:r>
            </a:p>
            <a:p>
              <a:pPr>
                <a:defRPr sz="4000" b="1">
                  <a:solidFill>
                    <a:srgbClr val="FFFFFF"/>
                  </a:solidFill>
                </a:defRPr>
              </a:pPr>
              <a:r>
                <a:t>the rich and the poor</a:t>
              </a:r>
            </a:p>
          </p:txBody>
        </p:sp>
      </p:grpSp>
      <p:pic>
        <p:nvPicPr>
          <p:cNvPr id="112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825" y="1989137"/>
            <a:ext cx="5281613" cy="3962401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Watch the video clip about life in the Rochinha favela Rio De Janeiro.…"/>
          <p:cNvSpPr txBox="1">
            <a:spLocks noGrp="1"/>
          </p:cNvSpPr>
          <p:nvPr>
            <p:ph type="body" sz="quarter" idx="4294967295"/>
          </p:nvPr>
        </p:nvSpPr>
        <p:spPr>
          <a:xfrm>
            <a:off x="5943600" y="2060575"/>
            <a:ext cx="2590800" cy="3959225"/>
          </a:xfrm>
          <a:prstGeom prst="rect">
            <a:avLst/>
          </a:prstGeom>
          <a:solidFill>
            <a:srgbClr val="00CC00"/>
          </a:solidFill>
        </p:spPr>
        <p:txBody>
          <a:bodyPr>
            <a:normAutofit/>
          </a:bodyPr>
          <a:lstStyle/>
          <a:p>
            <a:pPr marL="0" indent="0">
              <a:buSzTx/>
              <a:buFont typeface="Wingdings"/>
              <a:buNone/>
            </a:pPr>
            <a:r>
              <a:t>Watch the video clip about life in the Rochinha favela Rio De Janeiro. </a:t>
            </a:r>
          </a:p>
          <a:p>
            <a:pPr marL="0" indent="0">
              <a:buSzTx/>
              <a:buFont typeface="Wingdings"/>
              <a:buNone/>
            </a:pPr>
            <a:r>
              <a:t>Video:</a:t>
            </a:r>
          </a:p>
          <a:p>
            <a:pPr marL="0" indent="0">
              <a:buSzTx/>
              <a:buFont typeface="Wingdings"/>
              <a:buNone/>
            </a:pPr>
            <a:r>
              <a:rPr u="sng">
                <a:solidFill>
                  <a:srgbClr val="336699"/>
                </a:solidFill>
                <a:uFill>
                  <a:solidFill>
                    <a:srgbClr val="336699"/>
                  </a:solidFill>
                </a:uFill>
                <a:hlinkClick r:id="rId6"/>
              </a:rPr>
              <a:t>Rochinha Life</a:t>
            </a:r>
          </a:p>
        </p:txBody>
      </p:sp>
      <p:sp>
        <p:nvSpPr>
          <p:cNvPr id="114" name="Source: Wikipedia"/>
          <p:cNvSpPr txBox="1"/>
          <p:nvPr/>
        </p:nvSpPr>
        <p:spPr>
          <a:xfrm>
            <a:off x="4595495" y="5921375"/>
            <a:ext cx="918211" cy="193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400"/>
              </a:spcBef>
              <a:defRPr sz="700"/>
            </a:lvl1pPr>
          </a:lstStyle>
          <a:p>
            <a:r>
              <a:t>Source: Wikipedia</a:t>
            </a:r>
          </a:p>
        </p:txBody>
      </p:sp>
      <p:pic>
        <p:nvPicPr>
          <p:cNvPr id="115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135880" y="383857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1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17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74016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8" name="Comparison:…"/>
            <p:cNvSpPr txBox="1"/>
            <p:nvPr/>
          </p:nvSpPr>
          <p:spPr>
            <a:xfrm>
              <a:off x="45719" y="-1"/>
              <a:ext cx="5331462" cy="1310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r>
                <a:t>Comparison: </a:t>
              </a:r>
            </a:p>
            <a:p>
              <a:pPr>
                <a:defRPr sz="4000" b="1">
                  <a:solidFill>
                    <a:srgbClr val="FFFFFF"/>
                  </a:solidFill>
                </a:defRPr>
              </a:pPr>
              <a:r>
                <a:t>the rich and the poor</a:t>
              </a:r>
            </a:p>
          </p:txBody>
        </p:sp>
      </p:grpSp>
      <p:grpSp>
        <p:nvGrpSpPr>
          <p:cNvPr id="122" name="Barra_da_Tijuca">
            <a:hlinkClick r:id="rId5"/>
          </p:cNvPr>
          <p:cNvGrpSpPr/>
          <p:nvPr/>
        </p:nvGrpSpPr>
        <p:grpSpPr>
          <a:xfrm>
            <a:off x="250825" y="1700212"/>
            <a:ext cx="4191000" cy="1708151"/>
            <a:chOff x="0" y="0"/>
            <a:chExt cx="4191000" cy="1708150"/>
          </a:xfrm>
        </p:grpSpPr>
        <p:sp>
          <p:nvSpPr>
            <p:cNvPr id="120" name="Rectangle"/>
            <p:cNvSpPr/>
            <p:nvPr/>
          </p:nvSpPr>
          <p:spPr>
            <a:xfrm>
              <a:off x="0" y="0"/>
              <a:ext cx="4191000" cy="1708150"/>
            </a:xfrm>
            <a:prstGeom prst="rect">
              <a:avLst/>
            </a:prstGeom>
            <a:solidFill>
              <a:srgbClr val="00CC0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121" name="Barra_da_Tijuca.jpeg" descr="Barra_da_Tijuca.jpe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0" y="0"/>
              <a:ext cx="4191000" cy="170815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23" name="Barra-da-Tijuca-Beach" descr="Barra-da-Tijuca-Beach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8200" y="1752600"/>
            <a:ext cx="4267200" cy="2960688"/>
          </a:xfrm>
          <a:prstGeom prst="rect">
            <a:avLst/>
          </a:prstGeom>
          <a:ln w="12700">
            <a:miter lim="400000"/>
          </a:ln>
        </p:spPr>
      </p:pic>
      <p:sp>
        <p:nvSpPr>
          <p:cNvPr id="124" name="Shape"/>
          <p:cNvSpPr/>
          <p:nvPr/>
        </p:nvSpPr>
        <p:spPr>
          <a:xfrm>
            <a:off x="228600" y="3644900"/>
            <a:ext cx="4191000" cy="30607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0" y="0"/>
                </a:moveTo>
                <a:cubicBezTo>
                  <a:pt x="1612" y="0"/>
                  <a:pt x="0" y="1331"/>
                  <a:pt x="0" y="2973"/>
                </a:cubicBezTo>
                <a:lnTo>
                  <a:pt x="0" y="14863"/>
                </a:lnTo>
                <a:cubicBezTo>
                  <a:pt x="0" y="16505"/>
                  <a:pt x="1612" y="17836"/>
                  <a:pt x="3600" y="17836"/>
                </a:cubicBezTo>
                <a:lnTo>
                  <a:pt x="9925" y="21600"/>
                </a:lnTo>
                <a:lnTo>
                  <a:pt x="9000" y="17836"/>
                </a:lnTo>
                <a:lnTo>
                  <a:pt x="18000" y="17836"/>
                </a:lnTo>
                <a:cubicBezTo>
                  <a:pt x="19988" y="17836"/>
                  <a:pt x="21600" y="16505"/>
                  <a:pt x="21600" y="14863"/>
                </a:cubicBezTo>
                <a:lnTo>
                  <a:pt x="21600" y="2973"/>
                </a:lnTo>
                <a:cubicBezTo>
                  <a:pt x="21600" y="1331"/>
                  <a:pt x="19988" y="0"/>
                  <a:pt x="18000" y="0"/>
                </a:cubicBezTo>
                <a:lnTo>
                  <a:pt x="3600" y="0"/>
                </a:lnTo>
                <a:close/>
              </a:path>
            </a:pathLst>
          </a:custGeom>
          <a:solidFill>
            <a:srgbClr val="00CC00"/>
          </a:solidFill>
          <a:ln>
            <a:solidFill>
              <a:srgbClr val="000000"/>
            </a:solidFill>
          </a:ln>
        </p:spPr>
        <p:txBody>
          <a:bodyPr lIns="45719" rIns="45719"/>
          <a:lstStyle/>
          <a:p>
            <a:pPr algn="ctr"/>
            <a:endParaRPr/>
          </a:p>
        </p:txBody>
      </p:sp>
      <p:sp>
        <p:nvSpPr>
          <p:cNvPr id="125" name="How do you think the lives of children living in Barra Di Tijuca differs to those living in Rochinha favela?"/>
          <p:cNvSpPr txBox="1"/>
          <p:nvPr/>
        </p:nvSpPr>
        <p:spPr>
          <a:xfrm>
            <a:off x="350520" y="3657600"/>
            <a:ext cx="4023360" cy="2402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spcBef>
                <a:spcPts val="1900"/>
              </a:spcBef>
              <a:defRPr sz="3000"/>
            </a:pPr>
            <a:r>
              <a:t>How do you think the lives of children living in Barra Di Tijuca differs to those living in Rochinha favela?</a:t>
            </a:r>
            <a:r>
              <a:rPr sz="3200"/>
              <a:t> </a:t>
            </a:r>
          </a:p>
        </p:txBody>
      </p:sp>
      <p:sp>
        <p:nvSpPr>
          <p:cNvPr id="126" name="Source: Wikipedia"/>
          <p:cNvSpPr txBox="1"/>
          <p:nvPr/>
        </p:nvSpPr>
        <p:spPr>
          <a:xfrm>
            <a:off x="3519170" y="3424237"/>
            <a:ext cx="854711" cy="193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400"/>
              </a:spcBef>
              <a:defRPr sz="700"/>
            </a:lvl1pPr>
          </a:lstStyle>
          <a:p>
            <a:r>
              <a:t>Source: Wikipedia </a:t>
            </a:r>
          </a:p>
        </p:txBody>
      </p:sp>
      <p:sp>
        <p:nvSpPr>
          <p:cNvPr id="127" name="Source: rio.com"/>
          <p:cNvSpPr txBox="1"/>
          <p:nvPr/>
        </p:nvSpPr>
        <p:spPr>
          <a:xfrm>
            <a:off x="8097519" y="4713287"/>
            <a:ext cx="772161" cy="193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400"/>
              </a:spcBef>
              <a:defRPr sz="700"/>
            </a:lvl1pPr>
          </a:lstStyle>
          <a:p>
            <a:r>
              <a:t>Source: rio.com</a:t>
            </a:r>
          </a:p>
        </p:txBody>
      </p:sp>
      <p:pic>
        <p:nvPicPr>
          <p:cNvPr id="12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82057" y="403356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2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Comparison: the rich and the poor"/>
          <p:cNvSpPr txBox="1">
            <a:spLocks noGrp="1"/>
          </p:cNvSpPr>
          <p:nvPr>
            <p:ph type="title" idx="4294967295"/>
          </p:nvPr>
        </p:nvSpPr>
        <p:spPr>
          <a:xfrm>
            <a:off x="1476374" y="300037"/>
            <a:ext cx="5422902" cy="1319214"/>
          </a:xfrm>
          <a:prstGeom prst="rect">
            <a:avLst/>
          </a:prstGeom>
          <a:solidFill>
            <a:srgbClr val="F54C00"/>
          </a:solidFill>
        </p:spPr>
        <p:txBody>
          <a:bodyPr>
            <a:normAutofit/>
          </a:bodyPr>
          <a:lstStyle>
            <a:lvl1pPr>
              <a:defRPr b="1">
                <a:solidFill>
                  <a:srgbClr val="FFFFFF"/>
                </a:solidFill>
              </a:defRPr>
            </a:lvl1pPr>
          </a:lstStyle>
          <a:p>
            <a:r>
              <a:t>Comparison: the rich and the poor</a:t>
            </a:r>
          </a:p>
        </p:txBody>
      </p:sp>
      <p:sp>
        <p:nvSpPr>
          <p:cNvPr id="131" name="Using your notes, create a venn diagram showing the similarities and differences between the lives of people living in Rochinha and Barra Di Tijuca."/>
          <p:cNvSpPr txBox="1">
            <a:spLocks noGrp="1"/>
          </p:cNvSpPr>
          <p:nvPr>
            <p:ph type="body" sz="half" idx="4294967295"/>
          </p:nvPr>
        </p:nvSpPr>
        <p:spPr>
          <a:xfrm>
            <a:off x="5943600" y="1828800"/>
            <a:ext cx="3048000" cy="4667250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SzTx/>
              <a:buFont typeface="Wingdings"/>
              <a:buNone/>
              <a:defRPr sz="2800"/>
            </a:lvl1pPr>
          </a:lstStyle>
          <a:p>
            <a:r>
              <a:t>Using your notes, create a venn diagram showing the similarities and differences between the lives of people living in Rochinha and Barra Di Tijuca. </a:t>
            </a:r>
          </a:p>
        </p:txBody>
      </p:sp>
      <p:pic>
        <p:nvPicPr>
          <p:cNvPr id="132" name="image.png" descr="image.png"/>
          <p:cNvPicPr>
            <a:picLocks noChangeAspect="1"/>
          </p:cNvPicPr>
          <p:nvPr/>
        </p:nvPicPr>
        <p:blipFill>
          <a:blip r:embed="rId5"/>
          <a:srcRect l="8381" t="14097" r="8215" b="6878"/>
          <a:stretch>
            <a:fillRect/>
          </a:stretch>
        </p:blipFill>
        <p:spPr>
          <a:xfrm>
            <a:off x="228599" y="2381250"/>
            <a:ext cx="5638801" cy="4127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33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38430" y="959644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3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35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01415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6" name="Choose one/both of the tasks below:"/>
            <p:cNvSpPr txBox="1"/>
            <p:nvPr/>
          </p:nvSpPr>
          <p:spPr>
            <a:xfrm>
              <a:off x="45719" y="-1"/>
              <a:ext cx="5331462" cy="1310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 b="1">
                  <a:solidFill>
                    <a:srgbClr val="FFFFFF"/>
                  </a:solidFill>
                </a:defRPr>
              </a:lvl1pPr>
            </a:lstStyle>
            <a:p>
              <a:r>
                <a:t>Choose one/both of the tasks below:</a:t>
              </a:r>
            </a:p>
          </p:txBody>
        </p:sp>
      </p:grpSp>
      <p:sp>
        <p:nvSpPr>
          <p:cNvPr id="138" name="Shape"/>
          <p:cNvSpPr/>
          <p:nvPr/>
        </p:nvSpPr>
        <p:spPr>
          <a:xfrm>
            <a:off x="914400" y="1752600"/>
            <a:ext cx="7218909" cy="28364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0" y="0"/>
                </a:moveTo>
                <a:cubicBezTo>
                  <a:pt x="1612" y="0"/>
                  <a:pt x="0" y="1343"/>
                  <a:pt x="0" y="3000"/>
                </a:cubicBezTo>
                <a:lnTo>
                  <a:pt x="0" y="15000"/>
                </a:lnTo>
                <a:cubicBezTo>
                  <a:pt x="0" y="16657"/>
                  <a:pt x="1612" y="18000"/>
                  <a:pt x="3600" y="18000"/>
                </a:cubicBezTo>
                <a:lnTo>
                  <a:pt x="1350" y="21600"/>
                </a:lnTo>
                <a:lnTo>
                  <a:pt x="9000" y="18000"/>
                </a:lnTo>
                <a:lnTo>
                  <a:pt x="18000" y="18000"/>
                </a:lnTo>
                <a:cubicBezTo>
                  <a:pt x="19988" y="18000"/>
                  <a:pt x="21600" y="16657"/>
                  <a:pt x="21600" y="15000"/>
                </a:cubicBezTo>
                <a:lnTo>
                  <a:pt x="21600" y="3000"/>
                </a:lnTo>
                <a:cubicBezTo>
                  <a:pt x="21600" y="1343"/>
                  <a:pt x="19988" y="0"/>
                  <a:pt x="18000" y="0"/>
                </a:cubicBezTo>
                <a:lnTo>
                  <a:pt x="3600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lIns="45719" rIns="45719"/>
          <a:lstStyle/>
          <a:p>
            <a:pPr algn="ctr"/>
            <a:endParaRPr/>
          </a:p>
        </p:txBody>
      </p:sp>
      <p:sp>
        <p:nvSpPr>
          <p:cNvPr id="139" name="Shape"/>
          <p:cNvSpPr/>
          <p:nvPr/>
        </p:nvSpPr>
        <p:spPr>
          <a:xfrm>
            <a:off x="1066800" y="4419600"/>
            <a:ext cx="7391400" cy="2311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0" y="0"/>
                </a:moveTo>
                <a:cubicBezTo>
                  <a:pt x="1612" y="0"/>
                  <a:pt x="0" y="1328"/>
                  <a:pt x="0" y="2967"/>
                </a:cubicBezTo>
                <a:lnTo>
                  <a:pt x="0" y="14835"/>
                </a:lnTo>
                <a:cubicBezTo>
                  <a:pt x="0" y="16474"/>
                  <a:pt x="1612" y="17802"/>
                  <a:pt x="3600" y="17802"/>
                </a:cubicBezTo>
                <a:lnTo>
                  <a:pt x="12600" y="17802"/>
                </a:lnTo>
                <a:lnTo>
                  <a:pt x="20575" y="21600"/>
                </a:lnTo>
                <a:lnTo>
                  <a:pt x="18000" y="17802"/>
                </a:lnTo>
                <a:cubicBezTo>
                  <a:pt x="19988" y="17802"/>
                  <a:pt x="21600" y="16474"/>
                  <a:pt x="21600" y="14835"/>
                </a:cubicBezTo>
                <a:lnTo>
                  <a:pt x="21600" y="2967"/>
                </a:lnTo>
                <a:cubicBezTo>
                  <a:pt x="21600" y="1328"/>
                  <a:pt x="19988" y="0"/>
                  <a:pt x="18000" y="0"/>
                </a:cubicBezTo>
                <a:lnTo>
                  <a:pt x="12600" y="0"/>
                </a:lnTo>
                <a:close/>
              </a:path>
            </a:pathLst>
          </a:custGeom>
          <a:solidFill>
            <a:srgbClr val="00CC00"/>
          </a:solidFill>
          <a:ln>
            <a:solidFill>
              <a:srgbClr val="000000"/>
            </a:solidFill>
          </a:ln>
        </p:spPr>
        <p:txBody>
          <a:bodyPr lIns="45719" rIns="45719"/>
          <a:lstStyle/>
          <a:p>
            <a:pPr algn="ctr"/>
            <a:endParaRPr/>
          </a:p>
        </p:txBody>
      </p:sp>
      <p:sp>
        <p:nvSpPr>
          <p:cNvPr id="140" name="Watch the BBC video again.  Complete the table listing the positives and negatives the three characters feel about living in Rochina.…"/>
          <p:cNvSpPr txBox="1">
            <a:spLocks noGrp="1"/>
          </p:cNvSpPr>
          <p:nvPr>
            <p:ph type="body" idx="4294967295"/>
          </p:nvPr>
        </p:nvSpPr>
        <p:spPr>
          <a:xfrm>
            <a:off x="1049337" y="1949896"/>
            <a:ext cx="7228434" cy="483155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ClrTx/>
              <a:buSzTx/>
              <a:buNone/>
            </a:pPr>
            <a:r>
              <a:t>Watch the BBC video again.  Complete the table listing the positives and negatives the three characters feel about living in Rochina.</a:t>
            </a:r>
          </a:p>
          <a:p>
            <a:pPr marL="0" indent="0">
              <a:buClrTx/>
              <a:buSzTx/>
              <a:buNone/>
            </a:pPr>
            <a:endParaRPr/>
          </a:p>
          <a:p>
            <a:pPr marL="0" indent="0">
              <a:buClrTx/>
              <a:buSzTx/>
              <a:buNone/>
            </a:pPr>
            <a:r>
              <a:t>Pause the video at a scene showing the slum - sketch and then annotate to show what improvements could be made to the human geography of the setting. </a:t>
            </a:r>
          </a:p>
        </p:txBody>
      </p:sp>
      <p:pic>
        <p:nvPicPr>
          <p:cNvPr id="141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21339" y="993998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4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Lesson four :  A city of two halves"/>
          <p:cNvSpPr txBox="1">
            <a:spLocks noGrp="1"/>
          </p:cNvSpPr>
          <p:nvPr>
            <p:ph type="title" idx="4294967295"/>
          </p:nvPr>
        </p:nvSpPr>
        <p:spPr>
          <a:xfrm>
            <a:off x="1476375" y="188912"/>
            <a:ext cx="5472113" cy="14398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b="1"/>
            </a:pPr>
            <a:r>
              <a:t>Lesson four : </a:t>
            </a:r>
            <a:br/>
            <a:r>
              <a:t>A city of two halves</a:t>
            </a:r>
          </a:p>
        </p:txBody>
      </p:sp>
      <p:sp>
        <p:nvSpPr>
          <p:cNvPr id="144" name="Double-click to edit"/>
          <p:cNvSpPr txBox="1">
            <a:spLocks noGrp="1"/>
          </p:cNvSpPr>
          <p:nvPr>
            <p:ph type="body" sz="half" idx="4294967295"/>
          </p:nvPr>
        </p:nvSpPr>
        <p:spPr>
          <a:xfrm>
            <a:off x="1485900" y="1844675"/>
            <a:ext cx="3429000" cy="417512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600"/>
              </a:spcBef>
              <a:buSzTx/>
              <a:buFont typeface="Wingdings"/>
              <a:buNone/>
              <a:defRPr sz="2600"/>
            </a:lvl1pPr>
          </a:lstStyle>
          <a:p>
            <a:r>
              <a:t> </a:t>
            </a:r>
          </a:p>
        </p:txBody>
      </p:sp>
      <p:sp>
        <p:nvSpPr>
          <p:cNvPr id="145" name="Circle"/>
          <p:cNvSpPr/>
          <p:nvPr/>
        </p:nvSpPr>
        <p:spPr>
          <a:xfrm>
            <a:off x="250825" y="2924175"/>
            <a:ext cx="2665413" cy="2663825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46" name="Oval"/>
          <p:cNvSpPr/>
          <p:nvPr/>
        </p:nvSpPr>
        <p:spPr>
          <a:xfrm>
            <a:off x="3276600" y="2924175"/>
            <a:ext cx="2592388" cy="2663825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33669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47" name="Oval"/>
          <p:cNvSpPr/>
          <p:nvPr/>
        </p:nvSpPr>
        <p:spPr>
          <a:xfrm>
            <a:off x="6227762" y="2924175"/>
            <a:ext cx="2627313" cy="2663825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48" name="CHALLENGE YOURSELF WITH THIS KAHOOT QUIZ I’VE MADE ESPECIALLY FOR…"/>
          <p:cNvSpPr txBox="1"/>
          <p:nvPr/>
        </p:nvSpPr>
        <p:spPr>
          <a:xfrm>
            <a:off x="1396492" y="3103879"/>
            <a:ext cx="7031446" cy="1945641"/>
          </a:xfrm>
          <a:prstGeom prst="rect">
            <a:avLst/>
          </a:prstGeom>
          <a:solidFill>
            <a:schemeClr val="accent2"/>
          </a:solidFill>
          <a:ln w="25400">
            <a:solidFill>
              <a:srgbClr val="BA000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defTabSz="457200">
              <a:defRPr sz="1400" b="1">
                <a:solidFill>
                  <a:srgbClr val="333333"/>
                </a:solidFill>
              </a:defRPr>
            </a:pPr>
            <a:r>
              <a:t>CHALLENGE YOURSELF WITH THIS KAHOOT QUIZ I’VE MADE ESPECIALLY FOR</a:t>
            </a:r>
          </a:p>
          <a:p>
            <a:pPr defTabSz="457200">
              <a:defRPr sz="1400" b="1">
                <a:solidFill>
                  <a:srgbClr val="333333"/>
                </a:solidFill>
              </a:defRPr>
            </a:pPr>
            <a:r>
              <a:t>YOU TO REVIEW WHAT YOU’VE LEARNT SO FAR… 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/>
          </a:p>
          <a:p>
            <a:pPr>
              <a:defRPr>
                <a:solidFill>
                  <a:srgbClr val="FFFFFF"/>
                </a:solidFill>
              </a:defRPr>
            </a:pPr>
            <a:r>
              <a:t>https://kahoot.it/challenge/04797010?challenge-id=cd7e3403-bb41-4861-9484-907bda2e6d52_1611752334071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/>
          </a:p>
          <a:p>
            <a:pPr>
              <a:defRPr>
                <a:solidFill>
                  <a:srgbClr val="FFFFFF"/>
                </a:solidFill>
              </a:defRPr>
            </a:pPr>
            <a:r>
              <a:t>Game pin:  04797010</a:t>
            </a:r>
          </a:p>
        </p:txBody>
      </p:sp>
      <p:pic>
        <p:nvPicPr>
          <p:cNvPr id="14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76988" y="448408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4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" name="Group"/>
          <p:cNvGrpSpPr/>
          <p:nvPr/>
        </p:nvGrpSpPr>
        <p:grpSpPr>
          <a:xfrm>
            <a:off x="1482725" y="300037"/>
            <a:ext cx="5424488" cy="1319214"/>
            <a:chOff x="0" y="0"/>
            <a:chExt cx="5424487" cy="1319212"/>
          </a:xfrm>
        </p:grpSpPr>
        <p:sp>
          <p:nvSpPr>
            <p:cNvPr id="151" name="Rectangle"/>
            <p:cNvSpPr/>
            <p:nvPr/>
          </p:nvSpPr>
          <p:spPr>
            <a:xfrm>
              <a:off x="0" y="-1"/>
              <a:ext cx="5424488" cy="1319214"/>
            </a:xfrm>
            <a:prstGeom prst="rect">
              <a:avLst/>
            </a:prstGeom>
            <a:solidFill>
              <a:srgbClr val="B7000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6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52" name="Plenary"/>
            <p:cNvSpPr txBox="1"/>
            <p:nvPr/>
          </p:nvSpPr>
          <p:spPr>
            <a:xfrm>
              <a:off x="45720" y="-1"/>
              <a:ext cx="5333048" cy="1005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6000" b="1">
                  <a:solidFill>
                    <a:srgbClr val="FFFFFF"/>
                  </a:solidFill>
                </a:defRPr>
              </a:lvl1pPr>
            </a:lstStyle>
            <a:p>
              <a:r>
                <a:t>Plenary</a:t>
              </a:r>
            </a:p>
          </p:txBody>
        </p:sp>
      </p:grpSp>
      <p:sp>
        <p:nvSpPr>
          <p:cNvPr id="154" name="Shape"/>
          <p:cNvSpPr/>
          <p:nvPr/>
        </p:nvSpPr>
        <p:spPr>
          <a:xfrm>
            <a:off x="1066800" y="1828800"/>
            <a:ext cx="6934200" cy="1371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8000"/>
                </a:lnTo>
                <a:lnTo>
                  <a:pt x="3600" y="18000"/>
                </a:lnTo>
                <a:lnTo>
                  <a:pt x="1350" y="21600"/>
                </a:lnTo>
                <a:lnTo>
                  <a:pt x="9000" y="18000"/>
                </a:lnTo>
                <a:lnTo>
                  <a:pt x="21600" y="18000"/>
                </a:lnTo>
                <a:lnTo>
                  <a:pt x="21600" y="0"/>
                </a:lnTo>
                <a:lnTo>
                  <a:pt x="3600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lIns="45719" rIns="45719"/>
          <a:lstStyle/>
          <a:p>
            <a:pPr algn="ctr"/>
            <a:endParaRPr/>
          </a:p>
        </p:txBody>
      </p:sp>
      <p:sp>
        <p:nvSpPr>
          <p:cNvPr id="155" name="Shape"/>
          <p:cNvSpPr/>
          <p:nvPr/>
        </p:nvSpPr>
        <p:spPr>
          <a:xfrm>
            <a:off x="1371600" y="3352800"/>
            <a:ext cx="6934200" cy="15620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7912"/>
                </a:lnTo>
                <a:lnTo>
                  <a:pt x="12600" y="17912"/>
                </a:lnTo>
                <a:lnTo>
                  <a:pt x="11596" y="21600"/>
                </a:lnTo>
                <a:lnTo>
                  <a:pt x="18000" y="17912"/>
                </a:lnTo>
                <a:lnTo>
                  <a:pt x="21600" y="17912"/>
                </a:lnTo>
                <a:lnTo>
                  <a:pt x="21600" y="0"/>
                </a:lnTo>
                <a:lnTo>
                  <a:pt x="12600" y="0"/>
                </a:lnTo>
                <a:close/>
              </a:path>
            </a:pathLst>
          </a:custGeom>
          <a:solidFill>
            <a:srgbClr val="00CC00"/>
          </a:solidFill>
          <a:ln>
            <a:solidFill>
              <a:srgbClr val="000000"/>
            </a:solidFill>
          </a:ln>
        </p:spPr>
        <p:txBody>
          <a:bodyPr lIns="45719" rIns="45719"/>
          <a:lstStyle/>
          <a:p>
            <a:pPr algn="ctr"/>
            <a:endParaRPr/>
          </a:p>
        </p:txBody>
      </p:sp>
      <p:sp>
        <p:nvSpPr>
          <p:cNvPr id="156" name="Shape"/>
          <p:cNvSpPr/>
          <p:nvPr/>
        </p:nvSpPr>
        <p:spPr>
          <a:xfrm>
            <a:off x="1371600" y="5105400"/>
            <a:ext cx="6934200" cy="16128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7348"/>
                </a:lnTo>
                <a:lnTo>
                  <a:pt x="3600" y="17348"/>
                </a:lnTo>
                <a:lnTo>
                  <a:pt x="9579" y="21600"/>
                </a:lnTo>
                <a:lnTo>
                  <a:pt x="9000" y="17348"/>
                </a:lnTo>
                <a:lnTo>
                  <a:pt x="21600" y="17348"/>
                </a:lnTo>
                <a:lnTo>
                  <a:pt x="21600" y="0"/>
                </a:lnTo>
                <a:lnTo>
                  <a:pt x="3600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lIns="45719" rIns="45719"/>
          <a:lstStyle/>
          <a:p>
            <a:pPr algn="ctr"/>
            <a:endParaRPr/>
          </a:p>
        </p:txBody>
      </p:sp>
      <p:sp>
        <p:nvSpPr>
          <p:cNvPr id="157" name="What have you learnt about the lives of young people living in Rio De Janeiro?…"/>
          <p:cNvSpPr txBox="1"/>
          <p:nvPr/>
        </p:nvSpPr>
        <p:spPr>
          <a:xfrm>
            <a:off x="1569719" y="2060575"/>
            <a:ext cx="6918961" cy="43743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  <a:defRPr sz="2800"/>
            </a:pPr>
            <a:r>
              <a:t>What have you learnt about the lives of young people living in Rio De Janeiro? </a:t>
            </a:r>
          </a:p>
          <a:p>
            <a:pPr>
              <a:lnSpc>
                <a:spcPct val="90000"/>
              </a:lnSpc>
              <a:spcBef>
                <a:spcPts val="700"/>
              </a:spcBef>
              <a:defRPr sz="2800"/>
            </a:pPr>
            <a:endParaRPr/>
          </a:p>
          <a:p>
            <a:pPr>
              <a:lnSpc>
                <a:spcPct val="90000"/>
              </a:lnSpc>
              <a:spcBef>
                <a:spcPts val="600"/>
              </a:spcBef>
              <a:defRPr sz="2800"/>
            </a:pPr>
            <a:r>
              <a:t>Is life always better for children who live in wealthy areas than those who live in the poorer areas? </a:t>
            </a:r>
          </a:p>
          <a:p>
            <a:pPr>
              <a:lnSpc>
                <a:spcPct val="90000"/>
              </a:lnSpc>
              <a:spcBef>
                <a:spcPts val="700"/>
              </a:spcBef>
              <a:defRPr sz="2800"/>
            </a:pPr>
            <a:endParaRPr/>
          </a:p>
          <a:p>
            <a:pPr>
              <a:lnSpc>
                <a:spcPct val="90000"/>
              </a:lnSpc>
              <a:spcBef>
                <a:spcPts val="600"/>
              </a:spcBef>
              <a:defRPr sz="2800"/>
            </a:pPr>
            <a:r>
              <a:t>How are the lives of the children you have learnt about similar/different to your own life?</a:t>
            </a:r>
            <a:r>
              <a:rPr sz="2600"/>
              <a:t> </a:t>
            </a:r>
          </a:p>
        </p:txBody>
      </p:sp>
      <p:pic>
        <p:nvPicPr>
          <p:cNvPr id="15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289994" y="36671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59" name="Audio Recording.m4a" descr="Audio Recording.m4a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335714" y="1128713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1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158"/>
                </p:tgtEl>
              </p:cMediaNode>
            </p:audio>
            <p:audio>
              <p:cMediaNode vol="10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15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RGS-IBG Powerpoint template">
  <a:themeElements>
    <a:clrScheme name="RGS-IBG Powerpoint 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9900"/>
      </a:accent1>
      <a:accent2>
        <a:srgbClr val="FF00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RGS-IBG Powerpoint templat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RGS-IBG Powerpoint 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RGS-IBG Powerpoint template">
  <a:themeElements>
    <a:clrScheme name="RGS-IBG Powerpoint 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9900"/>
      </a:accent1>
      <a:accent2>
        <a:srgbClr val="FF00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RGS-IBG Powerpoint templat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RGS-IBG Powerpoint 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476</Words>
  <Application>Microsoft Office PowerPoint</Application>
  <PresentationFormat>On-screen Show (4:3)</PresentationFormat>
  <Paragraphs>53</Paragraphs>
  <Slides>10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Helvetica</vt:lpstr>
      <vt:lpstr>Times New Roman</vt:lpstr>
      <vt:lpstr>Wingdings</vt:lpstr>
      <vt:lpstr>RGS-IBG Powerpoint template</vt:lpstr>
      <vt:lpstr>Lesson four :  A city of two halves</vt:lpstr>
      <vt:lpstr>Starter</vt:lpstr>
      <vt:lpstr>PowerPoint Presentation</vt:lpstr>
      <vt:lpstr>PowerPoint Presentation</vt:lpstr>
      <vt:lpstr>PowerPoint Presentation</vt:lpstr>
      <vt:lpstr>PowerPoint Presentation</vt:lpstr>
      <vt:lpstr>Comparison: the rich and the poor</vt:lpstr>
      <vt:lpstr>PowerPoint Presentation</vt:lpstr>
      <vt:lpstr>Lesson four :  A city of two halves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four :  A city of two halves</dc:title>
  <cp:lastModifiedBy>Naomi Akien</cp:lastModifiedBy>
  <cp:revision>1</cp:revision>
  <dcterms:modified xsi:type="dcterms:W3CDTF">2021-01-27T20:19:37Z</dcterms:modified>
</cp:coreProperties>
</file>