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10160000" cy="7620000"/>
  <p:notesSz cx="10020300" cy="6888163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0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D888F-1CEB-460C-B5E1-481FF8FB90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63D68E-0EDD-444E-9DE1-335C28D22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B4522-3F18-4803-A46F-17F692AD9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1AA9F-AE8C-441A-A353-CFE8FED4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B5B84-88B1-4F3B-9900-953EECA3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136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0CE4C-CD06-41A1-9958-2424D39CA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80229D-4E36-4743-A200-5FD570271F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EE9AD-45FA-44E9-B1B7-0ABAF1281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5340A-9832-412F-87FB-9720F5C37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41B98-6F05-4A9F-8FFF-22B77FFE0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103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16EAAC-D255-4C76-A78A-D7AEBB2709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CB3E50-2EEA-46AA-97E8-B41076A06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F2D3C-B0FB-42FA-9EB2-B3C1E7CAD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7E2F0-A6AE-4E5D-BB6B-DB4369C70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6A04C-2173-4DAD-82C6-653ADBBB6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66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989A1-382B-4A74-923A-F7EE722C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9298C-5AA3-4C25-B125-33F9C5E72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A0F47-7126-4F26-A0CC-2503A52A5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55A9E-F787-42EE-862F-5FFF86F9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4B768-187F-45CC-A267-3B6E19161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74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F7F4E-4D8E-4F80-8435-4F8B48D42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A2E191-9B46-4C9B-8FE2-34ADF15D9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146D68-BFE1-4093-B167-EC85CA34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C5161-3DEB-4AF6-A79B-C937DFABD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E8B81F-9A83-44AB-B09B-6238C81C1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423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B6F4A-1CFB-4AC5-A394-CD0D031A9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97919-8DD0-41DB-95DB-46A6AD4A6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907C5-6364-4F3F-B069-CAA8C6F2F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F2646C-4625-4119-84E8-0D078898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F31C30-04F2-476E-BD11-A8D6698FF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1F4AE-C6F9-404D-9226-C4602764D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52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644C5-97B4-4FA7-80AA-7280BDC0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DECB6-BCF9-4003-84D3-4B773337A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044407-5DAD-4A23-830E-BBFCEEF82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7B1DFC-BB92-4CFD-8869-078E5C1C34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089AEF-3E4C-4E1D-B812-CC1CE92F0F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5402BA-ED5D-4962-A231-37F1C8555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844146-1887-4846-9BBF-2FCCDFC4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6808-54C5-4697-BE2B-0A1D6E02A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42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DE7ED-9E93-4441-B541-01999B4DB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4D968B-34BA-491C-B719-4038D4B1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994E4E-27EE-4C35-A6E9-AFB5E2AE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050808-F817-4ADE-AE7C-914C3718F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15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83E50B-C653-46EB-9D99-145A188CA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529800-C398-47E0-A6E3-D14FE879C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04251-BEED-4ABE-ACFE-8DF9AFCF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664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5168A-8B0D-4504-8D3D-BED304E67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1038AA-C257-46EF-8612-8C8814CB8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DDD1F4-F4E6-4410-B508-31B8782C0B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E89A07-0B01-40CB-931F-743BC46BB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F60F8-EA28-4423-9B9B-51EA7CF4B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654A76-697A-445B-BB2C-CBDBD800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081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A119-EE12-4D66-85DD-069AA171B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BD22D5-A6F9-4549-A51D-5D6DFAEA7A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12D9B8-3AF8-4D63-8670-B3575F156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98D3A2-EE09-46B0-962B-92A12E5EB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627F4-4CC0-4F2D-97DB-8283F0BB1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1804A-47E0-4A75-8092-603A702BE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0128AC-C20A-406B-B07A-993E02CB0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FCC95C-69DE-48AE-B5AF-3224A7B29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A40BD-1B2A-48D2-93A0-8132E3C9E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DC4A7-A86F-418A-9307-2B01C059DF79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E2496-4FCF-43D2-B7E2-C87FB94486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61088-1835-493F-B781-D72D3A35C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82D23-1F54-49F4-9692-3770E0AEFC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93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B6C042-421B-4884-8760-4015F5C8E320}"/>
              </a:ext>
            </a:extLst>
          </p:cNvPr>
          <p:cNvSpPr txBox="1"/>
          <p:nvPr/>
        </p:nvSpPr>
        <p:spPr>
          <a:xfrm>
            <a:off x="4864100" y="2159000"/>
            <a:ext cx="830072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700">
                <a:solidFill>
                  <a:srgbClr val="0000FF"/>
                </a:solidFill>
                <a:latin typeface="XCCW Joined 1a - 36"/>
              </a:rPr>
              <a:t>5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82F768-5D7B-403C-8B66-CA2D59289B99}"/>
              </a:ext>
            </a:extLst>
          </p:cNvPr>
          <p:cNvSpPr/>
          <p:nvPr/>
        </p:nvSpPr>
        <p:spPr>
          <a:xfrm>
            <a:off x="4351020" y="1697101"/>
            <a:ext cx="1472820" cy="1414527"/>
          </a:xfrm>
          <a:custGeom>
            <a:avLst/>
            <a:gdLst/>
            <a:ahLst/>
            <a:cxnLst/>
            <a:rect l="0" t="0" r="0" b="0"/>
            <a:pathLst>
              <a:path w="1472820" h="1414527">
                <a:moveTo>
                  <a:pt x="736346" y="0"/>
                </a:moveTo>
                <a:lnTo>
                  <a:pt x="916051" y="538226"/>
                </a:lnTo>
                <a:lnTo>
                  <a:pt x="1472819" y="538226"/>
                </a:lnTo>
                <a:lnTo>
                  <a:pt x="1027303" y="876300"/>
                </a:lnTo>
                <a:lnTo>
                  <a:pt x="1187831" y="1414526"/>
                </a:lnTo>
                <a:lnTo>
                  <a:pt x="736346" y="1095629"/>
                </a:lnTo>
                <a:lnTo>
                  <a:pt x="284988" y="1414526"/>
                </a:lnTo>
                <a:lnTo>
                  <a:pt x="445516" y="876300"/>
                </a:lnTo>
                <a:lnTo>
                  <a:pt x="0" y="538226"/>
                </a:lnTo>
                <a:lnTo>
                  <a:pt x="556768" y="53822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8F786-6791-435E-A734-61FA345AA87A}"/>
              </a:ext>
            </a:extLst>
          </p:cNvPr>
          <p:cNvSpPr txBox="1"/>
          <p:nvPr/>
        </p:nvSpPr>
        <p:spPr>
          <a:xfrm>
            <a:off x="533400" y="0"/>
            <a:ext cx="9618472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600">
                <a:solidFill>
                  <a:srgbClr val="0000FF"/>
                </a:solidFill>
                <a:latin typeface="XCCW Joined 1a - 35"/>
              </a:rPr>
              <a:t>What can you tell me about the number 5?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678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946421-1BE9-43CD-A895-EB66504614B0}"/>
              </a:ext>
            </a:extLst>
          </p:cNvPr>
          <p:cNvSpPr txBox="1"/>
          <p:nvPr/>
        </p:nvSpPr>
        <p:spPr>
          <a:xfrm>
            <a:off x="4402182" y="3122023"/>
            <a:ext cx="626999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 dirty="0">
                <a:solidFill>
                  <a:srgbClr val="666666"/>
                </a:solidFill>
                <a:latin typeface="Arial - 28"/>
              </a:rPr>
              <a:t>Answers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2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946421-1BE9-43CD-A895-EB66504614B0}"/>
              </a:ext>
            </a:extLst>
          </p:cNvPr>
          <p:cNvSpPr txBox="1"/>
          <p:nvPr/>
        </p:nvSpPr>
        <p:spPr>
          <a:xfrm>
            <a:off x="4114800" y="0"/>
            <a:ext cx="626999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Answers Challenge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15FA69-4FAB-42B2-81EC-BEDC62C4C2C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952500"/>
            <a:ext cx="973455" cy="6446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B54362-D867-4C5D-B370-6AF2A3E6861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933700"/>
            <a:ext cx="973455" cy="6446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921677-A9DC-4335-B9B0-48A8B50AE8E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0" y="2921000"/>
            <a:ext cx="973455" cy="6446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814F91-49E3-42B0-961A-A120A18E864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00" y="901700"/>
            <a:ext cx="973455" cy="6446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D73B0A-0B70-4A13-9E1A-7BB0020AFE8E}"/>
              </a:ext>
            </a:extLst>
          </p:cNvPr>
          <p:cNvCxnSpPr/>
          <p:nvPr/>
        </p:nvCxnSpPr>
        <p:spPr>
          <a:xfrm>
            <a:off x="7215632" y="1372108"/>
            <a:ext cx="0" cy="1650492"/>
          </a:xfrm>
          <a:prstGeom prst="line">
            <a:avLst/>
          </a:prstGeom>
          <a:ln w="38100" cap="flat" cmpd="sng" algn="ctr">
            <a:solidFill>
              <a:srgbClr val="FFD70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7742-5316-428A-85BD-135416EBBF57}"/>
              </a:ext>
            </a:extLst>
          </p:cNvPr>
          <p:cNvCxnSpPr/>
          <p:nvPr/>
        </p:nvCxnSpPr>
        <p:spPr>
          <a:xfrm>
            <a:off x="3403600" y="1574800"/>
            <a:ext cx="0" cy="1460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937E00-3650-4E85-9BD3-515C2231B250}"/>
              </a:ext>
            </a:extLst>
          </p:cNvPr>
          <p:cNvCxnSpPr/>
          <p:nvPr/>
        </p:nvCxnSpPr>
        <p:spPr>
          <a:xfrm>
            <a:off x="4102100" y="3285998"/>
            <a:ext cx="2386965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BACF548-31A3-46EF-9E4C-0A05E4E84988}"/>
              </a:ext>
            </a:extLst>
          </p:cNvPr>
          <p:cNvCxnSpPr/>
          <p:nvPr/>
        </p:nvCxnSpPr>
        <p:spPr>
          <a:xfrm flipV="1">
            <a:off x="4295013" y="1263904"/>
            <a:ext cx="2554478" cy="1805686"/>
          </a:xfrm>
          <a:prstGeom prst="line">
            <a:avLst/>
          </a:prstGeom>
          <a:ln w="38100" cap="flat" cmpd="sng" algn="ctr">
            <a:solidFill>
              <a:srgbClr val="7B7BC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054E579-505B-4798-AFC0-F1B695A08006}"/>
              </a:ext>
            </a:extLst>
          </p:cNvPr>
          <p:cNvCxnSpPr/>
          <p:nvPr/>
        </p:nvCxnSpPr>
        <p:spPr>
          <a:xfrm flipH="1" flipV="1">
            <a:off x="3754120" y="1455293"/>
            <a:ext cx="2587879" cy="163093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57ADFA6-5AD4-47BB-9853-3F029DBEB31C}"/>
              </a:ext>
            </a:extLst>
          </p:cNvPr>
          <p:cNvCxnSpPr/>
          <p:nvPr/>
        </p:nvCxnSpPr>
        <p:spPr>
          <a:xfrm flipH="1">
            <a:off x="3737483" y="1263904"/>
            <a:ext cx="3103753" cy="13322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1CDA7C2-9B5A-4049-AC28-B64D2B387A75}"/>
              </a:ext>
            </a:extLst>
          </p:cNvPr>
          <p:cNvSpPr txBox="1"/>
          <p:nvPr/>
        </p:nvSpPr>
        <p:spPr>
          <a:xfrm>
            <a:off x="2794000" y="22098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rial - 24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43DD41-D466-4A58-AAEE-3A5A075E26EF}"/>
              </a:ext>
            </a:extLst>
          </p:cNvPr>
          <p:cNvSpPr txBox="1"/>
          <p:nvPr/>
        </p:nvSpPr>
        <p:spPr>
          <a:xfrm>
            <a:off x="5435600" y="33655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Arial - 24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7DA6E6-C326-44F3-AB15-7D834D9087F8}"/>
              </a:ext>
            </a:extLst>
          </p:cNvPr>
          <p:cNvSpPr txBox="1"/>
          <p:nvPr/>
        </p:nvSpPr>
        <p:spPr>
          <a:xfrm>
            <a:off x="6870700" y="21463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FFD700"/>
                </a:solidFill>
                <a:latin typeface="Arial - 24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EBD23E-D852-4E44-BC8F-B5487751BD7F}"/>
              </a:ext>
            </a:extLst>
          </p:cNvPr>
          <p:cNvSpPr txBox="1"/>
          <p:nvPr/>
        </p:nvSpPr>
        <p:spPr>
          <a:xfrm>
            <a:off x="4457700" y="24638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7B7BC0"/>
                </a:solidFill>
                <a:latin typeface="Arial - 24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BEC3C5-DCD3-45BC-8F2D-A8EA07076D06}"/>
              </a:ext>
            </a:extLst>
          </p:cNvPr>
          <p:cNvSpPr txBox="1"/>
          <p:nvPr/>
        </p:nvSpPr>
        <p:spPr>
          <a:xfrm>
            <a:off x="5549900" y="27559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0000FF"/>
                </a:solidFill>
                <a:latin typeface="Arial - 24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B563C4-129D-4AC2-A06F-479E85EB454E}"/>
              </a:ext>
            </a:extLst>
          </p:cNvPr>
          <p:cNvSpPr txBox="1"/>
          <p:nvPr/>
        </p:nvSpPr>
        <p:spPr>
          <a:xfrm>
            <a:off x="4889500" y="990600"/>
            <a:ext cx="76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800080"/>
                </a:solidFill>
                <a:latin typeface="Arial - 24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3621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54A031EA-5132-425C-9650-6BE3EF341556}"/>
              </a:ext>
            </a:extLst>
          </p:cNvPr>
          <p:cNvGrpSpPr/>
          <p:nvPr/>
        </p:nvGrpSpPr>
        <p:grpSpPr>
          <a:xfrm>
            <a:off x="304800" y="419100"/>
            <a:ext cx="4948555" cy="4124452"/>
            <a:chOff x="304800" y="419100"/>
            <a:chExt cx="4948555" cy="41244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4D9DDBD-739F-4992-90C2-66905F827063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2500" y="419100"/>
              <a:ext cx="973455" cy="644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E7EB5F9-34B5-4AE7-96C2-2EF1BD45ECC5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00" y="1905000"/>
              <a:ext cx="973455" cy="644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7B80CB-C8C1-4A70-BDC2-98FDC6EC7397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100" y="3886200"/>
              <a:ext cx="973455" cy="644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B9F8AE-B3F5-49C7-95DE-AA82EFA2747F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6000" y="3898900"/>
              <a:ext cx="973455" cy="644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070B9A-0BB3-4724-A3E6-F6CBC5723721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9900" y="1854200"/>
              <a:ext cx="973455" cy="644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7FFA96F-1BED-428C-AB03-538F6776FA86}"/>
                </a:ext>
              </a:extLst>
            </p:cNvPr>
            <p:cNvCxnSpPr/>
            <p:nvPr/>
          </p:nvCxnSpPr>
          <p:spPr>
            <a:xfrm flipV="1">
              <a:off x="957072" y="835152"/>
              <a:ext cx="1356233" cy="1239901"/>
            </a:xfrm>
            <a:prstGeom prst="line">
              <a:avLst/>
            </a:prstGeom>
            <a:ln w="38100" cap="flat" cmpd="sng" algn="ctr">
              <a:solidFill>
                <a:srgbClr val="00008B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49CCE7B-C610-47AA-9C57-B2ADB1696EB1}"/>
                </a:ext>
              </a:extLst>
            </p:cNvPr>
            <p:cNvCxnSpPr/>
            <p:nvPr/>
          </p:nvCxnSpPr>
          <p:spPr>
            <a:xfrm>
              <a:off x="3128772" y="851789"/>
              <a:ext cx="1414653" cy="1115060"/>
            </a:xfrm>
            <a:prstGeom prst="line">
              <a:avLst/>
            </a:prstGeom>
            <a:ln w="38100" cap="flat" cmpd="sng" algn="ctr">
              <a:solidFill>
                <a:srgbClr val="FF682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2E618D1-171D-40A8-B100-95D31BD4014F}"/>
                </a:ext>
              </a:extLst>
            </p:cNvPr>
            <p:cNvCxnSpPr/>
            <p:nvPr/>
          </p:nvCxnSpPr>
          <p:spPr>
            <a:xfrm flipH="1">
              <a:off x="4202176" y="2324608"/>
              <a:ext cx="524256" cy="1739138"/>
            </a:xfrm>
            <a:prstGeom prst="line">
              <a:avLst/>
            </a:prstGeom>
            <a:ln w="38100" cap="flat" cmpd="sng" algn="ctr">
              <a:solidFill>
                <a:srgbClr val="FFD7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CEA6DC3-A126-485E-9BCC-60A19FE30B47}"/>
                </a:ext>
              </a:extLst>
            </p:cNvPr>
            <p:cNvCxnSpPr/>
            <p:nvPr/>
          </p:nvCxnSpPr>
          <p:spPr>
            <a:xfrm>
              <a:off x="715772" y="2382901"/>
              <a:ext cx="732155" cy="168084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963275-C20C-46D4-97E2-883F006AE009}"/>
                </a:ext>
              </a:extLst>
            </p:cNvPr>
            <p:cNvCxnSpPr/>
            <p:nvPr/>
          </p:nvCxnSpPr>
          <p:spPr>
            <a:xfrm>
              <a:off x="2296668" y="4238498"/>
              <a:ext cx="1372997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E83FFA1-5EE7-4FC3-88E1-3B8E81CA3BFE}"/>
                </a:ext>
              </a:extLst>
            </p:cNvPr>
            <p:cNvCxnSpPr/>
            <p:nvPr/>
          </p:nvCxnSpPr>
          <p:spPr>
            <a:xfrm flipV="1">
              <a:off x="1789176" y="901700"/>
              <a:ext cx="840359" cy="3103753"/>
            </a:xfrm>
            <a:prstGeom prst="line">
              <a:avLst/>
            </a:prstGeom>
            <a:ln w="38100" cap="flat" cmpd="sng" algn="ctr">
              <a:solidFill>
                <a:srgbClr val="388E8E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7670E97-5AF5-4868-8C1F-A422152D44BB}"/>
                </a:ext>
              </a:extLst>
            </p:cNvPr>
            <p:cNvCxnSpPr/>
            <p:nvPr/>
          </p:nvCxnSpPr>
          <p:spPr>
            <a:xfrm flipV="1">
              <a:off x="1805813" y="2216404"/>
              <a:ext cx="2554478" cy="1805686"/>
            </a:xfrm>
            <a:prstGeom prst="line">
              <a:avLst/>
            </a:prstGeom>
            <a:ln w="38100" cap="flat" cmpd="sng" algn="ctr">
              <a:solidFill>
                <a:srgbClr val="7B7BC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36EFB36-CD0D-49E7-83DC-DBDEBFD69CD8}"/>
                </a:ext>
              </a:extLst>
            </p:cNvPr>
            <p:cNvCxnSpPr/>
            <p:nvPr/>
          </p:nvCxnSpPr>
          <p:spPr>
            <a:xfrm flipH="1" flipV="1">
              <a:off x="1264920" y="2407793"/>
              <a:ext cx="2587879" cy="1630934"/>
            </a:xfrm>
            <a:prstGeom prst="line">
              <a:avLst/>
            </a:prstGeom>
            <a:ln w="38100" cap="flat" cmpd="sng" algn="ctr">
              <a:solidFill>
                <a:srgbClr val="0000FF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59E8958-5D08-4F38-881D-ACF646957482}"/>
                </a:ext>
              </a:extLst>
            </p:cNvPr>
            <p:cNvCxnSpPr/>
            <p:nvPr/>
          </p:nvCxnSpPr>
          <p:spPr>
            <a:xfrm flipH="1" flipV="1">
              <a:off x="2654554" y="943356"/>
              <a:ext cx="1173226" cy="3095371"/>
            </a:xfrm>
            <a:prstGeom prst="line">
              <a:avLst/>
            </a:prstGeom>
            <a:ln w="38100" cap="flat" cmpd="sng" algn="ctr">
              <a:solidFill>
                <a:srgbClr val="7FFFD4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C687244-DDBC-42A2-BC7A-EC4C3F98FD07}"/>
                </a:ext>
              </a:extLst>
            </p:cNvPr>
            <p:cNvCxnSpPr/>
            <p:nvPr/>
          </p:nvCxnSpPr>
          <p:spPr>
            <a:xfrm flipH="1">
              <a:off x="1248283" y="2216404"/>
              <a:ext cx="3103753" cy="133223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9E83653-9FAB-4B7B-9C78-AEDF27EC8ED7}"/>
                </a:ext>
              </a:extLst>
            </p:cNvPr>
            <p:cNvSpPr txBox="1"/>
            <p:nvPr/>
          </p:nvSpPr>
          <p:spPr>
            <a:xfrm>
              <a:off x="304800" y="31623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000000"/>
                  </a:solidFill>
                  <a:latin typeface="Arial - 24"/>
                </a:rPr>
                <a:t>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BB48F28-D5F7-4B7C-8282-85D6850A6ABB}"/>
                </a:ext>
              </a:extLst>
            </p:cNvPr>
            <p:cNvSpPr txBox="1"/>
            <p:nvPr/>
          </p:nvSpPr>
          <p:spPr>
            <a:xfrm>
              <a:off x="1270000" y="12192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00008B"/>
                  </a:solidFill>
                  <a:latin typeface="Arial - 24"/>
                </a:rPr>
                <a:t>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553C05-9A50-4B53-AB0B-A00F59B30C79}"/>
                </a:ext>
              </a:extLst>
            </p:cNvPr>
            <p:cNvSpPr txBox="1"/>
            <p:nvPr/>
          </p:nvSpPr>
          <p:spPr>
            <a:xfrm>
              <a:off x="3886200" y="11430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FF6820"/>
                  </a:solidFill>
                  <a:latin typeface="Arial - 24"/>
                </a:rPr>
                <a:t>3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A9CA45-52DA-455F-8B0F-E426706905D3}"/>
                </a:ext>
              </a:extLst>
            </p:cNvPr>
            <p:cNvSpPr txBox="1"/>
            <p:nvPr/>
          </p:nvSpPr>
          <p:spPr>
            <a:xfrm>
              <a:off x="4546600" y="31496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FFD700"/>
                  </a:solidFill>
                  <a:latin typeface="Arial - 24"/>
                </a:rPr>
                <a:t>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6CE7B78-8049-4846-BF90-01EF8941F479}"/>
                </a:ext>
              </a:extLst>
            </p:cNvPr>
            <p:cNvSpPr txBox="1"/>
            <p:nvPr/>
          </p:nvSpPr>
          <p:spPr>
            <a:xfrm>
              <a:off x="2286000" y="36703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7B7BC0"/>
                  </a:solidFill>
                  <a:latin typeface="Arial - 24"/>
                </a:rPr>
                <a:t>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8181D3D-5FB7-4712-BE9D-923E404302C5}"/>
                </a:ext>
              </a:extLst>
            </p:cNvPr>
            <p:cNvSpPr txBox="1"/>
            <p:nvPr/>
          </p:nvSpPr>
          <p:spPr>
            <a:xfrm>
              <a:off x="3060700" y="37084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0000FF"/>
                  </a:solidFill>
                  <a:latin typeface="Arial - 24"/>
                </a:rPr>
                <a:t>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0EA1225-564A-4AD7-98C8-F22CFB457B48}"/>
                </a:ext>
              </a:extLst>
            </p:cNvPr>
            <p:cNvSpPr txBox="1"/>
            <p:nvPr/>
          </p:nvSpPr>
          <p:spPr>
            <a:xfrm>
              <a:off x="3708400" y="32893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7FFFD4"/>
                  </a:solidFill>
                  <a:latin typeface="Arial - 24"/>
                </a:rPr>
                <a:t>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D07DA2-3435-47F5-AFF2-D7DAF9D2C30B}"/>
                </a:ext>
              </a:extLst>
            </p:cNvPr>
            <p:cNvSpPr txBox="1"/>
            <p:nvPr/>
          </p:nvSpPr>
          <p:spPr>
            <a:xfrm>
              <a:off x="1511300" y="3314700"/>
              <a:ext cx="609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388E8E"/>
                  </a:solidFill>
                  <a:latin typeface="Arial - 24"/>
                </a:rPr>
                <a:t>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5850CF0-D21A-428A-BB7A-72CCBEE78971}"/>
                </a:ext>
              </a:extLst>
            </p:cNvPr>
            <p:cNvSpPr txBox="1"/>
            <p:nvPr/>
          </p:nvSpPr>
          <p:spPr>
            <a:xfrm>
              <a:off x="2400300" y="1943100"/>
              <a:ext cx="7620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>
                  <a:solidFill>
                    <a:srgbClr val="800080"/>
                  </a:solidFill>
                  <a:latin typeface="Arial - 24"/>
                </a:rPr>
                <a:t>10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8D172F3-2052-421F-A97C-EFDAF83E0FC8}"/>
              </a:ext>
            </a:extLst>
          </p:cNvPr>
          <p:cNvSpPr txBox="1"/>
          <p:nvPr/>
        </p:nvSpPr>
        <p:spPr>
          <a:xfrm>
            <a:off x="2794000" y="4254500"/>
            <a:ext cx="609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Arial - 24"/>
              </a:rPr>
              <a:t>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363DF05-0992-45D1-9176-A8C39E768C97}"/>
              </a:ext>
            </a:extLst>
          </p:cNvPr>
          <p:cNvSpPr txBox="1"/>
          <p:nvPr/>
        </p:nvSpPr>
        <p:spPr>
          <a:xfrm>
            <a:off x="3822700" y="88900"/>
            <a:ext cx="626999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Answers Challenge 2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28B9D77-5B77-4293-A364-584907A49882}"/>
              </a:ext>
            </a:extLst>
          </p:cNvPr>
          <p:cNvGrpSpPr/>
          <p:nvPr/>
        </p:nvGrpSpPr>
        <p:grpSpPr>
          <a:xfrm>
            <a:off x="6095746" y="518033"/>
            <a:ext cx="2963926" cy="4007739"/>
            <a:chOff x="6095746" y="518033"/>
            <a:chExt cx="2963926" cy="4007739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9620AD3-A07C-4883-9841-4DBED733CEE5}"/>
                </a:ext>
              </a:extLst>
            </p:cNvPr>
            <p:cNvGrpSpPr/>
            <p:nvPr/>
          </p:nvGrpSpPr>
          <p:grpSpPr>
            <a:xfrm>
              <a:off x="6095746" y="518033"/>
              <a:ext cx="2963926" cy="4007739"/>
              <a:chOff x="6095746" y="518033"/>
              <a:chExt cx="2963926" cy="4007739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69C4BF3D-9537-41E4-B5F6-33BFE326463F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41464" y="518033"/>
                <a:ext cx="796163" cy="52730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7660CE01-6DE4-4646-8E63-2E9725C15BDD}"/>
                  </a:ext>
                </a:extLst>
              </p:cNvPr>
              <p:cNvGrpSpPr/>
              <p:nvPr/>
            </p:nvGrpSpPr>
            <p:grpSpPr>
              <a:xfrm>
                <a:off x="6095746" y="923163"/>
                <a:ext cx="2963926" cy="3602609"/>
                <a:chOff x="6095746" y="923163"/>
                <a:chExt cx="2963926" cy="3602609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C906D1D2-7356-483D-83AE-0A137D48390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02731" y="1753997"/>
                  <a:ext cx="796163" cy="52717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4C46ABDD-D302-4411-9C01-F50238C3C31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95746" y="3998595"/>
                  <a:ext cx="796163" cy="52717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A21EA33C-A73C-4CDB-9A9C-DCD31BDA5C9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63509" y="3982974"/>
                  <a:ext cx="796163" cy="52717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21CECC76-CEF4-4286-B968-E3B86804CF42}"/>
                    </a:ext>
                  </a:extLst>
                </p:cNvPr>
                <p:cNvCxnSpPr/>
                <p:nvPr/>
              </p:nvCxnSpPr>
              <p:spPr>
                <a:xfrm>
                  <a:off x="6807454" y="4224528"/>
                  <a:ext cx="1463929" cy="0"/>
                </a:xfrm>
                <a:prstGeom prst="line">
                  <a:avLst/>
                </a:prstGeom>
                <a:ln w="38100" cap="flat" cmpd="sng" algn="ctr">
                  <a:solidFill>
                    <a:srgbClr val="FF0000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D242C10C-C1FB-47D5-A987-9AE9F3948D6D}"/>
                    </a:ext>
                  </a:extLst>
                </p:cNvPr>
                <p:cNvCxnSpPr/>
                <p:nvPr/>
              </p:nvCxnSpPr>
              <p:spPr>
                <a:xfrm flipV="1">
                  <a:off x="6789420" y="933450"/>
                  <a:ext cx="725932" cy="3262249"/>
                </a:xfrm>
                <a:prstGeom prst="line">
                  <a:avLst/>
                </a:prstGeom>
                <a:ln w="38100" cap="flat" cmpd="sng" algn="ctr">
                  <a:solidFill>
                    <a:srgbClr val="388E8E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883527A4-95B7-43C3-AF0C-83853EDB2EA8}"/>
                    </a:ext>
                  </a:extLst>
                </p:cNvPr>
                <p:cNvCxnSpPr/>
                <p:nvPr/>
              </p:nvCxnSpPr>
              <p:spPr>
                <a:xfrm flipV="1">
                  <a:off x="6798183" y="2065655"/>
                  <a:ext cx="1413002" cy="2130044"/>
                </a:xfrm>
                <a:prstGeom prst="line">
                  <a:avLst/>
                </a:prstGeom>
                <a:ln w="38100" cap="flat" cmpd="sng" algn="ctr">
                  <a:solidFill>
                    <a:srgbClr val="7B7BC0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AC6A9C95-B724-417D-AF36-78D4DDA6D62E}"/>
                    </a:ext>
                  </a:extLst>
                </p:cNvPr>
                <p:cNvCxnSpPr/>
                <p:nvPr/>
              </p:nvCxnSpPr>
              <p:spPr>
                <a:xfrm flipH="1" flipV="1">
                  <a:off x="6871462" y="2024126"/>
                  <a:ext cx="1400429" cy="2180209"/>
                </a:xfrm>
                <a:prstGeom prst="line">
                  <a:avLst/>
                </a:prstGeom>
                <a:ln w="38100" cap="flat" cmpd="sng" algn="ctr">
                  <a:solidFill>
                    <a:srgbClr val="0000FF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65ECE894-869D-444D-B89A-DDE1F367CE9D}"/>
                    </a:ext>
                  </a:extLst>
                </p:cNvPr>
                <p:cNvCxnSpPr/>
                <p:nvPr/>
              </p:nvCxnSpPr>
              <p:spPr>
                <a:xfrm flipH="1" flipV="1">
                  <a:off x="7546467" y="923163"/>
                  <a:ext cx="708152" cy="3263900"/>
                </a:xfrm>
                <a:prstGeom prst="line">
                  <a:avLst/>
                </a:prstGeom>
                <a:ln w="38100" cap="flat" cmpd="sng" algn="ctr">
                  <a:solidFill>
                    <a:srgbClr val="7FFFD4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FC6067E3-D3C3-4DA1-9ED0-BCA6F3B6F88B}"/>
                    </a:ext>
                  </a:extLst>
                </p:cNvPr>
                <p:cNvSpPr txBox="1"/>
                <p:nvPr/>
              </p:nvSpPr>
              <p:spPr>
                <a:xfrm>
                  <a:off x="6515100" y="2578100"/>
                  <a:ext cx="517322" cy="307777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400">
                      <a:solidFill>
                        <a:srgbClr val="000000"/>
                      </a:solidFill>
                      <a:latin typeface="Arial - 19"/>
                    </a:rPr>
                    <a:t>1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21D34B8-DAA2-40BC-A9ED-4F03B348EDF4}"/>
                    </a:ext>
                  </a:extLst>
                </p:cNvPr>
                <p:cNvSpPr txBox="1"/>
                <p:nvPr/>
              </p:nvSpPr>
              <p:spPr>
                <a:xfrm>
                  <a:off x="8267700" y="2628900"/>
                  <a:ext cx="525780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FFD700"/>
                      </a:solidFill>
                      <a:latin typeface="Arial - 20"/>
                    </a:rPr>
                    <a:t>4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A9D4EAB-2EB5-4299-A5F6-E57786C8E871}"/>
                    </a:ext>
                  </a:extLst>
                </p:cNvPr>
                <p:cNvSpPr txBox="1"/>
                <p:nvPr/>
              </p:nvSpPr>
              <p:spPr>
                <a:xfrm>
                  <a:off x="7404100" y="3975100"/>
                  <a:ext cx="525805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FF0000"/>
                      </a:solidFill>
                      <a:latin typeface="Arial - 20"/>
                    </a:rPr>
                    <a:t>5</a:t>
                  </a: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D5641C6-3963-4B6F-BD5F-DDD4A0911522}"/>
                    </a:ext>
                  </a:extLst>
                </p:cNvPr>
                <p:cNvSpPr txBox="1"/>
                <p:nvPr/>
              </p:nvSpPr>
              <p:spPr>
                <a:xfrm>
                  <a:off x="7099300" y="3048000"/>
                  <a:ext cx="525805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7B7BC0"/>
                      </a:solidFill>
                      <a:latin typeface="Arial - 20"/>
                    </a:rPr>
                    <a:t>6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379D78A5-678D-490C-8C36-BDD54CC78917}"/>
                    </a:ext>
                  </a:extLst>
                </p:cNvPr>
                <p:cNvSpPr txBox="1"/>
                <p:nvPr/>
              </p:nvSpPr>
              <p:spPr>
                <a:xfrm>
                  <a:off x="7505700" y="3403600"/>
                  <a:ext cx="525805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0000FF"/>
                      </a:solidFill>
                      <a:latin typeface="Arial - 20"/>
                    </a:rPr>
                    <a:t>7</a:t>
                  </a: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09ECED9C-7674-4F4C-A3B0-E32F57D243BD}"/>
                    </a:ext>
                  </a:extLst>
                </p:cNvPr>
                <p:cNvSpPr txBox="1"/>
                <p:nvPr/>
              </p:nvSpPr>
              <p:spPr>
                <a:xfrm>
                  <a:off x="7772400" y="3022600"/>
                  <a:ext cx="534339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7FFFD4"/>
                      </a:solidFill>
                      <a:latin typeface="Arial - 20"/>
                    </a:rPr>
                    <a:t>8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7091430F-9E61-401B-AB11-64555043A0BF}"/>
                    </a:ext>
                  </a:extLst>
                </p:cNvPr>
                <p:cNvSpPr txBox="1"/>
                <p:nvPr/>
              </p:nvSpPr>
              <p:spPr>
                <a:xfrm>
                  <a:off x="6858000" y="2692400"/>
                  <a:ext cx="525805" cy="323165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500">
                      <a:solidFill>
                        <a:srgbClr val="388E8E"/>
                      </a:solidFill>
                      <a:latin typeface="Arial - 20"/>
                    </a:rPr>
                    <a:t>9</a:t>
                  </a:r>
                </a:p>
              </p:txBody>
            </p: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1DA2843A-8C71-4EDE-8161-02EB84FF052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80070" y="1702054"/>
                  <a:ext cx="796163" cy="52717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5520FD04-6C94-4521-9248-DA7B6FC364FA}"/>
                    </a:ext>
                  </a:extLst>
                </p:cNvPr>
                <p:cNvCxnSpPr/>
                <p:nvPr/>
              </p:nvCxnSpPr>
              <p:spPr>
                <a:xfrm>
                  <a:off x="6805676" y="1998091"/>
                  <a:ext cx="0" cy="2197608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A331FA57-0D22-42E2-A14C-910E38A76412}"/>
                    </a:ext>
                  </a:extLst>
                </p:cNvPr>
                <p:cNvCxnSpPr/>
                <p:nvPr/>
              </p:nvCxnSpPr>
              <p:spPr>
                <a:xfrm flipH="1">
                  <a:off x="6871462" y="2034540"/>
                  <a:ext cx="1360551" cy="0"/>
                </a:xfrm>
                <a:prstGeom prst="line">
                  <a:avLst/>
                </a:prstGeom>
                <a:ln w="38100" cap="flat" cmpd="sng" algn="ctr">
                  <a:solidFill>
                    <a:srgbClr val="800080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D62B56CC-75A2-47E7-ACB1-B97DB3CFB1B8}"/>
                    </a:ext>
                  </a:extLst>
                </p:cNvPr>
                <p:cNvSpPr txBox="1"/>
                <p:nvPr/>
              </p:nvSpPr>
              <p:spPr>
                <a:xfrm>
                  <a:off x="7048500" y="1739900"/>
                  <a:ext cx="629818" cy="307777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GB" sz="1400">
                      <a:solidFill>
                        <a:srgbClr val="800080"/>
                      </a:solidFill>
                      <a:latin typeface="Arial - 19"/>
                    </a:rPr>
                    <a:t>10</a:t>
                  </a:r>
                </a:p>
              </p:txBody>
            </p: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0BB36D5A-D169-4810-8144-3DC22A11F862}"/>
                    </a:ext>
                  </a:extLst>
                </p:cNvPr>
                <p:cNvCxnSpPr/>
                <p:nvPr/>
              </p:nvCxnSpPr>
              <p:spPr>
                <a:xfrm>
                  <a:off x="8277098" y="2136775"/>
                  <a:ext cx="0" cy="2041525"/>
                </a:xfrm>
                <a:prstGeom prst="line">
                  <a:avLst/>
                </a:prstGeom>
                <a:ln w="38100" cap="flat" cmpd="sng" algn="ctr">
                  <a:solidFill>
                    <a:srgbClr val="FFD700"/>
                  </a:solidFill>
                  <a:prstDash val="solid"/>
                  <a:miter lim="800000"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FA17980-A9C1-4934-BD1E-9279F5080525}"/>
                </a:ext>
              </a:extLst>
            </p:cNvPr>
            <p:cNvCxnSpPr/>
            <p:nvPr/>
          </p:nvCxnSpPr>
          <p:spPr>
            <a:xfrm flipV="1">
              <a:off x="6840220" y="954278"/>
              <a:ext cx="664718" cy="1049020"/>
            </a:xfrm>
            <a:prstGeom prst="line">
              <a:avLst/>
            </a:prstGeom>
            <a:ln w="38100" cap="flat" cmpd="sng" algn="ctr">
              <a:solidFill>
                <a:srgbClr val="00008B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B72E0EC8-1BD3-4B30-9912-C9F3293D9533}"/>
                </a:ext>
              </a:extLst>
            </p:cNvPr>
            <p:cNvCxnSpPr/>
            <p:nvPr/>
          </p:nvCxnSpPr>
          <p:spPr>
            <a:xfrm>
              <a:off x="7539863" y="944626"/>
              <a:ext cx="671322" cy="1069086"/>
            </a:xfrm>
            <a:prstGeom prst="line">
              <a:avLst/>
            </a:prstGeom>
            <a:ln w="38100" cap="flat" cmpd="sng" algn="ctr">
              <a:solidFill>
                <a:srgbClr val="FF682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C475369-128A-4E36-8FC6-3E7157439B98}"/>
                </a:ext>
              </a:extLst>
            </p:cNvPr>
            <p:cNvSpPr txBox="1"/>
            <p:nvPr/>
          </p:nvSpPr>
          <p:spPr>
            <a:xfrm>
              <a:off x="6883400" y="1270000"/>
              <a:ext cx="525805" cy="32316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 sz="1500">
                  <a:solidFill>
                    <a:srgbClr val="00008B"/>
                  </a:solidFill>
                  <a:latin typeface="Arial - 20"/>
                </a:rPr>
                <a:t>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8209E6C-07F8-417E-AD07-59C6A1873796}"/>
                </a:ext>
              </a:extLst>
            </p:cNvPr>
            <p:cNvSpPr txBox="1"/>
            <p:nvPr/>
          </p:nvSpPr>
          <p:spPr>
            <a:xfrm>
              <a:off x="7848600" y="1257300"/>
              <a:ext cx="525805" cy="32316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GB" sz="1500">
                  <a:solidFill>
                    <a:srgbClr val="FF6820"/>
                  </a:solidFill>
                  <a:latin typeface="Arial - 20"/>
                </a:rPr>
                <a:t>3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7412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ABADE9-8249-4697-8612-A6A3E3C11103}"/>
              </a:ext>
            </a:extLst>
          </p:cNvPr>
          <p:cNvSpPr txBox="1"/>
          <p:nvPr/>
        </p:nvSpPr>
        <p:spPr>
          <a:xfrm>
            <a:off x="393700" y="4076700"/>
            <a:ext cx="5619674" cy="32571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200" dirty="0">
                <a:solidFill>
                  <a:srgbClr val="000000"/>
                </a:solidFill>
                <a:latin typeface="Arial - 29"/>
              </a:rPr>
              <a:t>Number of paths= n x (n-1)     2</a:t>
            </a:r>
          </a:p>
          <a:p>
            <a:r>
              <a:rPr lang="en-GB" sz="2200" dirty="0">
                <a:solidFill>
                  <a:srgbClr val="000000"/>
                </a:solidFill>
                <a:latin typeface="Arial - 29"/>
              </a:rPr>
              <a:t>							= 5 x (5-1)	2</a:t>
            </a:r>
          </a:p>
          <a:p>
            <a:r>
              <a:rPr lang="en-GB" sz="2200" dirty="0">
                <a:solidFill>
                  <a:srgbClr val="000000"/>
                </a:solidFill>
                <a:latin typeface="Arial - 29"/>
              </a:rPr>
              <a:t>							= 5 x 4      2</a:t>
            </a:r>
          </a:p>
          <a:p>
            <a:r>
              <a:rPr lang="en-GB" sz="2200" dirty="0">
                <a:solidFill>
                  <a:srgbClr val="000000"/>
                </a:solidFill>
                <a:latin typeface="Arial - 29"/>
              </a:rPr>
              <a:t>							= 20 	2</a:t>
            </a:r>
          </a:p>
          <a:p>
            <a:r>
              <a:rPr lang="en-GB" sz="2200" dirty="0">
                <a:solidFill>
                  <a:srgbClr val="000000"/>
                </a:solidFill>
                <a:latin typeface="Arial - 29"/>
              </a:rPr>
              <a:t>							= 10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3C4580D-D345-4CB1-B30B-BF038101C4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291621"/>
              </p:ext>
            </p:extLst>
          </p:nvPr>
        </p:nvGraphicFramePr>
        <p:xfrm>
          <a:off x="520700" y="1511300"/>
          <a:ext cx="8022336" cy="1716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23">
                  <a:extLst>
                    <a:ext uri="{9D8B030D-6E8A-4147-A177-3AD203B41FA5}">
                      <a16:colId xmlns:a16="http://schemas.microsoft.com/office/drawing/2014/main" val="1975686647"/>
                    </a:ext>
                  </a:extLst>
                </a:gridCol>
                <a:gridCol w="1203452">
                  <a:extLst>
                    <a:ext uri="{9D8B030D-6E8A-4147-A177-3AD203B41FA5}">
                      <a16:colId xmlns:a16="http://schemas.microsoft.com/office/drawing/2014/main" val="3362170424"/>
                    </a:ext>
                  </a:extLst>
                </a:gridCol>
                <a:gridCol w="1164971">
                  <a:extLst>
                    <a:ext uri="{9D8B030D-6E8A-4147-A177-3AD203B41FA5}">
                      <a16:colId xmlns:a16="http://schemas.microsoft.com/office/drawing/2014/main" val="3771841877"/>
                    </a:ext>
                  </a:extLst>
                </a:gridCol>
                <a:gridCol w="1148334">
                  <a:extLst>
                    <a:ext uri="{9D8B030D-6E8A-4147-A177-3AD203B41FA5}">
                      <a16:colId xmlns:a16="http://schemas.microsoft.com/office/drawing/2014/main" val="3663586548"/>
                    </a:ext>
                  </a:extLst>
                </a:gridCol>
                <a:gridCol w="1098296">
                  <a:extLst>
                    <a:ext uri="{9D8B030D-6E8A-4147-A177-3AD203B41FA5}">
                      <a16:colId xmlns:a16="http://schemas.microsoft.com/office/drawing/2014/main" val="3347080868"/>
                    </a:ext>
                  </a:extLst>
                </a:gridCol>
                <a:gridCol w="1056767">
                  <a:extLst>
                    <a:ext uri="{9D8B030D-6E8A-4147-A177-3AD203B41FA5}">
                      <a16:colId xmlns:a16="http://schemas.microsoft.com/office/drawing/2014/main" val="4128689753"/>
                    </a:ext>
                  </a:extLst>
                </a:gridCol>
                <a:gridCol w="1264793">
                  <a:extLst>
                    <a:ext uri="{9D8B030D-6E8A-4147-A177-3AD203B41FA5}">
                      <a16:colId xmlns:a16="http://schemas.microsoft.com/office/drawing/2014/main" val="2885749669"/>
                    </a:ext>
                  </a:extLst>
                </a:gridCol>
              </a:tblGrid>
              <a:tr h="797433">
                <a:tc>
                  <a:txBody>
                    <a:bodyPr/>
                    <a:lstStyle/>
                    <a:p>
                      <a:r>
                        <a:rPr lang="en-GB" sz="1400" b="1" i="0" u="none" baseline="0" dirty="0">
                          <a:solidFill>
                            <a:srgbClr val="000000"/>
                          </a:solidFill>
                          <a:latin typeface="XCCW Joined 1a - 14"/>
                        </a:rPr>
                        <a:t>Name of shapes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Pentagon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Hexagon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Heptagon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Octagon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Nonagon 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Decagon 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115221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r>
                        <a:rPr lang="en-GB" sz="1400" b="1" i="0" u="none" baseline="0" dirty="0">
                          <a:solidFill>
                            <a:srgbClr val="000000"/>
                          </a:solidFill>
                          <a:latin typeface="XCCW Joined 1a - 14"/>
                        </a:rPr>
                        <a:t>Number ​of </a:t>
                      </a:r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paths needed</a:t>
                      </a:r>
                      <a:endParaRPr lang="en-GB" sz="1400" b="1" i="0" u="none" baseline="0" dirty="0">
                        <a:solidFill>
                          <a:srgbClr val="000000"/>
                        </a:solidFill>
                        <a:latin typeface="XCCW Joined 1a - 14"/>
                      </a:endParaRP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>
                          <a:solidFill>
                            <a:srgbClr val="000000"/>
                          </a:solidFill>
                          <a:latin typeface="Arial - 36"/>
                        </a:rPr>
                        <a:t>10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>
                          <a:solidFill>
                            <a:srgbClr val="000000"/>
                          </a:solidFill>
                          <a:latin typeface="Arial - 36"/>
                        </a:rPr>
                        <a:t>15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>
                          <a:solidFill>
                            <a:srgbClr val="000000"/>
                          </a:solidFill>
                          <a:latin typeface="Arial - 36"/>
                        </a:rPr>
                        <a:t>21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>
                          <a:solidFill>
                            <a:srgbClr val="000000"/>
                          </a:solidFill>
                          <a:latin typeface="Arial - 36"/>
                        </a:rPr>
                        <a:t>28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>
                          <a:solidFill>
                            <a:srgbClr val="000000"/>
                          </a:solidFill>
                          <a:latin typeface="Arial - 36"/>
                        </a:rPr>
                        <a:t>36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0" i="0" u="none" baseline="0" dirty="0">
                          <a:solidFill>
                            <a:srgbClr val="000000"/>
                          </a:solidFill>
                          <a:latin typeface="Arial - 36"/>
                        </a:rPr>
                        <a:t>45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319930"/>
                  </a:ext>
                </a:extLst>
              </a:tr>
            </a:tbl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1A163FA-A201-43A0-B9E2-E5FD69CCEEB0}"/>
              </a:ext>
            </a:extLst>
          </p:cNvPr>
          <p:cNvSpPr/>
          <p:nvPr/>
        </p:nvSpPr>
        <p:spPr>
          <a:xfrm>
            <a:off x="1894586" y="912241"/>
            <a:ext cx="490729" cy="479680"/>
          </a:xfrm>
          <a:custGeom>
            <a:avLst/>
            <a:gdLst/>
            <a:ahLst/>
            <a:cxnLst/>
            <a:rect l="0" t="0" r="0" b="0"/>
            <a:pathLst>
              <a:path w="490729" h="479680">
                <a:moveTo>
                  <a:pt x="490728" y="183134"/>
                </a:moveTo>
                <a:lnTo>
                  <a:pt x="397002" y="479679"/>
                </a:lnTo>
                <a:lnTo>
                  <a:pt x="93345" y="479679"/>
                </a:lnTo>
                <a:lnTo>
                  <a:pt x="0" y="183134"/>
                </a:lnTo>
                <a:lnTo>
                  <a:pt x="245364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C02267A-987E-4586-AEF1-CCBB950A7350}"/>
              </a:ext>
            </a:extLst>
          </p:cNvPr>
          <p:cNvSpPr/>
          <p:nvPr/>
        </p:nvSpPr>
        <p:spPr>
          <a:xfrm>
            <a:off x="3153283" y="919353"/>
            <a:ext cx="552832" cy="485141"/>
          </a:xfrm>
          <a:custGeom>
            <a:avLst/>
            <a:gdLst/>
            <a:ahLst/>
            <a:cxnLst/>
            <a:rect l="0" t="0" r="0" b="0"/>
            <a:pathLst>
              <a:path w="552832" h="485141">
                <a:moveTo>
                  <a:pt x="134747" y="481330"/>
                </a:moveTo>
                <a:lnTo>
                  <a:pt x="0" y="238760"/>
                </a:lnTo>
                <a:lnTo>
                  <a:pt x="141478" y="0"/>
                </a:lnTo>
                <a:lnTo>
                  <a:pt x="417957" y="3937"/>
                </a:lnTo>
                <a:lnTo>
                  <a:pt x="552831" y="246507"/>
                </a:lnTo>
                <a:lnTo>
                  <a:pt x="411226" y="48514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96C038F-BDFC-4A8A-8791-4AF4E5C69F00}"/>
              </a:ext>
            </a:extLst>
          </p:cNvPr>
          <p:cNvSpPr/>
          <p:nvPr/>
        </p:nvSpPr>
        <p:spPr>
          <a:xfrm>
            <a:off x="4382770" y="966470"/>
            <a:ext cx="389891" cy="375921"/>
          </a:xfrm>
          <a:custGeom>
            <a:avLst/>
            <a:gdLst/>
            <a:ahLst/>
            <a:cxnLst/>
            <a:rect l="0" t="0" r="0" b="0"/>
            <a:pathLst>
              <a:path w="389891" h="375921">
                <a:moveTo>
                  <a:pt x="281940" y="375920"/>
                </a:moveTo>
                <a:lnTo>
                  <a:pt x="389890" y="241300"/>
                </a:lnTo>
                <a:lnTo>
                  <a:pt x="351790" y="73660"/>
                </a:lnTo>
                <a:lnTo>
                  <a:pt x="194310" y="0"/>
                </a:lnTo>
                <a:lnTo>
                  <a:pt x="38100" y="73660"/>
                </a:lnTo>
                <a:lnTo>
                  <a:pt x="0" y="241300"/>
                </a:lnTo>
                <a:lnTo>
                  <a:pt x="107950" y="37592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651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C45EE7D-E4D0-494D-B8DF-FBA8622D1BF9}"/>
              </a:ext>
            </a:extLst>
          </p:cNvPr>
          <p:cNvSpPr/>
          <p:nvPr/>
        </p:nvSpPr>
        <p:spPr>
          <a:xfrm>
            <a:off x="5537200" y="1003300"/>
            <a:ext cx="316231" cy="316231"/>
          </a:xfrm>
          <a:custGeom>
            <a:avLst/>
            <a:gdLst/>
            <a:ahLst/>
            <a:cxnLst/>
            <a:rect l="0" t="0" r="0" b="0"/>
            <a:pathLst>
              <a:path w="316231" h="316231">
                <a:moveTo>
                  <a:pt x="223520" y="316230"/>
                </a:moveTo>
                <a:lnTo>
                  <a:pt x="316230" y="223520"/>
                </a:lnTo>
                <a:lnTo>
                  <a:pt x="316230" y="92710"/>
                </a:lnTo>
                <a:lnTo>
                  <a:pt x="223520" y="0"/>
                </a:lnTo>
                <a:lnTo>
                  <a:pt x="92710" y="0"/>
                </a:lnTo>
                <a:lnTo>
                  <a:pt x="0" y="92710"/>
                </a:lnTo>
                <a:lnTo>
                  <a:pt x="0" y="223520"/>
                </a:lnTo>
                <a:lnTo>
                  <a:pt x="92710" y="31623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460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80C8AE-F444-4B0F-A2AE-5ED16F6B0F48}"/>
              </a:ext>
            </a:extLst>
          </p:cNvPr>
          <p:cNvSpPr/>
          <p:nvPr/>
        </p:nvSpPr>
        <p:spPr>
          <a:xfrm>
            <a:off x="6554470" y="966470"/>
            <a:ext cx="361951" cy="353061"/>
          </a:xfrm>
          <a:custGeom>
            <a:avLst/>
            <a:gdLst/>
            <a:ahLst/>
            <a:cxnLst/>
            <a:rect l="0" t="0" r="0" b="0"/>
            <a:pathLst>
              <a:path w="361951" h="353061">
                <a:moveTo>
                  <a:pt x="243839" y="353060"/>
                </a:moveTo>
                <a:lnTo>
                  <a:pt x="340360" y="273050"/>
                </a:lnTo>
                <a:lnTo>
                  <a:pt x="361950" y="149860"/>
                </a:lnTo>
                <a:lnTo>
                  <a:pt x="298450" y="43180"/>
                </a:lnTo>
                <a:lnTo>
                  <a:pt x="180339" y="0"/>
                </a:lnTo>
                <a:lnTo>
                  <a:pt x="62230" y="43180"/>
                </a:lnTo>
                <a:lnTo>
                  <a:pt x="0" y="149860"/>
                </a:lnTo>
                <a:lnTo>
                  <a:pt x="21589" y="273050"/>
                </a:lnTo>
                <a:lnTo>
                  <a:pt x="118110" y="35306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651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B8871B-1C76-483A-B95F-7F76E8F7C3ED}"/>
              </a:ext>
            </a:extLst>
          </p:cNvPr>
          <p:cNvSpPr/>
          <p:nvPr/>
        </p:nvSpPr>
        <p:spPr>
          <a:xfrm>
            <a:off x="7672070" y="991870"/>
            <a:ext cx="383541" cy="354331"/>
          </a:xfrm>
          <a:custGeom>
            <a:avLst/>
            <a:gdLst/>
            <a:ahLst/>
            <a:cxnLst/>
            <a:rect l="0" t="0" r="0" b="0"/>
            <a:pathLst>
              <a:path w="383541" h="354331">
                <a:moveTo>
                  <a:pt x="250190" y="354330"/>
                </a:moveTo>
                <a:lnTo>
                  <a:pt x="346710" y="287020"/>
                </a:lnTo>
                <a:lnTo>
                  <a:pt x="383540" y="177800"/>
                </a:lnTo>
                <a:lnTo>
                  <a:pt x="346710" y="67310"/>
                </a:lnTo>
                <a:lnTo>
                  <a:pt x="250190" y="0"/>
                </a:lnTo>
                <a:lnTo>
                  <a:pt x="132080" y="0"/>
                </a:lnTo>
                <a:lnTo>
                  <a:pt x="36830" y="67310"/>
                </a:lnTo>
                <a:lnTo>
                  <a:pt x="0" y="177800"/>
                </a:lnTo>
                <a:lnTo>
                  <a:pt x="36830" y="287020"/>
                </a:lnTo>
                <a:lnTo>
                  <a:pt x="132080" y="35433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778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A719F7-FA3A-4E10-A757-18A1AF4DDAF4}"/>
              </a:ext>
            </a:extLst>
          </p:cNvPr>
          <p:cNvSpPr txBox="1"/>
          <p:nvPr/>
        </p:nvSpPr>
        <p:spPr>
          <a:xfrm>
            <a:off x="508000" y="165100"/>
            <a:ext cx="626999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Challenge 3 and 4 Answers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408013-C0A7-483E-AFF9-9D470BA45225}"/>
              </a:ext>
            </a:extLst>
          </p:cNvPr>
          <p:cNvSpPr txBox="1"/>
          <p:nvPr/>
        </p:nvSpPr>
        <p:spPr>
          <a:xfrm>
            <a:off x="711200" y="3403600"/>
            <a:ext cx="4584522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Arial - 26"/>
              </a:rPr>
              <a:t>Number of sides of shape = 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6159AE-881C-4671-BBF2-5D122C15E5E0}"/>
              </a:ext>
            </a:extLst>
          </p:cNvPr>
          <p:cNvGrpSpPr/>
          <p:nvPr/>
        </p:nvGrpSpPr>
        <p:grpSpPr>
          <a:xfrm>
            <a:off x="3858949" y="4160709"/>
            <a:ext cx="373126" cy="325755"/>
            <a:chOff x="5070983" y="4157853"/>
            <a:chExt cx="373126" cy="32575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7235886-8CCC-4585-A38F-F78D05BF1D77}"/>
                </a:ext>
              </a:extLst>
            </p:cNvPr>
            <p:cNvCxnSpPr/>
            <p:nvPr/>
          </p:nvCxnSpPr>
          <p:spPr>
            <a:xfrm>
              <a:off x="5070983" y="4312920"/>
              <a:ext cx="37312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545203D-8BFB-44EE-BF58-5C534511726F}"/>
                </a:ext>
              </a:extLst>
            </p:cNvPr>
            <p:cNvSpPr/>
            <p:nvPr/>
          </p:nvSpPr>
          <p:spPr>
            <a:xfrm>
              <a:off x="5231892" y="4157853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E36FFD9-323A-49E2-8A5D-837B53F0788C}"/>
                </a:ext>
              </a:extLst>
            </p:cNvPr>
            <p:cNvSpPr/>
            <p:nvPr/>
          </p:nvSpPr>
          <p:spPr>
            <a:xfrm>
              <a:off x="5255133" y="4445508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EC722B0-BA07-487A-B6D2-238507FB8B90}"/>
              </a:ext>
            </a:extLst>
          </p:cNvPr>
          <p:cNvGrpSpPr/>
          <p:nvPr/>
        </p:nvGrpSpPr>
        <p:grpSpPr>
          <a:xfrm>
            <a:off x="3684832" y="4807435"/>
            <a:ext cx="373126" cy="325755"/>
            <a:chOff x="5134483" y="4818253"/>
            <a:chExt cx="373126" cy="325755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8E2CCC3-FC56-4BCB-888E-34277830DB0B}"/>
                </a:ext>
              </a:extLst>
            </p:cNvPr>
            <p:cNvCxnSpPr/>
            <p:nvPr/>
          </p:nvCxnSpPr>
          <p:spPr>
            <a:xfrm>
              <a:off x="5134483" y="4973320"/>
              <a:ext cx="37312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CB0748D-7FB8-4069-B903-E32FDAC0CBEC}"/>
                </a:ext>
              </a:extLst>
            </p:cNvPr>
            <p:cNvSpPr/>
            <p:nvPr/>
          </p:nvSpPr>
          <p:spPr>
            <a:xfrm>
              <a:off x="5295392" y="4818253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C2E39CE-B3DF-4831-98D0-D847D3209B82}"/>
                </a:ext>
              </a:extLst>
            </p:cNvPr>
            <p:cNvSpPr/>
            <p:nvPr/>
          </p:nvSpPr>
          <p:spPr>
            <a:xfrm>
              <a:off x="5318633" y="5105908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ADD7302-4D92-402C-9518-D74AA6236660}"/>
              </a:ext>
            </a:extLst>
          </p:cNvPr>
          <p:cNvGrpSpPr/>
          <p:nvPr/>
        </p:nvGrpSpPr>
        <p:grpSpPr>
          <a:xfrm>
            <a:off x="3169067" y="5542409"/>
            <a:ext cx="373126" cy="325755"/>
            <a:chOff x="4537583" y="5478653"/>
            <a:chExt cx="373126" cy="32575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08B9A16-27D6-44F8-A7C3-BEF8DE7CCE6E}"/>
                </a:ext>
              </a:extLst>
            </p:cNvPr>
            <p:cNvCxnSpPr/>
            <p:nvPr/>
          </p:nvCxnSpPr>
          <p:spPr>
            <a:xfrm>
              <a:off x="4537583" y="5633720"/>
              <a:ext cx="37312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8F91EB1-3982-4F89-9841-40EA07051E8D}"/>
                </a:ext>
              </a:extLst>
            </p:cNvPr>
            <p:cNvSpPr/>
            <p:nvPr/>
          </p:nvSpPr>
          <p:spPr>
            <a:xfrm>
              <a:off x="4698492" y="5478653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AB8F0CF-8C70-4C94-B824-01B6E5DBAFC5}"/>
                </a:ext>
              </a:extLst>
            </p:cNvPr>
            <p:cNvSpPr/>
            <p:nvPr/>
          </p:nvSpPr>
          <p:spPr>
            <a:xfrm>
              <a:off x="4721733" y="5766308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447D190-BAE0-4E4C-AB2E-980000F0EE82}"/>
              </a:ext>
            </a:extLst>
          </p:cNvPr>
          <p:cNvGrpSpPr/>
          <p:nvPr/>
        </p:nvGrpSpPr>
        <p:grpSpPr>
          <a:xfrm>
            <a:off x="2830411" y="6132649"/>
            <a:ext cx="373126" cy="325755"/>
            <a:chOff x="4080383" y="6139053"/>
            <a:chExt cx="373126" cy="325755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9CAD863-E056-4DA6-81D0-421398CEDD3D}"/>
                </a:ext>
              </a:extLst>
            </p:cNvPr>
            <p:cNvCxnSpPr/>
            <p:nvPr/>
          </p:nvCxnSpPr>
          <p:spPr>
            <a:xfrm>
              <a:off x="4080383" y="6294120"/>
              <a:ext cx="37312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D18A288-5C81-49A6-A35A-FF99571446B4}"/>
                </a:ext>
              </a:extLst>
            </p:cNvPr>
            <p:cNvSpPr/>
            <p:nvPr/>
          </p:nvSpPr>
          <p:spPr>
            <a:xfrm>
              <a:off x="4241292" y="6139053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54B4512-F015-455B-95FF-39D7FC10FF0F}"/>
                </a:ext>
              </a:extLst>
            </p:cNvPr>
            <p:cNvSpPr/>
            <p:nvPr/>
          </p:nvSpPr>
          <p:spPr>
            <a:xfrm>
              <a:off x="4264533" y="6426708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8644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2488CF-E448-409A-8DDE-8F62AF86885F}"/>
              </a:ext>
            </a:extLst>
          </p:cNvPr>
          <p:cNvSpPr txBox="1"/>
          <p:nvPr/>
        </p:nvSpPr>
        <p:spPr>
          <a:xfrm>
            <a:off x="4775200" y="2400300"/>
            <a:ext cx="830072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700">
                <a:solidFill>
                  <a:srgbClr val="0000FF"/>
                </a:solidFill>
                <a:latin typeface="XCCW Joined 1a - 36"/>
              </a:rPr>
              <a:t>5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C3BA20A-C759-4DD6-8577-EF7BD1654A46}"/>
              </a:ext>
            </a:extLst>
          </p:cNvPr>
          <p:cNvSpPr/>
          <p:nvPr/>
        </p:nvSpPr>
        <p:spPr>
          <a:xfrm>
            <a:off x="4262120" y="1963801"/>
            <a:ext cx="1472820" cy="1414527"/>
          </a:xfrm>
          <a:custGeom>
            <a:avLst/>
            <a:gdLst/>
            <a:ahLst/>
            <a:cxnLst/>
            <a:rect l="0" t="0" r="0" b="0"/>
            <a:pathLst>
              <a:path w="1472820" h="1414527">
                <a:moveTo>
                  <a:pt x="736346" y="0"/>
                </a:moveTo>
                <a:lnTo>
                  <a:pt x="916051" y="538226"/>
                </a:lnTo>
                <a:lnTo>
                  <a:pt x="1472819" y="538226"/>
                </a:lnTo>
                <a:lnTo>
                  <a:pt x="1027303" y="876300"/>
                </a:lnTo>
                <a:lnTo>
                  <a:pt x="1187831" y="1414526"/>
                </a:lnTo>
                <a:lnTo>
                  <a:pt x="736346" y="1095629"/>
                </a:lnTo>
                <a:lnTo>
                  <a:pt x="284988" y="1414526"/>
                </a:lnTo>
                <a:lnTo>
                  <a:pt x="445516" y="876300"/>
                </a:lnTo>
                <a:lnTo>
                  <a:pt x="0" y="538226"/>
                </a:lnTo>
                <a:lnTo>
                  <a:pt x="556768" y="53822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6111-FCFB-4B40-9739-DB3B6B439D4C}"/>
              </a:ext>
            </a:extLst>
          </p:cNvPr>
          <p:cNvSpPr txBox="1"/>
          <p:nvPr/>
        </p:nvSpPr>
        <p:spPr>
          <a:xfrm>
            <a:off x="254000" y="63500"/>
            <a:ext cx="9686036" cy="3847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1900">
                <a:solidFill>
                  <a:srgbClr val="0000FF"/>
                </a:solidFill>
                <a:latin typeface="XCCW Joined 1a - 26"/>
              </a:rPr>
              <a:t>What can you tell me about the number 5?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9696E-323A-4171-B579-7793584BE377}"/>
              </a:ext>
            </a:extLst>
          </p:cNvPr>
          <p:cNvSpPr txBox="1"/>
          <p:nvPr/>
        </p:nvSpPr>
        <p:spPr>
          <a:xfrm>
            <a:off x="508000" y="1816100"/>
            <a:ext cx="3192272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0000FF"/>
                </a:solidFill>
                <a:latin typeface="XCCW Joined 1a - 24"/>
              </a:rPr>
              <a:t>5 is a prime number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B185BF-BAAC-4FCD-B6C2-B08ECD2161AF}"/>
              </a:ext>
            </a:extLst>
          </p:cNvPr>
          <p:cNvSpPr txBox="1"/>
          <p:nvPr/>
        </p:nvSpPr>
        <p:spPr>
          <a:xfrm>
            <a:off x="266700" y="3187700"/>
            <a:ext cx="3700526" cy="12003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>
                <a:solidFill>
                  <a:srgbClr val="0000FF"/>
                </a:solidFill>
                <a:latin typeface="XCCW Joined 1a - 24"/>
              </a:rPr>
              <a:t>5 is a Fibonacci number</a:t>
            </a:r>
          </a:p>
          <a:p>
            <a:r>
              <a:rPr lang="en-GB">
                <a:solidFill>
                  <a:srgbClr val="0000FF"/>
                </a:solidFill>
                <a:latin typeface="XCCW Joined 1a - 24"/>
              </a:rPr>
              <a:t>its made by 2+3</a:t>
            </a:r>
          </a:p>
          <a:p>
            <a:r>
              <a:rPr lang="en-GB">
                <a:solidFill>
                  <a:srgbClr val="0000FF"/>
                </a:solidFill>
                <a:latin typeface="XCCW Joined 1a - 24"/>
              </a:rPr>
              <a:t>0, 1, 1, 2, 3, 5, 8, 13, 21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9A46E-D3C4-4F8F-810D-281849E21514}"/>
              </a:ext>
            </a:extLst>
          </p:cNvPr>
          <p:cNvSpPr txBox="1"/>
          <p:nvPr/>
        </p:nvSpPr>
        <p:spPr>
          <a:xfrm>
            <a:off x="4445000" y="4648200"/>
            <a:ext cx="3674872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  <a:latin typeface="XCCW Joined 1a - 24"/>
              </a:rPr>
              <a:t>the Olympics have five interlocking rings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F4F769-384C-4D5D-8BE2-719CC3B0C9E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3911600"/>
            <a:ext cx="1482852" cy="7829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C4456D-C00F-4BBB-81AB-CF8C9A4983ED}"/>
              </a:ext>
            </a:extLst>
          </p:cNvPr>
          <p:cNvSpPr txBox="1"/>
          <p:nvPr/>
        </p:nvSpPr>
        <p:spPr>
          <a:xfrm>
            <a:off x="6248400" y="1473200"/>
            <a:ext cx="3962400" cy="14003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1700" dirty="0">
                <a:solidFill>
                  <a:srgbClr val="0000FF"/>
                </a:solidFill>
                <a:latin typeface="XCCW Joined 1a - 23"/>
              </a:rPr>
              <a:t>Pentathlon is an athletic event with five events</a:t>
            </a:r>
          </a:p>
          <a:p>
            <a:r>
              <a:rPr lang="en-GB" sz="1700" dirty="0">
                <a:solidFill>
                  <a:srgbClr val="0000FF"/>
                </a:solidFill>
                <a:latin typeface="XCCW Joined 1a - 23"/>
              </a:rPr>
              <a:t>f</a:t>
            </a:r>
            <a:r>
              <a:rPr lang="en-GB" sz="1700" dirty="0">
                <a:solidFill>
                  <a:srgbClr val="0000FF"/>
                </a:solidFill>
                <a:latin typeface="XCCW Joined 1a - 11"/>
              </a:rPr>
              <a:t>encing, swimming, riding and the combined running and shooting discipline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60AA2F-DCCE-4EAB-8553-3D9864B91911}"/>
              </a:ext>
            </a:extLst>
          </p:cNvPr>
          <p:cNvSpPr txBox="1"/>
          <p:nvPr/>
        </p:nvSpPr>
        <p:spPr>
          <a:xfrm>
            <a:off x="3429000" y="647700"/>
            <a:ext cx="4183126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  <a:latin typeface="XCCW Joined 1a - 24"/>
              </a:rPr>
              <a:t>V is the Roman Numeral for ​five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776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3264FB0-4C6E-4261-A3D2-5D49AEE2E87B}"/>
              </a:ext>
            </a:extLst>
          </p:cNvPr>
          <p:cNvSpPr txBox="1"/>
          <p:nvPr/>
        </p:nvSpPr>
        <p:spPr>
          <a:xfrm>
            <a:off x="279400" y="0"/>
            <a:ext cx="6048248" cy="6001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3300">
                <a:solidFill>
                  <a:srgbClr val="000000"/>
                </a:solidFill>
                <a:latin typeface="XCCW Joined 1a - 44"/>
              </a:rPr>
              <a:t>High Five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962EEE-E411-41B1-A385-2D67FD658C44}"/>
              </a:ext>
            </a:extLst>
          </p:cNvPr>
          <p:cNvSpPr txBox="1"/>
          <p:nvPr/>
        </p:nvSpPr>
        <p:spPr>
          <a:xfrm>
            <a:off x="3873500" y="25400"/>
            <a:ext cx="6269889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L.O:To recognise and explain patterns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6B730-684E-43C5-88D5-45884FCF334E}"/>
              </a:ext>
            </a:extLst>
          </p:cNvPr>
          <p:cNvSpPr txBox="1"/>
          <p:nvPr/>
        </p:nvSpPr>
        <p:spPr>
          <a:xfrm>
            <a:off x="381000" y="1092200"/>
            <a:ext cx="9724644" cy="563231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XCCW Joined 1a - 13"/>
              </a:rPr>
              <a:t>They just kept on reading the numbers over and over again: ‘12, 16, 29, 42, 43, 48’.  They said them five times over, then jumped for joy, cartwheeled down the street. Punched the air and laughed until they cried.</a:t>
            </a:r>
          </a:p>
          <a:p>
            <a:r>
              <a:rPr lang="en-GB" sz="2000" dirty="0">
                <a:solidFill>
                  <a:srgbClr val="000000"/>
                </a:solidFill>
                <a:latin typeface="XCCW Joined 1a - 13"/>
              </a:rPr>
              <a:t>‘We’re rich, we’re rich, we’re rich, we’re rich, we’re rich!’ Five times they said it. </a:t>
            </a:r>
          </a:p>
          <a:p>
            <a:endParaRPr lang="en-GB" sz="2000" dirty="0">
              <a:solidFill>
                <a:srgbClr val="000000"/>
              </a:solidFill>
              <a:latin typeface="XCCW Joined 1a - 13"/>
            </a:endParaRPr>
          </a:p>
          <a:p>
            <a:r>
              <a:rPr lang="en-GB" sz="2000" dirty="0">
                <a:solidFill>
                  <a:srgbClr val="000000"/>
                </a:solidFill>
                <a:latin typeface="XCCW Joined 1a - 13"/>
              </a:rPr>
              <a:t>No one could quite believe it. The quintet of </a:t>
            </a:r>
            <a:r>
              <a:rPr lang="en-GB" sz="2000" dirty="0" err="1">
                <a:solidFill>
                  <a:srgbClr val="000000"/>
                </a:solidFill>
                <a:latin typeface="XCCW Joined 1a - 13"/>
              </a:rPr>
              <a:t>Inuits</a:t>
            </a:r>
            <a:r>
              <a:rPr lang="en-GB" sz="2000" dirty="0">
                <a:solidFill>
                  <a:srgbClr val="000000"/>
                </a:solidFill>
                <a:latin typeface="XCCW Joined 1a - 13"/>
              </a:rPr>
              <a:t> from Greenland who had known each other 60 months won £5 million on the lottery. The date? 5th May. The time? 17:00. Five really was their magic number. They decided that the number five was so special that they moved to the village of Pentagon. They bought a five-acre plot and built five pentagonal igloos on it. The igloos were built fairly close together, but separate from each other. The friends wanted to visit each other often, so a number of ice paths needed to be built too, so that each igloo is connected to every other one.</a:t>
            </a:r>
          </a:p>
          <a:p>
            <a:r>
              <a:rPr lang="en-GB" sz="2000" dirty="0">
                <a:solidFill>
                  <a:srgbClr val="000000"/>
                </a:solidFill>
                <a:latin typeface="XCCW Joined 1a - 13"/>
              </a:rPr>
              <a:t>How many paths are needed?</a:t>
            </a:r>
            <a:endParaRPr lang="en-GB" sz="2000" baseline="70000" dirty="0">
              <a:solidFill>
                <a:srgbClr val="000000"/>
              </a:solidFill>
              <a:latin typeface="XCCW Joined 1a - 13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9826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C7089E-19BB-4EE8-88A8-189F5989161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215900"/>
            <a:ext cx="7894320" cy="46584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76314B9-3A69-4018-90DC-D75E409620A2}"/>
              </a:ext>
            </a:extLst>
          </p:cNvPr>
          <p:cNvSpPr/>
          <p:nvPr/>
        </p:nvSpPr>
        <p:spPr>
          <a:xfrm>
            <a:off x="2118821" y="-128955"/>
            <a:ext cx="5332640" cy="3762389"/>
          </a:xfrm>
          <a:custGeom>
            <a:avLst/>
            <a:gdLst/>
            <a:ahLst/>
            <a:cxnLst/>
            <a:rect l="0" t="0" r="0" b="0"/>
            <a:pathLst>
              <a:path w="5332640" h="3762389">
                <a:moveTo>
                  <a:pt x="0" y="0"/>
                </a:moveTo>
                <a:lnTo>
                  <a:pt x="5332639" y="0"/>
                </a:lnTo>
                <a:lnTo>
                  <a:pt x="5332639" y="3762388"/>
                </a:lnTo>
                <a:lnTo>
                  <a:pt x="0" y="3762388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19064DC-1A64-443B-9329-DAE4C9E3A7ED}"/>
              </a:ext>
            </a:extLst>
          </p:cNvPr>
          <p:cNvSpPr/>
          <p:nvPr/>
        </p:nvSpPr>
        <p:spPr>
          <a:xfrm>
            <a:off x="1143997" y="2808251"/>
            <a:ext cx="8896623" cy="2082165"/>
          </a:xfrm>
          <a:custGeom>
            <a:avLst/>
            <a:gdLst/>
            <a:ahLst/>
            <a:cxnLst/>
            <a:rect l="0" t="0" r="0" b="0"/>
            <a:pathLst>
              <a:path w="8896623" h="2082165">
                <a:moveTo>
                  <a:pt x="0" y="0"/>
                </a:moveTo>
                <a:lnTo>
                  <a:pt x="8896622" y="0"/>
                </a:lnTo>
                <a:lnTo>
                  <a:pt x="8896622" y="2082164"/>
                </a:lnTo>
                <a:lnTo>
                  <a:pt x="0" y="2082164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2B7F17D-5D7E-47D0-8337-210090D8F029}"/>
              </a:ext>
            </a:extLst>
          </p:cNvPr>
          <p:cNvSpPr/>
          <p:nvPr/>
        </p:nvSpPr>
        <p:spPr>
          <a:xfrm rot="19413600">
            <a:off x="7079779" y="-51998"/>
            <a:ext cx="1522731" cy="785434"/>
          </a:xfrm>
          <a:custGeom>
            <a:avLst/>
            <a:gdLst/>
            <a:ahLst/>
            <a:cxnLst/>
            <a:rect l="0" t="0" r="0" b="0"/>
            <a:pathLst>
              <a:path w="1522731" h="785434">
                <a:moveTo>
                  <a:pt x="0" y="0"/>
                </a:moveTo>
                <a:lnTo>
                  <a:pt x="1522730" y="0"/>
                </a:lnTo>
                <a:lnTo>
                  <a:pt x="1522730" y="785433"/>
                </a:lnTo>
                <a:lnTo>
                  <a:pt x="0" y="785433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43B0F-719F-4766-87FD-0946D3D58194}"/>
              </a:ext>
            </a:extLst>
          </p:cNvPr>
          <p:cNvSpPr txBox="1"/>
          <p:nvPr/>
        </p:nvSpPr>
        <p:spPr>
          <a:xfrm>
            <a:off x="279400" y="0"/>
            <a:ext cx="6048248" cy="6001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3300">
                <a:solidFill>
                  <a:srgbClr val="000000"/>
                </a:solidFill>
                <a:latin typeface="XCCW Joined 1a - 44"/>
              </a:rPr>
              <a:t>High 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4C1F1-753D-4C13-B34F-4083D9C98171}"/>
              </a:ext>
            </a:extLst>
          </p:cNvPr>
          <p:cNvSpPr txBox="1"/>
          <p:nvPr/>
        </p:nvSpPr>
        <p:spPr>
          <a:xfrm>
            <a:off x="177800" y="1219200"/>
            <a:ext cx="7093052" cy="133882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700">
                <a:solidFill>
                  <a:srgbClr val="000000"/>
                </a:solidFill>
                <a:latin typeface="XCCW Joined 1a - 36"/>
              </a:rPr>
              <a:t>"12, 16, 29, 42, 43, 48"</a:t>
            </a:r>
          </a:p>
          <a:p>
            <a:endParaRPr lang="en-GB" sz="2700">
              <a:solidFill>
                <a:srgbClr val="000000"/>
              </a:solidFill>
              <a:latin typeface="XCCW Joined 1a - 36"/>
            </a:endParaRPr>
          </a:p>
          <a:p>
            <a:r>
              <a:rPr lang="en-GB" sz="2700">
                <a:solidFill>
                  <a:srgbClr val="000000"/>
                </a:solidFill>
                <a:latin typeface="XCCW Joined 1a - 36"/>
              </a:rPr>
              <a:t>£5 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0A85D8-BE71-4A12-A86F-1482505EC710}"/>
              </a:ext>
            </a:extLst>
          </p:cNvPr>
          <p:cNvSpPr txBox="1"/>
          <p:nvPr/>
        </p:nvSpPr>
        <p:spPr>
          <a:xfrm>
            <a:off x="3303524" y="313621"/>
            <a:ext cx="6269889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 dirty="0" err="1">
                <a:solidFill>
                  <a:srgbClr val="666666"/>
                </a:solidFill>
                <a:latin typeface="Arial - 28"/>
              </a:rPr>
              <a:t>L.O:To</a:t>
            </a:r>
            <a:r>
              <a:rPr lang="en-GB" sz="2100" i="1" dirty="0">
                <a:solidFill>
                  <a:srgbClr val="666666"/>
                </a:solidFill>
                <a:latin typeface="Arial - 28"/>
              </a:rPr>
              <a:t> recognise and explain patterns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7150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2FD2FA-C439-4DE9-9B4E-9C59D057E6D7}"/>
              </a:ext>
            </a:extLst>
          </p:cNvPr>
          <p:cNvSpPr txBox="1"/>
          <p:nvPr/>
        </p:nvSpPr>
        <p:spPr>
          <a:xfrm>
            <a:off x="38100" y="596900"/>
            <a:ext cx="10151872" cy="241604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How many years are in 60 months?</a:t>
            </a:r>
          </a:p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1</a:t>
            </a:r>
            <a:r>
              <a:rPr lang="en-GB" sz="1300">
                <a:solidFill>
                  <a:srgbClr val="0000FF"/>
                </a:solidFill>
                <a:latin typeface="XCCW Joined 1a - 18"/>
              </a:rPr>
              <a:t>2 months= 1 year 24= 2 year, 36= 3 year, 48= 4 year, 60= 5 year</a:t>
            </a:r>
          </a:p>
          <a:p>
            <a:endParaRPr lang="en-GB" sz="1300">
              <a:solidFill>
                <a:srgbClr val="0000FF"/>
              </a:solidFill>
              <a:latin typeface="XCCW Joined 1a - 18"/>
            </a:endParaRPr>
          </a:p>
          <a:p>
            <a:r>
              <a:rPr lang="en-GB" sz="1300">
                <a:solidFill>
                  <a:srgbClr val="0000FF"/>
                </a:solidFill>
                <a:latin typeface="XCCW Joined 1a - 18"/>
              </a:rPr>
              <a:t>Wh</a:t>
            </a:r>
            <a:r>
              <a:rPr lang="en-GB" sz="2100">
                <a:solidFill>
                  <a:srgbClr val="0000FF"/>
                </a:solidFill>
                <a:latin typeface="XCCW Joined 1a - 28"/>
              </a:rPr>
              <a:t>at time is 17:00 in 12-hour clock time?</a:t>
            </a:r>
          </a:p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5</a:t>
            </a:r>
            <a:r>
              <a:rPr lang="en-GB" sz="1200">
                <a:solidFill>
                  <a:srgbClr val="0000FF"/>
                </a:solidFill>
                <a:latin typeface="XCCW Joined 1a - 16"/>
              </a:rPr>
              <a:t>.00 pm</a:t>
            </a:r>
          </a:p>
          <a:p>
            <a:endParaRPr lang="en-GB" sz="1200">
              <a:solidFill>
                <a:srgbClr val="0000FF"/>
              </a:solidFill>
              <a:latin typeface="XCCW Joined 1a - 16"/>
            </a:endParaRPr>
          </a:p>
          <a:p>
            <a:r>
              <a:rPr lang="en-GB" sz="1200">
                <a:solidFill>
                  <a:srgbClr val="0000FF"/>
                </a:solidFill>
                <a:latin typeface="XCCW Joined 1a - 16"/>
              </a:rPr>
              <a:t>Ho</a:t>
            </a:r>
            <a:r>
              <a:rPr lang="en-GB" sz="2100">
                <a:solidFill>
                  <a:srgbClr val="0000FF"/>
                </a:solidFill>
                <a:latin typeface="XCCW Joined 1a - 28"/>
              </a:rPr>
              <a:t>w would you write the number £5 million  ​numbers?</a:t>
            </a:r>
          </a:p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£</a:t>
            </a:r>
            <a:r>
              <a:rPr lang="en-GB" sz="1200">
                <a:solidFill>
                  <a:srgbClr val="0000FF"/>
                </a:solidFill>
                <a:latin typeface="XCCW Joined 1a - 16"/>
              </a:rPr>
              <a:t>5,000,000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B58208-2B2F-4F17-A3FE-2D3C085D686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56000"/>
            <a:ext cx="2357247" cy="16357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DFD373-6A57-4957-BFF6-C58856F29A02}"/>
              </a:ext>
            </a:extLst>
          </p:cNvPr>
          <p:cNvSpPr txBox="1"/>
          <p:nvPr/>
        </p:nvSpPr>
        <p:spPr>
          <a:xfrm>
            <a:off x="3771900" y="0"/>
            <a:ext cx="626994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L.O:To recognise and explain patterns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361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B08E93-A4B7-4809-8498-40C77F07D99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215900"/>
            <a:ext cx="7894320" cy="46584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91A8FB0-0E6F-4523-8C58-AC306D19C38A}"/>
              </a:ext>
            </a:extLst>
          </p:cNvPr>
          <p:cNvSpPr/>
          <p:nvPr/>
        </p:nvSpPr>
        <p:spPr>
          <a:xfrm>
            <a:off x="2118821" y="208379"/>
            <a:ext cx="5332640" cy="3762389"/>
          </a:xfrm>
          <a:custGeom>
            <a:avLst/>
            <a:gdLst/>
            <a:ahLst/>
            <a:cxnLst/>
            <a:rect l="0" t="0" r="0" b="0"/>
            <a:pathLst>
              <a:path w="5332640" h="3762389">
                <a:moveTo>
                  <a:pt x="0" y="0"/>
                </a:moveTo>
                <a:lnTo>
                  <a:pt x="5332639" y="0"/>
                </a:lnTo>
                <a:lnTo>
                  <a:pt x="5332639" y="3762388"/>
                </a:lnTo>
                <a:lnTo>
                  <a:pt x="0" y="3762388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1CB079C-BF8C-45AA-A5D4-603F6D808E00}"/>
              </a:ext>
            </a:extLst>
          </p:cNvPr>
          <p:cNvSpPr/>
          <p:nvPr/>
        </p:nvSpPr>
        <p:spPr>
          <a:xfrm>
            <a:off x="2017221" y="2862679"/>
            <a:ext cx="8896623" cy="2082165"/>
          </a:xfrm>
          <a:custGeom>
            <a:avLst/>
            <a:gdLst/>
            <a:ahLst/>
            <a:cxnLst/>
            <a:rect l="0" t="0" r="0" b="0"/>
            <a:pathLst>
              <a:path w="8896623" h="2082165">
                <a:moveTo>
                  <a:pt x="0" y="0"/>
                </a:moveTo>
                <a:lnTo>
                  <a:pt x="8896622" y="0"/>
                </a:lnTo>
                <a:lnTo>
                  <a:pt x="8896622" y="2082164"/>
                </a:lnTo>
                <a:lnTo>
                  <a:pt x="0" y="2082164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C397DDD-4D81-44D1-AFE9-4B29CE922950}"/>
              </a:ext>
            </a:extLst>
          </p:cNvPr>
          <p:cNvSpPr/>
          <p:nvPr/>
        </p:nvSpPr>
        <p:spPr>
          <a:xfrm rot="19413600">
            <a:off x="7079779" y="-51998"/>
            <a:ext cx="1522731" cy="785434"/>
          </a:xfrm>
          <a:custGeom>
            <a:avLst/>
            <a:gdLst/>
            <a:ahLst/>
            <a:cxnLst/>
            <a:rect l="0" t="0" r="0" b="0"/>
            <a:pathLst>
              <a:path w="1522731" h="785434">
                <a:moveTo>
                  <a:pt x="0" y="0"/>
                </a:moveTo>
                <a:lnTo>
                  <a:pt x="1522730" y="0"/>
                </a:lnTo>
                <a:lnTo>
                  <a:pt x="1522730" y="785433"/>
                </a:lnTo>
                <a:lnTo>
                  <a:pt x="0" y="785433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4FA49F1-9864-4FE2-8903-4D903738E9C5}"/>
              </a:ext>
            </a:extLst>
          </p:cNvPr>
          <p:cNvSpPr/>
          <p:nvPr/>
        </p:nvSpPr>
        <p:spPr>
          <a:xfrm rot="2280600">
            <a:off x="8663394" y="-279025"/>
            <a:ext cx="2138862" cy="1122141"/>
          </a:xfrm>
          <a:custGeom>
            <a:avLst/>
            <a:gdLst/>
            <a:ahLst/>
            <a:cxnLst/>
            <a:rect l="0" t="0" r="0" b="0"/>
            <a:pathLst>
              <a:path w="2138862" h="1122141">
                <a:moveTo>
                  <a:pt x="0" y="0"/>
                </a:moveTo>
                <a:lnTo>
                  <a:pt x="2138861" y="0"/>
                </a:lnTo>
                <a:lnTo>
                  <a:pt x="2138861" y="1122140"/>
                </a:lnTo>
                <a:lnTo>
                  <a:pt x="0" y="1122140"/>
                </a:lnTo>
                <a:close/>
              </a:path>
            </a:pathLst>
          </a:custGeom>
          <a:solidFill>
            <a:srgbClr val="C0FFFF"/>
          </a:solidFill>
          <a:ln w="38100" cap="flat" cmpd="sng" algn="ctr">
            <a:solidFill>
              <a:srgbClr val="C0FFFF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70529F-9E3E-4B57-B918-B600AE83D03F}"/>
              </a:ext>
            </a:extLst>
          </p:cNvPr>
          <p:cNvSpPr txBox="1"/>
          <p:nvPr/>
        </p:nvSpPr>
        <p:spPr>
          <a:xfrm>
            <a:off x="279400" y="0"/>
            <a:ext cx="6048248" cy="6001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3300">
                <a:solidFill>
                  <a:srgbClr val="000000"/>
                </a:solidFill>
                <a:latin typeface="XCCW Joined 1a - 44"/>
              </a:rPr>
              <a:t>High 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F7BF63-2BE0-4F2F-BD55-E47312CD584F}"/>
              </a:ext>
            </a:extLst>
          </p:cNvPr>
          <p:cNvSpPr txBox="1"/>
          <p:nvPr/>
        </p:nvSpPr>
        <p:spPr>
          <a:xfrm>
            <a:off x="177800" y="1219200"/>
            <a:ext cx="7003314" cy="44627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300">
                <a:solidFill>
                  <a:srgbClr val="000000"/>
                </a:solidFill>
                <a:latin typeface="XCCW Joined 1a - 31"/>
              </a:rPr>
              <a:t>What is the key information?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98AFC9-0CB0-44EB-9288-493FACA4C203}"/>
              </a:ext>
            </a:extLst>
          </p:cNvPr>
          <p:cNvSpPr txBox="1"/>
          <p:nvPr/>
        </p:nvSpPr>
        <p:spPr>
          <a:xfrm>
            <a:off x="3873500" y="25400"/>
            <a:ext cx="6269889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L.O:To recognise and explain patterns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31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B5C582-A280-41E8-B318-DE0C432D9BCF}"/>
              </a:ext>
            </a:extLst>
          </p:cNvPr>
          <p:cNvSpPr txBox="1"/>
          <p:nvPr/>
        </p:nvSpPr>
        <p:spPr>
          <a:xfrm>
            <a:off x="101600" y="0"/>
            <a:ext cx="10126472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How could you go about solving this problem?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687D32-9B47-41C9-8A98-689F7FAAD098}"/>
              </a:ext>
            </a:extLst>
          </p:cNvPr>
          <p:cNvSpPr txBox="1"/>
          <p:nvPr/>
        </p:nvSpPr>
        <p:spPr>
          <a:xfrm>
            <a:off x="304800" y="3251200"/>
            <a:ext cx="8729472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>
                <a:solidFill>
                  <a:srgbClr val="0000FF"/>
                </a:solidFill>
                <a:latin typeface="XCCW Joined 1a - 28"/>
              </a:rPr>
              <a:t>How could you arrange the five igloos?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79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9A6759-6F19-4CA0-97EA-D9EE7FDE325A}"/>
              </a:ext>
            </a:extLst>
          </p:cNvPr>
          <p:cNvSpPr txBox="1"/>
          <p:nvPr/>
        </p:nvSpPr>
        <p:spPr>
          <a:xfrm>
            <a:off x="0" y="546100"/>
            <a:ext cx="9237472" cy="31393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200" b="1" u="sng" dirty="0">
                <a:solidFill>
                  <a:srgbClr val="000000"/>
                </a:solidFill>
                <a:latin typeface="Arial - 30"/>
              </a:rPr>
              <a:t>Challenge 1:</a:t>
            </a:r>
            <a:r>
              <a:rPr lang="en-GB" sz="2200" dirty="0">
                <a:solidFill>
                  <a:srgbClr val="000000"/>
                </a:solidFill>
                <a:latin typeface="Arial - 30"/>
              </a:rPr>
              <a:t> I can solve the number of paths needed for four igloos. </a:t>
            </a:r>
          </a:p>
          <a:p>
            <a:endParaRPr lang="en-GB" sz="2200" dirty="0">
              <a:solidFill>
                <a:srgbClr val="000000"/>
              </a:solidFill>
              <a:latin typeface="Arial - 30"/>
            </a:endParaRPr>
          </a:p>
          <a:p>
            <a:r>
              <a:rPr lang="en-GB" sz="2200" b="1" u="sng" dirty="0">
                <a:solidFill>
                  <a:srgbClr val="000000"/>
                </a:solidFill>
                <a:latin typeface="Arial - 30"/>
              </a:rPr>
              <a:t>Challenge 2:</a:t>
            </a:r>
            <a:r>
              <a:rPr lang="en-GB" sz="2200" dirty="0">
                <a:solidFill>
                  <a:srgbClr val="000000"/>
                </a:solidFill>
                <a:latin typeface="Arial - 30"/>
              </a:rPr>
              <a:t>I can solve the number of paths for five igloos and six igloos and start to explain patterns.</a:t>
            </a:r>
          </a:p>
          <a:p>
            <a:endParaRPr lang="en-GB" sz="2200" dirty="0">
              <a:solidFill>
                <a:srgbClr val="000000"/>
              </a:solidFill>
              <a:latin typeface="Arial - 30"/>
            </a:endParaRPr>
          </a:p>
          <a:p>
            <a:r>
              <a:rPr lang="en-GB" sz="2200" b="1" u="sng" dirty="0">
                <a:solidFill>
                  <a:srgbClr val="000000"/>
                </a:solidFill>
                <a:latin typeface="Arial - 30"/>
              </a:rPr>
              <a:t>Challenge 3:</a:t>
            </a:r>
            <a:r>
              <a:rPr lang="en-GB" sz="2200" dirty="0">
                <a:solidFill>
                  <a:srgbClr val="000000"/>
                </a:solidFill>
                <a:latin typeface="Arial - 30"/>
              </a:rPr>
              <a:t>I can solve the number of paths needed for 5 to 8 igloos explaining any patterns. </a:t>
            </a:r>
          </a:p>
          <a:p>
            <a:endParaRPr lang="en-GB" sz="2200" dirty="0">
              <a:solidFill>
                <a:srgbClr val="000000"/>
              </a:solidFill>
              <a:latin typeface="Arial - 30"/>
            </a:endParaRPr>
          </a:p>
          <a:p>
            <a:endParaRPr lang="en-GB" sz="2200" dirty="0">
              <a:solidFill>
                <a:srgbClr val="000000"/>
              </a:solidFill>
              <a:latin typeface="Arial - 3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B3F2A9-EFAE-4CF7-8C16-EF5866955C6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00" y="3390900"/>
            <a:ext cx="2357247" cy="16357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ACE729-D0C5-4968-BD9F-66D21CD81651}"/>
              </a:ext>
            </a:extLst>
          </p:cNvPr>
          <p:cNvSpPr txBox="1"/>
          <p:nvPr/>
        </p:nvSpPr>
        <p:spPr>
          <a:xfrm>
            <a:off x="3886200" y="0"/>
            <a:ext cx="626994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L.O:To recognise and explain patterns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143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2E282D-D7A1-4DAE-B2E4-D077893F73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632329"/>
              </p:ext>
            </p:extLst>
          </p:nvPr>
        </p:nvGraphicFramePr>
        <p:xfrm>
          <a:off x="520700" y="1511300"/>
          <a:ext cx="8022336" cy="1742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23">
                  <a:extLst>
                    <a:ext uri="{9D8B030D-6E8A-4147-A177-3AD203B41FA5}">
                      <a16:colId xmlns:a16="http://schemas.microsoft.com/office/drawing/2014/main" val="1931228151"/>
                    </a:ext>
                  </a:extLst>
                </a:gridCol>
                <a:gridCol w="1203452">
                  <a:extLst>
                    <a:ext uri="{9D8B030D-6E8A-4147-A177-3AD203B41FA5}">
                      <a16:colId xmlns:a16="http://schemas.microsoft.com/office/drawing/2014/main" val="3212534533"/>
                    </a:ext>
                  </a:extLst>
                </a:gridCol>
                <a:gridCol w="1164971">
                  <a:extLst>
                    <a:ext uri="{9D8B030D-6E8A-4147-A177-3AD203B41FA5}">
                      <a16:colId xmlns:a16="http://schemas.microsoft.com/office/drawing/2014/main" val="1388401029"/>
                    </a:ext>
                  </a:extLst>
                </a:gridCol>
                <a:gridCol w="1148334">
                  <a:extLst>
                    <a:ext uri="{9D8B030D-6E8A-4147-A177-3AD203B41FA5}">
                      <a16:colId xmlns:a16="http://schemas.microsoft.com/office/drawing/2014/main" val="2827826781"/>
                    </a:ext>
                  </a:extLst>
                </a:gridCol>
                <a:gridCol w="1098296">
                  <a:extLst>
                    <a:ext uri="{9D8B030D-6E8A-4147-A177-3AD203B41FA5}">
                      <a16:colId xmlns:a16="http://schemas.microsoft.com/office/drawing/2014/main" val="1286359312"/>
                    </a:ext>
                  </a:extLst>
                </a:gridCol>
                <a:gridCol w="1056767">
                  <a:extLst>
                    <a:ext uri="{9D8B030D-6E8A-4147-A177-3AD203B41FA5}">
                      <a16:colId xmlns:a16="http://schemas.microsoft.com/office/drawing/2014/main" val="3531791366"/>
                    </a:ext>
                  </a:extLst>
                </a:gridCol>
                <a:gridCol w="1264793">
                  <a:extLst>
                    <a:ext uri="{9D8B030D-6E8A-4147-A177-3AD203B41FA5}">
                      <a16:colId xmlns:a16="http://schemas.microsoft.com/office/drawing/2014/main" val="1563116387"/>
                    </a:ext>
                  </a:extLst>
                </a:gridCol>
              </a:tblGrid>
              <a:tr h="797433"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Name of  ​shapes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Pentagon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Hexagon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Heptagon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Octagon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Nonagon 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Decagon 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5588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r>
                        <a:rPr lang="en-GB" sz="1400" b="1" i="0" u="none" baseline="0">
                          <a:solidFill>
                            <a:srgbClr val="000000"/>
                          </a:solidFill>
                          <a:latin typeface="XCCW Joined 1a - 14"/>
                        </a:rPr>
                        <a:t>Number  ​of paths  ​needed</a:t>
                      </a:r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836920"/>
                  </a:ext>
                </a:extLst>
              </a:tr>
            </a:tbl>
          </a:graphicData>
        </a:graphic>
      </p:graphicFrame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37C5E4F-7D7F-436E-94D0-CB32E873A6DD}"/>
              </a:ext>
            </a:extLst>
          </p:cNvPr>
          <p:cNvSpPr/>
          <p:nvPr/>
        </p:nvSpPr>
        <p:spPr>
          <a:xfrm>
            <a:off x="1894586" y="912241"/>
            <a:ext cx="490729" cy="479680"/>
          </a:xfrm>
          <a:custGeom>
            <a:avLst/>
            <a:gdLst/>
            <a:ahLst/>
            <a:cxnLst/>
            <a:rect l="0" t="0" r="0" b="0"/>
            <a:pathLst>
              <a:path w="490729" h="479680">
                <a:moveTo>
                  <a:pt x="490728" y="183134"/>
                </a:moveTo>
                <a:lnTo>
                  <a:pt x="397002" y="479679"/>
                </a:lnTo>
                <a:lnTo>
                  <a:pt x="93345" y="479679"/>
                </a:lnTo>
                <a:lnTo>
                  <a:pt x="0" y="183134"/>
                </a:lnTo>
                <a:lnTo>
                  <a:pt x="245364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2EEB16-B1F9-4D8F-8577-140DEA0AF309}"/>
              </a:ext>
            </a:extLst>
          </p:cNvPr>
          <p:cNvSpPr/>
          <p:nvPr/>
        </p:nvSpPr>
        <p:spPr>
          <a:xfrm>
            <a:off x="3153283" y="919353"/>
            <a:ext cx="552832" cy="485141"/>
          </a:xfrm>
          <a:custGeom>
            <a:avLst/>
            <a:gdLst/>
            <a:ahLst/>
            <a:cxnLst/>
            <a:rect l="0" t="0" r="0" b="0"/>
            <a:pathLst>
              <a:path w="552832" h="485141">
                <a:moveTo>
                  <a:pt x="134747" y="481330"/>
                </a:moveTo>
                <a:lnTo>
                  <a:pt x="0" y="238760"/>
                </a:lnTo>
                <a:lnTo>
                  <a:pt x="141478" y="0"/>
                </a:lnTo>
                <a:lnTo>
                  <a:pt x="417957" y="3937"/>
                </a:lnTo>
                <a:lnTo>
                  <a:pt x="552831" y="246507"/>
                </a:lnTo>
                <a:lnTo>
                  <a:pt x="411226" y="48514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0E58D33-5F74-49CA-B255-C7BE8623D7BD}"/>
              </a:ext>
            </a:extLst>
          </p:cNvPr>
          <p:cNvSpPr/>
          <p:nvPr/>
        </p:nvSpPr>
        <p:spPr>
          <a:xfrm>
            <a:off x="4382770" y="966470"/>
            <a:ext cx="389891" cy="375921"/>
          </a:xfrm>
          <a:custGeom>
            <a:avLst/>
            <a:gdLst/>
            <a:ahLst/>
            <a:cxnLst/>
            <a:rect l="0" t="0" r="0" b="0"/>
            <a:pathLst>
              <a:path w="389891" h="375921">
                <a:moveTo>
                  <a:pt x="281940" y="375920"/>
                </a:moveTo>
                <a:lnTo>
                  <a:pt x="389890" y="241300"/>
                </a:lnTo>
                <a:lnTo>
                  <a:pt x="351790" y="73660"/>
                </a:lnTo>
                <a:lnTo>
                  <a:pt x="194310" y="0"/>
                </a:lnTo>
                <a:lnTo>
                  <a:pt x="38100" y="73660"/>
                </a:lnTo>
                <a:lnTo>
                  <a:pt x="0" y="241300"/>
                </a:lnTo>
                <a:lnTo>
                  <a:pt x="107950" y="37592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651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42B9288-5CCF-4609-B6BA-51D18C90B068}"/>
              </a:ext>
            </a:extLst>
          </p:cNvPr>
          <p:cNvSpPr/>
          <p:nvPr/>
        </p:nvSpPr>
        <p:spPr>
          <a:xfrm>
            <a:off x="5537200" y="1003300"/>
            <a:ext cx="316231" cy="316231"/>
          </a:xfrm>
          <a:custGeom>
            <a:avLst/>
            <a:gdLst/>
            <a:ahLst/>
            <a:cxnLst/>
            <a:rect l="0" t="0" r="0" b="0"/>
            <a:pathLst>
              <a:path w="316231" h="316231">
                <a:moveTo>
                  <a:pt x="223520" y="316230"/>
                </a:moveTo>
                <a:lnTo>
                  <a:pt x="316230" y="223520"/>
                </a:lnTo>
                <a:lnTo>
                  <a:pt x="316230" y="92710"/>
                </a:lnTo>
                <a:lnTo>
                  <a:pt x="223520" y="0"/>
                </a:lnTo>
                <a:lnTo>
                  <a:pt x="92710" y="0"/>
                </a:lnTo>
                <a:lnTo>
                  <a:pt x="0" y="92710"/>
                </a:lnTo>
                <a:lnTo>
                  <a:pt x="0" y="223520"/>
                </a:lnTo>
                <a:lnTo>
                  <a:pt x="92710" y="31623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460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9555162-D866-4250-B3C3-9C83CEA878AE}"/>
              </a:ext>
            </a:extLst>
          </p:cNvPr>
          <p:cNvSpPr/>
          <p:nvPr/>
        </p:nvSpPr>
        <p:spPr>
          <a:xfrm>
            <a:off x="6554470" y="966470"/>
            <a:ext cx="361951" cy="353061"/>
          </a:xfrm>
          <a:custGeom>
            <a:avLst/>
            <a:gdLst/>
            <a:ahLst/>
            <a:cxnLst/>
            <a:rect l="0" t="0" r="0" b="0"/>
            <a:pathLst>
              <a:path w="361951" h="353061">
                <a:moveTo>
                  <a:pt x="243839" y="353060"/>
                </a:moveTo>
                <a:lnTo>
                  <a:pt x="340360" y="273050"/>
                </a:lnTo>
                <a:lnTo>
                  <a:pt x="361950" y="149860"/>
                </a:lnTo>
                <a:lnTo>
                  <a:pt x="298450" y="43180"/>
                </a:lnTo>
                <a:lnTo>
                  <a:pt x="180339" y="0"/>
                </a:lnTo>
                <a:lnTo>
                  <a:pt x="62230" y="43180"/>
                </a:lnTo>
                <a:lnTo>
                  <a:pt x="0" y="149860"/>
                </a:lnTo>
                <a:lnTo>
                  <a:pt x="21589" y="273050"/>
                </a:lnTo>
                <a:lnTo>
                  <a:pt x="118110" y="35306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651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971390B-8BE6-4B1E-93F6-2152ECAFE74C}"/>
              </a:ext>
            </a:extLst>
          </p:cNvPr>
          <p:cNvSpPr/>
          <p:nvPr/>
        </p:nvSpPr>
        <p:spPr>
          <a:xfrm>
            <a:off x="7672070" y="991870"/>
            <a:ext cx="383541" cy="354331"/>
          </a:xfrm>
          <a:custGeom>
            <a:avLst/>
            <a:gdLst/>
            <a:ahLst/>
            <a:cxnLst/>
            <a:rect l="0" t="0" r="0" b="0"/>
            <a:pathLst>
              <a:path w="383541" h="354331">
                <a:moveTo>
                  <a:pt x="250190" y="354330"/>
                </a:moveTo>
                <a:lnTo>
                  <a:pt x="346710" y="287020"/>
                </a:lnTo>
                <a:lnTo>
                  <a:pt x="383540" y="177800"/>
                </a:lnTo>
                <a:lnTo>
                  <a:pt x="346710" y="67310"/>
                </a:lnTo>
                <a:lnTo>
                  <a:pt x="250190" y="0"/>
                </a:lnTo>
                <a:lnTo>
                  <a:pt x="132080" y="0"/>
                </a:lnTo>
                <a:lnTo>
                  <a:pt x="36830" y="67310"/>
                </a:lnTo>
                <a:lnTo>
                  <a:pt x="0" y="177800"/>
                </a:lnTo>
                <a:lnTo>
                  <a:pt x="36830" y="287020"/>
                </a:lnTo>
                <a:lnTo>
                  <a:pt x="132080" y="35433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778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ACFB8A-4029-46BE-9017-7767F1A5F0D4}"/>
              </a:ext>
            </a:extLst>
          </p:cNvPr>
          <p:cNvSpPr txBox="1"/>
          <p:nvPr/>
        </p:nvSpPr>
        <p:spPr>
          <a:xfrm>
            <a:off x="1581695" y="3844471"/>
            <a:ext cx="73533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XCCW Joined 1a - 14"/>
              </a:rPr>
              <a:t>Can you predict the number of paths for a Nonagon village and Decagon village? </a:t>
            </a:r>
          </a:p>
          <a:p>
            <a:endParaRPr lang="en-GB" dirty="0">
              <a:solidFill>
                <a:srgbClr val="000000"/>
              </a:solidFill>
              <a:latin typeface="XCCW Joined 1a - 14"/>
            </a:endParaRPr>
          </a:p>
          <a:p>
            <a:r>
              <a:rPr lang="en-GB" dirty="0">
                <a:solidFill>
                  <a:srgbClr val="000000"/>
                </a:solidFill>
                <a:latin typeface="XCCW Joined 1a - 14"/>
              </a:rPr>
              <a:t>Explain your prediction and then prove it.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C65821-16BB-497B-974D-F365D4B8C3AA}"/>
              </a:ext>
            </a:extLst>
          </p:cNvPr>
          <p:cNvSpPr txBox="1"/>
          <p:nvPr/>
        </p:nvSpPr>
        <p:spPr>
          <a:xfrm>
            <a:off x="508000" y="165100"/>
            <a:ext cx="626999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z="2100" i="1">
                <a:solidFill>
                  <a:srgbClr val="666666"/>
                </a:solidFill>
                <a:latin typeface="Arial - 28"/>
              </a:rPr>
              <a:t>Challenge 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6816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660</Words>
  <Application>Microsoft Office PowerPoint</Application>
  <PresentationFormat>Custom</PresentationFormat>
  <Paragraphs>106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38" baseType="lpstr">
      <vt:lpstr>XCCW Joined 1a - 11</vt:lpstr>
      <vt:lpstr>XCCW Joined 1a - 36</vt:lpstr>
      <vt:lpstr>Arial - 20</vt:lpstr>
      <vt:lpstr>Arial - 30</vt:lpstr>
      <vt:lpstr>XCCW Joined 1a - 23</vt:lpstr>
      <vt:lpstr>XCCW Joined 1a - 31</vt:lpstr>
      <vt:lpstr>XCCW Joined 1a - 24</vt:lpstr>
      <vt:lpstr>XCCW Joined 1a - 26</vt:lpstr>
      <vt:lpstr>XCCW Joined 1a - 16</vt:lpstr>
      <vt:lpstr>XCCW Joined 1a - 18</vt:lpstr>
      <vt:lpstr>XCCW Joined 1a - 28</vt:lpstr>
      <vt:lpstr>XCCW Joined 1a - 13</vt:lpstr>
      <vt:lpstr>Calibri</vt:lpstr>
      <vt:lpstr>Arial - 24</vt:lpstr>
      <vt:lpstr>Arial - 29</vt:lpstr>
      <vt:lpstr>XCCW Joined 1a - 14</vt:lpstr>
      <vt:lpstr>Arial - 19</vt:lpstr>
      <vt:lpstr>Arial - 36</vt:lpstr>
      <vt:lpstr>Calibri Light</vt:lpstr>
      <vt:lpstr>Arial - 26</vt:lpstr>
      <vt:lpstr>Arial</vt:lpstr>
      <vt:lpstr>Arial - 28</vt:lpstr>
      <vt:lpstr>XCCW Joined 1a - 35</vt:lpstr>
      <vt:lpstr>XCCW Joined 1a - 44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Akien, Naomi</dc:creator>
  <cp:lastModifiedBy>Akien, Naomi</cp:lastModifiedBy>
  <cp:revision>3</cp:revision>
  <cp:lastPrinted>2020-07-13T12:19:46Z</cp:lastPrinted>
  <dcterms:created xsi:type="dcterms:W3CDTF">2020-07-13T11:08:57Z</dcterms:created>
  <dcterms:modified xsi:type="dcterms:W3CDTF">2020-07-13T12:21:09Z</dcterms:modified>
</cp:coreProperties>
</file>