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1"/>
  </p:handoutMasterIdLst>
  <p:sldIdLst>
    <p:sldId id="261" r:id="rId2"/>
    <p:sldId id="263" r:id="rId3"/>
    <p:sldId id="258" r:id="rId4"/>
    <p:sldId id="264" r:id="rId5"/>
    <p:sldId id="267" r:id="rId6"/>
    <p:sldId id="268" r:id="rId7"/>
    <p:sldId id="269" r:id="rId8"/>
    <p:sldId id="271" r:id="rId9"/>
    <p:sldId id="270" r:id="rId10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Md" panose="02000603050000020003" pitchFamily="50" charset="0"/>
      <p:regular r:id="rId20"/>
    </p:embeddedFont>
    <p:embeddedFont>
      <p:font typeface="Sassoon Infant Rg" panose="02000503030000020003" pitchFamily="50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9DB1"/>
    <a:srgbClr val="FEFBDA"/>
    <a:srgbClr val="FFFFE1"/>
    <a:srgbClr val="FDFDFD"/>
    <a:srgbClr val="AD8CC0"/>
    <a:srgbClr val="990167"/>
    <a:srgbClr val="2898A8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372A1F-ECEF-4911-BA82-E2DE6E704C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81FEE0-3932-4763-AFE2-72D077B284F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3F1A67-3FBC-4846-80D6-DDCE234BC4AA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3FFC83-B524-4E13-A398-BE22FFB6DA7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DD624D-B63C-4CD0-911D-05B9023DBD0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BB62BD4-6930-4E64-8B72-9A3387BB4C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60D5C98-576C-4249-B310-480DF9BD37F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A41CA88-2945-495C-B6AE-8C92892E92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733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93A1BB2-5A5A-48B4-A564-D9DD7735877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1A057AF0-D623-48FE-941F-B38F78E9CC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8721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2AEC9FAC-667A-4F0A-BFBE-F0BB965A87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2045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6824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25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02D938D5-1C51-4B6E-B074-4DB8112E06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71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299F943-BEFF-44A2-B8B1-1A667151BB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A7EBE10-18FD-4E8D-B024-366B583F63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audio" Target="../media/media7.m4a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microsoft.com/office/2007/relationships/media" Target="../media/media7.m4a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5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audio" Target="../media/media8.m4a"/><Relationship Id="rId7" Type="http://schemas.openxmlformats.org/officeDocument/2006/relationships/image" Target="../media/image34.jpe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8AF3C385-C22B-46B4-A010-CDA3658DE8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7433E9E2-BD55-487D-B0C8-AC959383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3321B4-2CE7-4400-9C4B-150B29D71323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410BBB4-34B3-42D0-ACF7-21E8E17F199B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B1DBED50-34E8-4883-8B4E-5372671E1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Year 1 | Caring for Others | Langar | Lesson 4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0F7BBD71-1FD7-4CAC-81A8-A2F36F9C43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Caring for Others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100AC02D-BE31-46D0-A464-F9798FE24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RE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2F852C80-6CE0-4E35-8A38-A380B16D04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F84F5E-9BAE-4954-80A1-C072BD8313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53"/>
    </mc:Choice>
    <mc:Fallback>
      <p:transition spd="slow" advTm="10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4BD5528-07A7-44D1-8635-37C073B392CF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7CC5CAA8-2F3B-4DB9-8D07-DCA60FEBD30F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chemeClr val="tx1"/>
                </a:solidFill>
                <a:latin typeface="Sassoon Infant Md" pitchFamily="50" charset="0"/>
              </a:rPr>
              <a:t>W</a:t>
            </a:r>
            <a:r>
              <a:rPr lang="en-US" altLang="en-US" sz="4800" b="1">
                <a:solidFill>
                  <a:schemeClr val="tx1"/>
                </a:solidFill>
                <a:latin typeface="Sassoon Infant Md" pitchFamily="50" charset="0"/>
              </a:rPr>
              <a:t>e are learning</a:t>
            </a:r>
          </a:p>
        </p:txBody>
      </p:sp>
      <p:sp>
        <p:nvSpPr>
          <p:cNvPr id="9220" name="Content Placeholder 15">
            <a:extLst>
              <a:ext uri="{FF2B5EF4-FFF2-40B4-BE49-F238E27FC236}">
                <a16:creationId xmlns:a16="http://schemas.microsoft.com/office/drawing/2014/main" id="{4F11D608-8B3B-4B26-B5EA-E4427EFC3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4400"/>
              <a:t>I can explain what a langar meal is.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E2DAB95-A7FF-43C0-8660-6C624B389F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28"/>
    </mc:Choice>
    <mc:Fallback>
      <p:transition spd="slow" advTm="6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>
            <a:extLst>
              <a:ext uri="{FF2B5EF4-FFF2-40B4-BE49-F238E27FC236}">
                <a16:creationId xmlns:a16="http://schemas.microsoft.com/office/drawing/2014/main" id="{80AE1544-13CC-4E6B-BDFF-253C4C3E7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>
            <a:extLst>
              <a:ext uri="{FF2B5EF4-FFF2-40B4-BE49-F238E27FC236}">
                <a16:creationId xmlns:a16="http://schemas.microsoft.com/office/drawing/2014/main" id="{B53CFA68-3656-4024-BFC4-D7F1116288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6223000"/>
            <a:ext cx="6858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B70C6C-FA2B-4254-9E58-A63A75BB7E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4"/>
    </mc:Choice>
    <mc:Fallback>
      <p:transition spd="slow" advTm="2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3EFE2636-493B-41AF-99AD-37FE6621A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Eating Meals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6E95C56-F5CB-4C0C-A349-55153C61FE44}"/>
              </a:ext>
            </a:extLst>
          </p:cNvPr>
          <p:cNvSpPr/>
          <p:nvPr/>
        </p:nvSpPr>
        <p:spPr>
          <a:xfrm>
            <a:off x="750888" y="2024063"/>
            <a:ext cx="7632700" cy="409257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4">
            <a:extLst>
              <a:ext uri="{FF2B5EF4-FFF2-40B4-BE49-F238E27FC236}">
                <a16:creationId xmlns:a16="http://schemas.microsoft.com/office/drawing/2014/main" id="{E654B6F2-EC43-4AE7-A3A3-6E8F03520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588" y="1608138"/>
            <a:ext cx="5905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answer these questions?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:a16="http://schemas.microsoft.com/office/drawing/2014/main" id="{CA0643D7-73A6-4662-AD6B-5AAE9C72B7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4"/>
          <a:stretch>
            <a:fillRect/>
          </a:stretch>
        </p:blipFill>
        <p:spPr bwMode="auto">
          <a:xfrm>
            <a:off x="2930525" y="3768725"/>
            <a:ext cx="3525838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20989536-2C8D-42A5-966C-02A2228EC861}"/>
              </a:ext>
            </a:extLst>
          </p:cNvPr>
          <p:cNvGrpSpPr>
            <a:grpSpLocks/>
          </p:cNvGrpSpPr>
          <p:nvPr/>
        </p:nvGrpSpPr>
        <p:grpSpPr bwMode="auto">
          <a:xfrm>
            <a:off x="2822575" y="2649538"/>
            <a:ext cx="1871663" cy="901700"/>
            <a:chOff x="1015998" y="2717815"/>
            <a:chExt cx="1871529" cy="902160"/>
          </a:xfrm>
        </p:grpSpPr>
        <p:sp>
          <p:nvSpPr>
            <p:cNvPr id="10" name="Oval Callout 9">
              <a:extLst>
                <a:ext uri="{FF2B5EF4-FFF2-40B4-BE49-F238E27FC236}">
                  <a16:creationId xmlns:a16="http://schemas.microsoft.com/office/drawing/2014/main" id="{9818DB14-EDF0-4407-BAD9-07E900A5C713}"/>
                </a:ext>
              </a:extLst>
            </p:cNvPr>
            <p:cNvSpPr/>
            <p:nvPr/>
          </p:nvSpPr>
          <p:spPr>
            <a:xfrm>
              <a:off x="1015998" y="2717815"/>
              <a:ext cx="1871529" cy="902160"/>
            </a:xfrm>
            <a:prstGeom prst="wedgeEllipseCallout">
              <a:avLst>
                <a:gd name="adj1" fmla="val 72317"/>
                <a:gd name="adj2" fmla="val 98235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1" name="Rectangle 10">
              <a:extLst>
                <a:ext uri="{FF2B5EF4-FFF2-40B4-BE49-F238E27FC236}">
                  <a16:creationId xmlns:a16="http://schemas.microsoft.com/office/drawing/2014/main" id="{2048090F-6715-4185-9100-F6B9B8F79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7856" y="2908145"/>
              <a:ext cx="174234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Who do you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eat with?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F9D1D67-C97D-415E-BC02-F285CF85CA04}"/>
              </a:ext>
            </a:extLst>
          </p:cNvPr>
          <p:cNvGrpSpPr>
            <a:grpSpLocks/>
          </p:cNvGrpSpPr>
          <p:nvPr/>
        </p:nvGrpSpPr>
        <p:grpSpPr bwMode="auto">
          <a:xfrm>
            <a:off x="839788" y="3697288"/>
            <a:ext cx="1871662" cy="909637"/>
            <a:chOff x="890985" y="3815186"/>
            <a:chExt cx="1871529" cy="90915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2C156C54-6BA0-4CE3-8AAF-6A604D85BE95}"/>
                </a:ext>
              </a:extLst>
            </p:cNvPr>
            <p:cNvSpPr/>
            <p:nvPr/>
          </p:nvSpPr>
          <p:spPr>
            <a:xfrm>
              <a:off x="890985" y="3815186"/>
              <a:ext cx="1871529" cy="909157"/>
            </a:xfrm>
            <a:prstGeom prst="wedgeEllipseCallout">
              <a:avLst>
                <a:gd name="adj1" fmla="val 75514"/>
                <a:gd name="adj2" fmla="val 22576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9" name="Rectangle 13">
              <a:extLst>
                <a:ext uri="{FF2B5EF4-FFF2-40B4-BE49-F238E27FC236}">
                  <a16:creationId xmlns:a16="http://schemas.microsoft.com/office/drawing/2014/main" id="{3EABFDAB-53AD-4E5F-BA40-68929E03DC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5515" y="3988358"/>
              <a:ext cx="162310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Do you sit at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a table?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8A25819-BE3C-4BBC-BBD3-DCE16371C56D}"/>
              </a:ext>
            </a:extLst>
          </p:cNvPr>
          <p:cNvGrpSpPr>
            <a:grpSpLocks/>
          </p:cNvGrpSpPr>
          <p:nvPr/>
        </p:nvGrpSpPr>
        <p:grpSpPr bwMode="auto">
          <a:xfrm>
            <a:off x="879475" y="4670425"/>
            <a:ext cx="1871663" cy="1485900"/>
            <a:chOff x="1010223" y="4813811"/>
            <a:chExt cx="1871529" cy="1260943"/>
          </a:xfrm>
        </p:grpSpPr>
        <p:sp>
          <p:nvSpPr>
            <p:cNvPr id="16" name="Oval Callout 15">
              <a:extLst>
                <a:ext uri="{FF2B5EF4-FFF2-40B4-BE49-F238E27FC236}">
                  <a16:creationId xmlns:a16="http://schemas.microsoft.com/office/drawing/2014/main" id="{8F942CE7-2D01-4C83-AA1C-F67B390AFD87}"/>
                </a:ext>
              </a:extLst>
            </p:cNvPr>
            <p:cNvSpPr/>
            <p:nvPr/>
          </p:nvSpPr>
          <p:spPr>
            <a:xfrm>
              <a:off x="1010223" y="4813811"/>
              <a:ext cx="1871529" cy="1189544"/>
            </a:xfrm>
            <a:prstGeom prst="wedgeEllipseCallout">
              <a:avLst>
                <a:gd name="adj1" fmla="val 73231"/>
                <a:gd name="adj2" fmla="val -46431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7" name="Rectangle 16">
              <a:extLst>
                <a:ext uri="{FF2B5EF4-FFF2-40B4-BE49-F238E27FC236}">
                  <a16:creationId xmlns:a16="http://schemas.microsoft.com/office/drawing/2014/main" id="{8D706A4C-E042-4EF3-8665-A94414B1D5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0670" y="4997536"/>
              <a:ext cx="1770634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Where do you usually eat your breakfast, lunch and dinner?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2278404-A76C-4018-9C2C-9C052597A83C}"/>
              </a:ext>
            </a:extLst>
          </p:cNvPr>
          <p:cNvGrpSpPr>
            <a:grpSpLocks/>
          </p:cNvGrpSpPr>
          <p:nvPr/>
        </p:nvGrpSpPr>
        <p:grpSpPr bwMode="auto">
          <a:xfrm>
            <a:off x="6315075" y="2794000"/>
            <a:ext cx="2005013" cy="1025525"/>
            <a:chOff x="6372282" y="3263196"/>
            <a:chExt cx="2004512" cy="1026356"/>
          </a:xfrm>
        </p:grpSpPr>
        <p:sp>
          <p:nvSpPr>
            <p:cNvPr id="25" name="Oval Callout 24">
              <a:extLst>
                <a:ext uri="{FF2B5EF4-FFF2-40B4-BE49-F238E27FC236}">
                  <a16:creationId xmlns:a16="http://schemas.microsoft.com/office/drawing/2014/main" id="{F2437239-7F86-404B-AB7E-121200BBCC75}"/>
                </a:ext>
              </a:extLst>
            </p:cNvPr>
            <p:cNvSpPr/>
            <p:nvPr/>
          </p:nvSpPr>
          <p:spPr>
            <a:xfrm>
              <a:off x="6372282" y="3263196"/>
              <a:ext cx="2004512" cy="1026356"/>
            </a:xfrm>
            <a:prstGeom prst="wedgeEllipseCallout">
              <a:avLst>
                <a:gd name="adj1" fmla="val -56964"/>
                <a:gd name="adj2" fmla="val 54767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5" name="Rectangle 25">
              <a:extLst>
                <a:ext uri="{FF2B5EF4-FFF2-40B4-BE49-F238E27FC236}">
                  <a16:creationId xmlns:a16="http://schemas.microsoft.com/office/drawing/2014/main" id="{6FF97F27-63C5-4996-9D5A-66F3DDFB4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14232" y="3358140"/>
              <a:ext cx="189911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Do family and friends ever come to your house to eat?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7525C59-ADA9-4F27-936A-343AA9332641}"/>
              </a:ext>
            </a:extLst>
          </p:cNvPr>
          <p:cNvGrpSpPr>
            <a:grpSpLocks/>
          </p:cNvGrpSpPr>
          <p:nvPr/>
        </p:nvGrpSpPr>
        <p:grpSpPr bwMode="auto">
          <a:xfrm>
            <a:off x="6432550" y="4308475"/>
            <a:ext cx="1871663" cy="1157288"/>
            <a:chOff x="6526189" y="4305852"/>
            <a:chExt cx="1871529" cy="1156664"/>
          </a:xfrm>
        </p:grpSpPr>
        <p:sp>
          <p:nvSpPr>
            <p:cNvPr id="28" name="Oval Callout 27">
              <a:extLst>
                <a:ext uri="{FF2B5EF4-FFF2-40B4-BE49-F238E27FC236}">
                  <a16:creationId xmlns:a16="http://schemas.microsoft.com/office/drawing/2014/main" id="{260E45B1-84AD-495C-AE58-FDDE558BE7B8}"/>
                </a:ext>
              </a:extLst>
            </p:cNvPr>
            <p:cNvSpPr/>
            <p:nvPr/>
          </p:nvSpPr>
          <p:spPr>
            <a:xfrm>
              <a:off x="6526189" y="4305852"/>
              <a:ext cx="1871529" cy="1156664"/>
            </a:xfrm>
            <a:prstGeom prst="wedgeEllipseCallout">
              <a:avLst>
                <a:gd name="adj1" fmla="val -67408"/>
                <a:gd name="adj2" fmla="val 5287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3" name="Rectangle 28">
              <a:extLst>
                <a:ext uri="{FF2B5EF4-FFF2-40B4-BE49-F238E27FC236}">
                  <a16:creationId xmlns:a16="http://schemas.microsoft.com/office/drawing/2014/main" id="{ECC77213-F3F6-49A9-9BFC-B3B52D300D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91828" y="4468686"/>
              <a:ext cx="154025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Who usually makes the meals in your house?</a:t>
              </a:r>
            </a:p>
          </p:txBody>
        </p:sp>
      </p:grpSp>
      <p:pic>
        <p:nvPicPr>
          <p:cNvPr id="10251" name="Talking Partners">
            <a:extLst>
              <a:ext uri="{FF2B5EF4-FFF2-40B4-BE49-F238E27FC236}">
                <a16:creationId xmlns:a16="http://schemas.microsoft.com/office/drawing/2014/main" id="{4199E702-C153-4CDA-92B1-63B16208A8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480AEA-C2FA-46DA-9836-4239FC3F82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02"/>
    </mc:Choice>
    <mc:Fallback>
      <p:transition spd="slow" advTm="20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79F30C8-6726-481E-90D3-A4836A57B124}"/>
              </a:ext>
            </a:extLst>
          </p:cNvPr>
          <p:cNvSpPr/>
          <p:nvPr/>
        </p:nvSpPr>
        <p:spPr>
          <a:xfrm>
            <a:off x="4681538" y="1735138"/>
            <a:ext cx="3706812" cy="4357687"/>
          </a:xfrm>
          <a:prstGeom prst="roundRect">
            <a:avLst>
              <a:gd name="adj" fmla="val 7796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1">
            <a:extLst>
              <a:ext uri="{FF2B5EF4-FFF2-40B4-BE49-F238E27FC236}">
                <a16:creationId xmlns:a16="http://schemas.microsoft.com/office/drawing/2014/main" id="{74807324-17EE-4637-B1E0-216DEDE20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Gurdwara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C1DF7BC-C4F5-4931-A5F2-DAC2340DD711}"/>
              </a:ext>
            </a:extLst>
          </p:cNvPr>
          <p:cNvSpPr/>
          <p:nvPr/>
        </p:nvSpPr>
        <p:spPr>
          <a:xfrm>
            <a:off x="755650" y="1735138"/>
            <a:ext cx="3706813" cy="4357687"/>
          </a:xfrm>
          <a:prstGeom prst="roundRect">
            <a:avLst>
              <a:gd name="adj" fmla="val 7796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FCFAFD48-38D0-4ECC-92F5-6F1D2893F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175" y="3713163"/>
            <a:ext cx="3157538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9">
            <a:extLst>
              <a:ext uri="{FF2B5EF4-FFF2-40B4-BE49-F238E27FC236}">
                <a16:creationId xmlns:a16="http://schemas.microsoft.com/office/drawing/2014/main" id="{923E2260-A8D3-436A-A987-3C19F4604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488" y="1933575"/>
            <a:ext cx="325913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Gurdwara is a special building for Sikhs and they go there to worship.</a:t>
            </a:r>
          </a:p>
        </p:txBody>
      </p:sp>
      <p:sp>
        <p:nvSpPr>
          <p:cNvPr id="11271" name="Rectangle 10">
            <a:extLst>
              <a:ext uri="{FF2B5EF4-FFF2-40B4-BE49-F238E27FC236}">
                <a16:creationId xmlns:a16="http://schemas.microsoft.com/office/drawing/2014/main" id="{7723AA34-89FF-48B4-AE34-9DFBFF5F8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4721225"/>
            <a:ext cx="326072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Although the Gurdwara is a special building for Sikhs, people from all religions are welcome inside them. </a:t>
            </a:r>
          </a:p>
        </p:txBody>
      </p:sp>
      <p:sp>
        <p:nvSpPr>
          <p:cNvPr id="11272" name="Rectangle 11">
            <a:extLst>
              <a:ext uri="{FF2B5EF4-FFF2-40B4-BE49-F238E27FC236}">
                <a16:creationId xmlns:a16="http://schemas.microsoft.com/office/drawing/2014/main" id="{7183B6BD-4975-4D31-811F-FEAD69A738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7913" y="1933575"/>
            <a:ext cx="3225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most famous Gurdwara is called The Golden Temple which is in India. </a:t>
            </a:r>
          </a:p>
        </p:txBody>
      </p:sp>
      <p:pic>
        <p:nvPicPr>
          <p:cNvPr id="11273" name="Picture 12">
            <a:extLst>
              <a:ext uri="{FF2B5EF4-FFF2-40B4-BE49-F238E27FC236}">
                <a16:creationId xmlns:a16="http://schemas.microsoft.com/office/drawing/2014/main" id="{3FA549C3-8842-4171-BA87-F730A8665B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2970213"/>
            <a:ext cx="248602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Rectangle 13">
            <a:extLst>
              <a:ext uri="{FF2B5EF4-FFF2-40B4-BE49-F238E27FC236}">
                <a16:creationId xmlns:a16="http://schemas.microsoft.com/office/drawing/2014/main" id="{0E20FA2C-1C76-4486-B26F-5B04DFB55E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102350"/>
            <a:ext cx="76327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Ryan@lickr.com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80CBF4-A3CB-491A-A57C-7999A6DEF7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07"/>
    </mc:Choice>
    <mc:Fallback>
      <p:transition spd="slow" advTm="26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8DF0F498-8752-4ABA-BD77-136861875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Langar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CAA5D86-1998-4E73-A409-CBD94270C89F}"/>
              </a:ext>
            </a:extLst>
          </p:cNvPr>
          <p:cNvSpPr/>
          <p:nvPr/>
        </p:nvSpPr>
        <p:spPr>
          <a:xfrm>
            <a:off x="750888" y="1803400"/>
            <a:ext cx="7637462" cy="43688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32C72D-76CE-4A30-8F26-8CF302F76F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2032000"/>
            <a:ext cx="5570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Each Gurdwara has a langar, which means free kitchen.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CF0CF2-7902-47F3-A303-6F6DC0F1C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2444750"/>
            <a:ext cx="562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There is also a langar hall, where people can sit together and eat a free meal.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A56C9C-5294-4420-B545-4FDABEB1D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3135313"/>
            <a:ext cx="5486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langar meal is vegetarian so that people from all religions are able to eat it.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FDE170A-40BA-45D2-8351-D0384C86A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3825875"/>
            <a:ext cx="533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Guru Nanak created the langar because he believed in equality. That means that everyone is equal and should all be treated the same.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750FDD-FC46-4C88-ADBA-6763C7FA3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4792663"/>
            <a:ext cx="291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At the Gurdwara everyone takes it in turns to prepare, cook and serve the meal, then clear up afterwards.</a:t>
            </a:r>
          </a:p>
        </p:txBody>
      </p:sp>
      <p:pic>
        <p:nvPicPr>
          <p:cNvPr id="12297" name="Picture 11">
            <a:extLst>
              <a:ext uri="{FF2B5EF4-FFF2-40B4-BE49-F238E27FC236}">
                <a16:creationId xmlns:a16="http://schemas.microsoft.com/office/drawing/2014/main" id="{21189738-EF58-4ADC-A22F-F4A237B7F5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965200"/>
            <a:ext cx="1990725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9">
            <a:extLst>
              <a:ext uri="{FF2B5EF4-FFF2-40B4-BE49-F238E27FC236}">
                <a16:creationId xmlns:a16="http://schemas.microsoft.com/office/drawing/2014/main" id="{E24E3EF3-7579-4178-B11A-CDF7B8C8EB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0" y="4040188"/>
            <a:ext cx="44481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DF47CA-CBE2-45FD-B900-573589CFC5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30"/>
    </mc:Choice>
    <mc:Fallback>
      <p:transition spd="slow" advTm="52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02EAB04-E7B1-47DC-A9E3-5AA297E95275}"/>
              </a:ext>
            </a:extLst>
          </p:cNvPr>
          <p:cNvSpPr/>
          <p:nvPr/>
        </p:nvSpPr>
        <p:spPr>
          <a:xfrm>
            <a:off x="750888" y="2363788"/>
            <a:ext cx="7637462" cy="31369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1">
            <a:extLst>
              <a:ext uri="{FF2B5EF4-FFF2-40B4-BE49-F238E27FC236}">
                <a16:creationId xmlns:a16="http://schemas.microsoft.com/office/drawing/2014/main" id="{4199A815-54DE-4569-9C9A-500D0A2BF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Langar</a:t>
            </a:r>
          </a:p>
        </p:txBody>
      </p:sp>
      <p:pic>
        <p:nvPicPr>
          <p:cNvPr id="13316" name="Whole Class">
            <a:extLst>
              <a:ext uri="{FF2B5EF4-FFF2-40B4-BE49-F238E27FC236}">
                <a16:creationId xmlns:a16="http://schemas.microsoft.com/office/drawing/2014/main" id="{7B1B533F-4A70-4E6E-8616-CC537A17B6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>
            <a:extLst>
              <a:ext uri="{FF2B5EF4-FFF2-40B4-BE49-F238E27FC236}">
                <a16:creationId xmlns:a16="http://schemas.microsoft.com/office/drawing/2014/main" id="{D059957B-3CB1-452C-8A7F-BA29E86F95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744663"/>
            <a:ext cx="167163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>
            <a:extLst>
              <a:ext uri="{FF2B5EF4-FFF2-40B4-BE49-F238E27FC236}">
                <a16:creationId xmlns:a16="http://schemas.microsoft.com/office/drawing/2014/main" id="{00DBDB00-AA92-4C5D-A063-74DDD312FF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198688"/>
            <a:ext cx="1951038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6">
            <a:extLst>
              <a:ext uri="{FF2B5EF4-FFF2-40B4-BE49-F238E27FC236}">
                <a16:creationId xmlns:a16="http://schemas.microsoft.com/office/drawing/2014/main" id="{4199113E-A7A1-4EE1-A70C-4743EB3CDE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1722438"/>
            <a:ext cx="1722438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7">
            <a:extLst>
              <a:ext uri="{FF2B5EF4-FFF2-40B4-BE49-F238E27FC236}">
                <a16:creationId xmlns:a16="http://schemas.microsoft.com/office/drawing/2014/main" id="{38B3E04E-2DBD-44EE-9E7B-04B322D543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139">
            <a:off x="3636963" y="2762250"/>
            <a:ext cx="1592262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8">
            <a:extLst>
              <a:ext uri="{FF2B5EF4-FFF2-40B4-BE49-F238E27FC236}">
                <a16:creationId xmlns:a16="http://schemas.microsoft.com/office/drawing/2014/main" id="{5AEDCD11-DA4C-45A9-975C-EFB53E5482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9863" flipH="1">
            <a:off x="6811963" y="1677988"/>
            <a:ext cx="1049337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9">
            <a:extLst>
              <a:ext uri="{FF2B5EF4-FFF2-40B4-BE49-F238E27FC236}">
                <a16:creationId xmlns:a16="http://schemas.microsoft.com/office/drawing/2014/main" id="{32FD1BB6-6BCD-4005-A128-7A90CEEE12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0" y="3214688"/>
            <a:ext cx="2005013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0">
            <a:extLst>
              <a:ext uri="{FF2B5EF4-FFF2-40B4-BE49-F238E27FC236}">
                <a16:creationId xmlns:a16="http://schemas.microsoft.com/office/drawing/2014/main" id="{8BC6B525-D75B-43B2-820B-55297F1C1AD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88" y="3121025"/>
            <a:ext cx="16605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1">
            <a:extLst>
              <a:ext uri="{FF2B5EF4-FFF2-40B4-BE49-F238E27FC236}">
                <a16:creationId xmlns:a16="http://schemas.microsoft.com/office/drawing/2014/main" id="{2B75A5D7-8C09-4865-9394-0E8D6F76BB1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3703638"/>
            <a:ext cx="1677988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12">
            <a:extLst>
              <a:ext uri="{FF2B5EF4-FFF2-40B4-BE49-F238E27FC236}">
                <a16:creationId xmlns:a16="http://schemas.microsoft.com/office/drawing/2014/main" id="{9EE34717-7760-4B49-B615-98B0A05CAE5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4297363"/>
            <a:ext cx="17653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13">
            <a:extLst>
              <a:ext uri="{FF2B5EF4-FFF2-40B4-BE49-F238E27FC236}">
                <a16:creationId xmlns:a16="http://schemas.microsoft.com/office/drawing/2014/main" id="{1D7E6CE1-D6F1-4472-B8EC-31D61B0C73A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3" y="3543300"/>
            <a:ext cx="893762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15">
            <a:extLst>
              <a:ext uri="{FF2B5EF4-FFF2-40B4-BE49-F238E27FC236}">
                <a16:creationId xmlns:a16="http://schemas.microsoft.com/office/drawing/2014/main" id="{F28C5FC0-902B-46E7-92A2-3FC8E855D05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4295775"/>
            <a:ext cx="15589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17">
            <a:extLst>
              <a:ext uri="{FF2B5EF4-FFF2-40B4-BE49-F238E27FC236}">
                <a16:creationId xmlns:a16="http://schemas.microsoft.com/office/drawing/2014/main" id="{247D8462-57F3-4416-BAD8-F635E06B183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5" y="5119688"/>
            <a:ext cx="1090613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9">
            <a:extLst>
              <a:ext uri="{FF2B5EF4-FFF2-40B4-BE49-F238E27FC236}">
                <a16:creationId xmlns:a16="http://schemas.microsoft.com/office/drawing/2014/main" id="{7EF30F8D-3897-4798-B57D-B63071E9B27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1258" flipH="1">
            <a:off x="4657725" y="4911725"/>
            <a:ext cx="11430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14">
            <a:extLst>
              <a:ext uri="{FF2B5EF4-FFF2-40B4-BE49-F238E27FC236}">
                <a16:creationId xmlns:a16="http://schemas.microsoft.com/office/drawing/2014/main" id="{3515B35D-7C8F-4A80-A8DE-490EF5B2936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5083175"/>
            <a:ext cx="114935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31" name="Group 22">
            <a:extLst>
              <a:ext uri="{FF2B5EF4-FFF2-40B4-BE49-F238E27FC236}">
                <a16:creationId xmlns:a16="http://schemas.microsoft.com/office/drawing/2014/main" id="{060FA442-DB96-40D4-BA82-74891C342804}"/>
              </a:ext>
            </a:extLst>
          </p:cNvPr>
          <p:cNvGrpSpPr>
            <a:grpSpLocks/>
          </p:cNvGrpSpPr>
          <p:nvPr/>
        </p:nvGrpSpPr>
        <p:grpSpPr bwMode="auto">
          <a:xfrm>
            <a:off x="2927350" y="4976813"/>
            <a:ext cx="1258888" cy="936625"/>
            <a:chOff x="2764993" y="5144701"/>
            <a:chExt cx="1258489" cy="936894"/>
          </a:xfrm>
        </p:grpSpPr>
        <p:pic>
          <p:nvPicPr>
            <p:cNvPr id="13332" name="Picture 16">
              <a:extLst>
                <a:ext uri="{FF2B5EF4-FFF2-40B4-BE49-F238E27FC236}">
                  <a16:creationId xmlns:a16="http://schemas.microsoft.com/office/drawing/2014/main" id="{85270B95-6FE8-48CF-AC2A-96A1CACB4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4993" y="5210684"/>
              <a:ext cx="754592" cy="704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3" name="Picture 20">
              <a:extLst>
                <a:ext uri="{FF2B5EF4-FFF2-40B4-BE49-F238E27FC236}">
                  <a16:creationId xmlns:a16="http://schemas.microsoft.com/office/drawing/2014/main" id="{FDE3C61D-F165-44F7-8739-A576BA403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512" y="5144701"/>
              <a:ext cx="715970" cy="668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21">
              <a:extLst>
                <a:ext uri="{FF2B5EF4-FFF2-40B4-BE49-F238E27FC236}">
                  <a16:creationId xmlns:a16="http://schemas.microsoft.com/office/drawing/2014/main" id="{B4295621-93BD-47A1-904F-F6D9604B74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6215" y="5336291"/>
              <a:ext cx="798713" cy="74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8D49346-AA35-49DE-8AFC-A9DE04DBC2C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62"/>
    </mc:Choice>
    <mc:Fallback>
      <p:transition spd="slow" advTm="9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480C337-0836-4094-B6D5-E788E0224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13" y="484188"/>
            <a:ext cx="8220075" cy="1595437"/>
          </a:xfrm>
        </p:spPr>
        <p:txBody>
          <a:bodyPr/>
          <a:lstStyle/>
          <a:p>
            <a:pPr eaLnBrk="1" hangingPunct="1"/>
            <a:r>
              <a:rPr lang="en-GB" altLang="en-US"/>
              <a:t>Traditional Langar Meals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30DB070-B7EE-4086-BA60-C57F12DBC562}"/>
              </a:ext>
            </a:extLst>
          </p:cNvPr>
          <p:cNvSpPr/>
          <p:nvPr/>
        </p:nvSpPr>
        <p:spPr>
          <a:xfrm>
            <a:off x="750888" y="2176463"/>
            <a:ext cx="7637462" cy="321627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18645ED9-5645-4931-8930-1570DE24A3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849438"/>
            <a:ext cx="2551112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>
            <a:extLst>
              <a:ext uri="{FF2B5EF4-FFF2-40B4-BE49-F238E27FC236}">
                <a16:creationId xmlns:a16="http://schemas.microsoft.com/office/drawing/2014/main" id="{357B16D0-2F89-4629-AB6D-7F61615451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100513"/>
            <a:ext cx="25511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>
            <a:extLst>
              <a:ext uri="{FF2B5EF4-FFF2-40B4-BE49-F238E27FC236}">
                <a16:creationId xmlns:a16="http://schemas.microsoft.com/office/drawing/2014/main" id="{DC3B07C7-B7E0-49AB-9C1F-6E3B2EF4EE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50" y="1852613"/>
            <a:ext cx="2601913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8">
            <a:extLst>
              <a:ext uri="{FF2B5EF4-FFF2-40B4-BE49-F238E27FC236}">
                <a16:creationId xmlns:a16="http://schemas.microsoft.com/office/drawing/2014/main" id="{E9CB3794-1483-4FB9-B8F6-00723D6C11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4100513"/>
            <a:ext cx="2609850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TextBox 9">
            <a:extLst>
              <a:ext uri="{FF2B5EF4-FFF2-40B4-BE49-F238E27FC236}">
                <a16:creationId xmlns:a16="http://schemas.microsoft.com/office/drawing/2014/main" id="{8751607F-66DB-44FD-8F68-F66D902CF9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3538538"/>
            <a:ext cx="255111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Daal - lentils</a:t>
            </a:r>
          </a:p>
        </p:txBody>
      </p:sp>
      <p:sp>
        <p:nvSpPr>
          <p:cNvPr id="14345" name="TextBox 10">
            <a:extLst>
              <a:ext uri="{FF2B5EF4-FFF2-40B4-BE49-F238E27FC236}">
                <a16:creationId xmlns:a16="http://schemas.microsoft.com/office/drawing/2014/main" id="{F67A34E1-0AB5-4024-B664-F35657392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9663" y="3535363"/>
            <a:ext cx="25527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Chapati - flatbread</a:t>
            </a:r>
          </a:p>
        </p:txBody>
      </p:sp>
      <p:sp>
        <p:nvSpPr>
          <p:cNvPr id="14346" name="TextBox 11">
            <a:extLst>
              <a:ext uri="{FF2B5EF4-FFF2-40B4-BE49-F238E27FC236}">
                <a16:creationId xmlns:a16="http://schemas.microsoft.com/office/drawing/2014/main" id="{42D16B06-6EE1-4070-8DCB-547FD1DEB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5808663"/>
            <a:ext cx="255111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Rice</a:t>
            </a:r>
          </a:p>
        </p:txBody>
      </p:sp>
      <p:sp>
        <p:nvSpPr>
          <p:cNvPr id="14347" name="TextBox 12">
            <a:extLst>
              <a:ext uri="{FF2B5EF4-FFF2-40B4-BE49-F238E27FC236}">
                <a16:creationId xmlns:a16="http://schemas.microsoft.com/office/drawing/2014/main" id="{2AF4A769-EFCB-4694-964D-D635AB0F3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5850" y="5808663"/>
            <a:ext cx="255111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Aloo - potatoes</a:t>
            </a:r>
          </a:p>
        </p:txBody>
      </p:sp>
      <p:pic>
        <p:nvPicPr>
          <p:cNvPr id="14348" name="Whole Class">
            <a:extLst>
              <a:ext uri="{FF2B5EF4-FFF2-40B4-BE49-F238E27FC236}">
                <a16:creationId xmlns:a16="http://schemas.microsoft.com/office/drawing/2014/main" id="{7B04D6F2-04CB-42CE-AB31-5AFB934B8C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9" name="Rectangle 14">
            <a:extLst>
              <a:ext uri="{FF2B5EF4-FFF2-40B4-BE49-F238E27FC236}">
                <a16:creationId xmlns:a16="http://schemas.microsoft.com/office/drawing/2014/main" id="{21205EE2-7047-4DDA-906E-C6B17A55B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102350"/>
            <a:ext cx="76327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itchFamily="50" charset="0"/>
              </a:rPr>
              <a:t>Photo courtesy of aimee rivers, Vrindavan Lila, cookbookman17 and James@lickr.com - granted under creative commons licence - attribution</a:t>
            </a:r>
            <a:endParaRPr lang="en-GB" altLang="en-US" sz="500">
              <a:solidFill>
                <a:schemeClr val="tx1"/>
              </a:solidFill>
              <a:latin typeface="BPreplay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05EDD5A-0541-4541-9A6E-DB52C90EB3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26"/>
    </mc:Choice>
    <mc:Fallback>
      <p:transition spd="slow" advTm="14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8CEA732-FCC6-4348-BFDA-8DD2AB5095B6}"/>
              </a:ext>
            </a:extLst>
          </p:cNvPr>
          <p:cNvSpPr/>
          <p:nvPr/>
        </p:nvSpPr>
        <p:spPr>
          <a:xfrm>
            <a:off x="750888" y="1849438"/>
            <a:ext cx="7637462" cy="4243387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1">
            <a:extLst>
              <a:ext uri="{FF2B5EF4-FFF2-40B4-BE49-F238E27FC236}">
                <a16:creationId xmlns:a16="http://schemas.microsoft.com/office/drawing/2014/main" id="{37AFC41A-3250-4498-9E38-3FDCDB9E9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Langar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6DA62F-5780-4904-9E43-8189059C4A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799" y="2007772"/>
            <a:ext cx="5554402" cy="392671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365" name="Individual Work">
            <a:extLst>
              <a:ext uri="{FF2B5EF4-FFF2-40B4-BE49-F238E27FC236}">
                <a16:creationId xmlns:a16="http://schemas.microsoft.com/office/drawing/2014/main" id="{792CDA28-B45E-4EA3-8E70-0B48D795EE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C1DC063-0EEF-4FD5-8C01-D49C02B93E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85"/>
    </mc:Choice>
    <mc:Fallback>
      <p:transition spd="slow" advTm="28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4|5.5|1.5|1.7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9|6.6|12.5|7.8|1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</TotalTime>
  <Words>286</Words>
  <Application>Microsoft Office PowerPoint</Application>
  <PresentationFormat>On-screen Show (4:3)</PresentationFormat>
  <Paragraphs>35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BPreplay</vt:lpstr>
      <vt:lpstr>Sassoon Infant Rg</vt:lpstr>
      <vt:lpstr>Sassoon Infant Md</vt:lpstr>
      <vt:lpstr>Arial</vt:lpstr>
      <vt:lpstr>Calibri</vt:lpstr>
      <vt:lpstr>Office Theme</vt:lpstr>
      <vt:lpstr>RE</vt:lpstr>
      <vt:lpstr>PowerPoint Presentation</vt:lpstr>
      <vt:lpstr>PowerPoint Presentation</vt:lpstr>
      <vt:lpstr>Eating Meals</vt:lpstr>
      <vt:lpstr>The Gurdwara</vt:lpstr>
      <vt:lpstr>Langar</vt:lpstr>
      <vt:lpstr>Langar</vt:lpstr>
      <vt:lpstr>Traditional Langar Meals</vt:lpstr>
      <vt:lpstr>Langar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80</cp:revision>
  <dcterms:created xsi:type="dcterms:W3CDTF">2014-10-01T16:09:27Z</dcterms:created>
  <dcterms:modified xsi:type="dcterms:W3CDTF">2021-02-07T16:03:39Z</dcterms:modified>
</cp:coreProperties>
</file>