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77" r:id="rId3"/>
    <p:sldId id="284" r:id="rId4"/>
    <p:sldId id="282" r:id="rId5"/>
    <p:sldId id="286" r:id="rId6"/>
    <p:sldId id="267" r:id="rId7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0"/>
      <p:bold r:id="rId11"/>
      <p:italic r:id="rId12"/>
      <p:bold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ssoon Infant Md" panose="02000603050000020003" pitchFamily="50" charset="0"/>
      <p:regular r:id="rId18"/>
    </p:embeddedFont>
    <p:embeddedFont>
      <p:font typeface="Sassoon Infant Rg" panose="02000503030000020003" pitchFamily="50" charset="0"/>
      <p:regular r:id="rId19"/>
      <p:bold r:id="rId20"/>
    </p:embeddedFont>
    <p:embeddedFont>
      <p:font typeface="Twinkl" pitchFamily="2" charset="0"/>
      <p:regular r:id="rId21"/>
      <p:bold r:id="rId22"/>
    </p:embeddedFont>
    <p:embeddedFont>
      <p:font typeface="Twinkl SemiBold" pitchFamily="2" charset="0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E7F8"/>
    <a:srgbClr val="D9BEF1"/>
    <a:srgbClr val="21A6F9"/>
    <a:srgbClr val="ACDDFC"/>
    <a:srgbClr val="FEFBDA"/>
    <a:srgbClr val="FFF243"/>
    <a:srgbClr val="80C1EB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A65EA4-9E23-4E36-A6AB-2924F525A63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FF68DB-6905-41B4-A142-768781EDC75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935D98-BAEA-4914-B77B-C3C2E074EFB9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97A35A-7AC9-4FC7-9EB7-873EB223DB6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EA9D7-E480-479D-BF73-3AFAE211FF6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6CDE40-E00B-40CA-9097-139A4B573D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87681A3-A5EB-4FB4-A160-BD144491E70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1169E-026D-48E8-93F9-69BBB70927D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22F7E3-3458-4340-8C5C-AC56FA278326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925F36-D939-4703-BD0E-DD76837720B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0F9A85C-3D8B-4349-8576-13538293DE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FA1F81-BBEF-4B78-B79B-5FB1DAC667A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E4FF9-3A75-4E46-982E-86B39B67DC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277911C-09B3-4197-84A6-80CC1CD639E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6340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962E459-0024-4D93-A22D-FCF7CE288B8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8619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3123DF7-041B-4488-A60D-606AA474C8F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27C6F6-1167-42A2-8055-6093C3C47D89}"/>
              </a:ext>
            </a:extLst>
          </p:cNvPr>
          <p:cNvSpPr/>
          <p:nvPr userDrawn="1"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229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2D85F20F-606D-4723-852C-AC05D6C55D8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695F8EF-03D7-4AC6-984F-A4E134693C00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3A4FEBB5-C4CC-4D2F-9A4E-F70C8CE3DEA5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D9F5A53-AB7F-4036-90A9-DBF78226CE28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CB58AA9F-20F1-4781-8EDF-B0F5AC7CDCF4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1BBC9041-15FF-4C86-8E83-153ADB9FDA2D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9C565703-DE77-4A29-8DFC-3C94B098DFCF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8429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FC08FAA3-25A0-46A3-B3D2-0B1B44C4C87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063BBEA-F603-4557-AE17-D5EEAD79E08A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75FD05-45FD-4DEE-B014-B00DD3E7EA9A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79C71CB-DA50-4284-8BAC-663FDC98A1F7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38026F7-487F-47EA-AF60-CFDDE46C7325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4AD747A-23B2-4EA4-BBC7-F86A2683CF9C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77009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9F87D709-3EE2-4026-936B-21C3B15F0D4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2BD60A-5D12-4C29-ABD3-5F9639473AE4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0433986-075F-4CB3-9F5D-A6D074B74007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DBA5297-A89B-4008-9CF4-99516615F16D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5229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AD59DC70-35D2-459D-A5D2-BE84A8A5E60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EF5ED30-0512-43EC-AA94-EE87507BC2AD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E845F-7045-4903-B3B8-6E7E5C08E3AA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8FFAEC7-B073-43D6-A086-8A4F198B7248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1A3A157-2992-4235-A6E1-9DBB23222865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31349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7CE80AB2-8D2D-46D9-A4C3-9CE07B1764F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1A73B6E-5D39-47D2-BDC9-55F43B0709D1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CA67210-07D5-49C3-999D-682A55F82DB1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CFFD1EF-D0F8-46C7-831D-B66DBFD1776D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AAF48EE-C493-496C-A29F-4EF005EEE7F5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46672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6BB1B880-9B6E-431B-8AD5-419B6A3AB8E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50A8AFC-6348-4FFA-A3D8-724BB27C9BE4}"/>
              </a:ext>
            </a:extLst>
          </p:cNvPr>
          <p:cNvSpPr/>
          <p:nvPr userDrawn="1"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4455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EC7725AF-C599-4FCF-B406-42A14B7DBC4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3C92260B-B522-44B4-8D2A-BD7F83204D65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ounded Rectangle 5">
            <a:extLst>
              <a:ext uri="{FF2B5EF4-FFF2-40B4-BE49-F238E27FC236}">
                <a16:creationId xmlns:a16="http://schemas.microsoft.com/office/drawing/2014/main" id="{09CEA762-D87D-4223-ACC2-BCFFF7AE77BE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6">
            <a:extLst>
              <a:ext uri="{FF2B5EF4-FFF2-40B4-BE49-F238E27FC236}">
                <a16:creationId xmlns:a16="http://schemas.microsoft.com/office/drawing/2014/main" id="{4E15BC12-5339-4F1B-BF19-B8D4CCF27C8C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7">
            <a:extLst>
              <a:ext uri="{FF2B5EF4-FFF2-40B4-BE49-F238E27FC236}">
                <a16:creationId xmlns:a16="http://schemas.microsoft.com/office/drawing/2014/main" id="{6AC5639D-9115-4126-A24D-4AAF073C2357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ounded Rectangle 8">
            <a:extLst>
              <a:ext uri="{FF2B5EF4-FFF2-40B4-BE49-F238E27FC236}">
                <a16:creationId xmlns:a16="http://schemas.microsoft.com/office/drawing/2014/main" id="{2A3E9FDC-8A19-498C-BE63-BD14DAD68237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Rounded Rectangle 9">
            <a:extLst>
              <a:ext uri="{FF2B5EF4-FFF2-40B4-BE49-F238E27FC236}">
                <a16:creationId xmlns:a16="http://schemas.microsoft.com/office/drawing/2014/main" id="{39555039-18F1-4764-BDBE-C088E5C37E05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59383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C21D001C-9D12-4E42-B43F-2B17465975A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AC59511-B46C-4800-98FE-1EC9ABBF1301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591C62B-7BA8-4D7F-B03D-494E1DB0CFC7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CF628D9-5A00-4B7A-B10F-51D5AA11C7C2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9591E92-E3C7-42CF-9D29-ED036A685F8E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F834834-B787-479C-BEF9-F48E3C97AB5A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8E925D3-0D6D-4676-89B1-BFED096BEFB8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6565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D1A7C5DE-A608-43C2-9DC9-796FAB0BA5A4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9A387ED-6210-4F07-A40E-2015FB43CF18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F828BA2-2982-40F1-A66B-95F88C468B8D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A5301E8-25E3-49FF-B1C9-33D29014FE75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52F9A8A3-0B74-4466-B039-93A41F98157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6660910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238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9CBC94D-649C-449D-9EB1-7878CE0B192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EB2908D-716F-47B6-AC13-F51E7A41955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11" Type="http://schemas.openxmlformats.org/officeDocument/2006/relationships/image" Target="../media/image4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0B4579D-BDEA-4F72-ADC9-9A12D92E0F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18"/>
    </mc:Choice>
    <mc:Fallback>
      <p:transition spd="slow" advTm="213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0">
            <a:extLst>
              <a:ext uri="{FF2B5EF4-FFF2-40B4-BE49-F238E27FC236}">
                <a16:creationId xmlns:a16="http://schemas.microsoft.com/office/drawing/2014/main" id="{A186B70E-56AD-4F8B-AE9C-BD74B1B5C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 SemiBold" pitchFamily="2" charset="0"/>
              </a:rPr>
              <a:t>Can you write these words?</a:t>
            </a:r>
          </a:p>
        </p:txBody>
      </p:sp>
      <p:sp>
        <p:nvSpPr>
          <p:cNvPr id="25603" name="Content Placeholder 21">
            <a:extLst>
              <a:ext uri="{FF2B5EF4-FFF2-40B4-BE49-F238E27FC236}">
                <a16:creationId xmlns:a16="http://schemas.microsoft.com/office/drawing/2014/main" id="{A7D613BD-93DD-4E54-86F0-9105D10C76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endParaRPr lang="en-US" altLang="en-US"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</a:pPr>
            <a:endParaRPr lang="en-US" altLang="en-US"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</a:pPr>
            <a:endParaRPr lang="en-US" altLang="en-US"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</a:pPr>
            <a:endParaRPr lang="en-US" altLang="en-US"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</a:pPr>
            <a:endParaRPr lang="en-US" altLang="en-US"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</a:pPr>
            <a:endParaRPr lang="en-US" altLang="en-US"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</a:pPr>
            <a:endParaRPr lang="en-US" altLang="en-US"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</a:pPr>
            <a:endParaRPr lang="en-US" altLang="en-US"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</a:pPr>
            <a:endParaRPr lang="en-US" altLang="en-US"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</a:pPr>
            <a:endParaRPr lang="en-US" altLang="en-US"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</a:pPr>
            <a:r>
              <a:rPr lang="en-US" altLang="en-US">
                <a:latin typeface="Twinkl" pitchFamily="2" charset="0"/>
              </a:rPr>
              <a:t>Now write a sentence using one of the words.</a:t>
            </a:r>
          </a:p>
          <a:p>
            <a:pPr eaLnBrk="1" hangingPunct="1"/>
            <a:endParaRPr lang="en-GB" altLang="en-US">
              <a:latin typeface="Twinkl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D512DF-5C46-48D2-A401-3B6A95FE20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3663950"/>
            <a:ext cx="2601912" cy="183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E267DB-0B2D-4E68-8E43-4D75692727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7974">
            <a:off x="1343025" y="3711575"/>
            <a:ext cx="1893888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A6E8697-CD57-4828-938F-5417831BB7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438" y="1143000"/>
            <a:ext cx="1628775" cy="230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730F64-3169-4C9B-AA75-060C75228DA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50" y="3587750"/>
            <a:ext cx="221615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52B6D72-3000-4D64-8BCA-6AC70357C1C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811213"/>
            <a:ext cx="4608513" cy="325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70D3887-4C4C-4FC4-B76D-06D7D70941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888" y="1323975"/>
            <a:ext cx="2576512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D4B08C64-2B75-4FEF-9E30-4D7FA6C38E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703"/>
    </mc:Choice>
    <mc:Fallback>
      <p:transition spd="slow" advTm="31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>
            <a:extLst>
              <a:ext uri="{FF2B5EF4-FFF2-40B4-BE49-F238E27FC236}">
                <a16:creationId xmlns:a16="http://schemas.microsoft.com/office/drawing/2014/main" id="{2C1F8F29-BF13-4901-BF34-9DEEAF52DE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600" y="1976438"/>
            <a:ext cx="5883275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itle 20">
            <a:extLst>
              <a:ext uri="{FF2B5EF4-FFF2-40B4-BE49-F238E27FC236}">
                <a16:creationId xmlns:a16="http://schemas.microsoft.com/office/drawing/2014/main" id="{30A4522C-672A-41C2-B3CB-1E7F1ACE2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 SemiBold" pitchFamily="2" charset="0"/>
              </a:rPr>
              <a:t>Read the sentence and draw the picture:</a:t>
            </a:r>
          </a:p>
        </p:txBody>
      </p:sp>
      <p:sp>
        <p:nvSpPr>
          <p:cNvPr id="29700" name="Content Placeholder 1">
            <a:extLst>
              <a:ext uri="{FF2B5EF4-FFF2-40B4-BE49-F238E27FC236}">
                <a16:creationId xmlns:a16="http://schemas.microsoft.com/office/drawing/2014/main" id="{A6EB09CE-C772-40C8-81DC-99AED280F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165225"/>
            <a:ext cx="7632700" cy="4578350"/>
          </a:xfrm>
        </p:spPr>
        <p:txBody>
          <a:bodyPr/>
          <a:lstStyle/>
          <a:p>
            <a:pPr algn="ctr" eaLnBrk="1" hangingPunct="1"/>
            <a:endParaRPr lang="en-GB" altLang="en-US" sz="2000">
              <a:latin typeface="Twinkl SemiBold" pitchFamily="2" charset="0"/>
            </a:endParaRPr>
          </a:p>
          <a:p>
            <a:pPr algn="ctr" eaLnBrk="1" hangingPunct="1"/>
            <a:endParaRPr lang="en-GB" altLang="en-US" sz="2000">
              <a:latin typeface="Twinkl SemiBold" pitchFamily="2" charset="0"/>
            </a:endParaRPr>
          </a:p>
          <a:p>
            <a:pPr algn="ctr" eaLnBrk="1" hangingPunct="1"/>
            <a:endParaRPr lang="en-GB" altLang="en-US" sz="2000">
              <a:latin typeface="Twinkl SemiBold" pitchFamily="2" charset="0"/>
            </a:endParaRPr>
          </a:p>
          <a:p>
            <a:pPr algn="ctr" eaLnBrk="1" hangingPunct="1"/>
            <a:endParaRPr lang="en-GB" altLang="en-US" sz="2000">
              <a:latin typeface="Twinkl SemiBold" pitchFamily="2" charset="0"/>
            </a:endParaRPr>
          </a:p>
          <a:p>
            <a:pPr algn="ctr" eaLnBrk="1" hangingPunct="1"/>
            <a:endParaRPr lang="en-GB" altLang="en-US" sz="2000">
              <a:latin typeface="Twinkl SemiBold" pitchFamily="2" charset="0"/>
            </a:endParaRPr>
          </a:p>
          <a:p>
            <a:pPr algn="ctr" eaLnBrk="1" hangingPunct="1"/>
            <a:r>
              <a:rPr lang="en-GB" altLang="en-US" sz="2400" b="1">
                <a:latin typeface="Twinkl SemiBold" pitchFamily="2" charset="0"/>
              </a:rPr>
              <a:t>The man put ten coins in his jar.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F209D6C-DB0A-48D1-8DAC-579AA6D8E03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792"/>
    </mc:Choice>
    <mc:Fallback>
      <p:transition spd="slow" advTm="22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0">
            <a:extLst>
              <a:ext uri="{FF2B5EF4-FFF2-40B4-BE49-F238E27FC236}">
                <a16:creationId xmlns:a16="http://schemas.microsoft.com/office/drawing/2014/main" id="{10570FF4-DCD8-4DF8-A868-2DCE61381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pitchFamily="2" charset="0"/>
              </a:rPr>
              <a:t>Write a sentence about the picture:</a:t>
            </a:r>
          </a:p>
        </p:txBody>
      </p:sp>
      <p:pic>
        <p:nvPicPr>
          <p:cNvPr id="30723" name="Picture 4">
            <a:extLst>
              <a:ext uri="{FF2B5EF4-FFF2-40B4-BE49-F238E27FC236}">
                <a16:creationId xmlns:a16="http://schemas.microsoft.com/office/drawing/2014/main" id="{4A827B11-442C-46B3-ABD0-F17DB210DD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1449388"/>
            <a:ext cx="5988050" cy="449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TextBox 21">
            <a:extLst>
              <a:ext uri="{FF2B5EF4-FFF2-40B4-BE49-F238E27FC236}">
                <a16:creationId xmlns:a16="http://schemas.microsoft.com/office/drawing/2014/main" id="{75DB779E-7152-46FF-8725-1E402B9E6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BPreplay" panose="02000503000000020004" pitchFamily="50" charset="0"/>
              </a:rPr>
              <a:t>Photo courtesy of stacyrackley (@flickr.com) - granted under creative commons licence – attribution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CC946FC-7F99-4B82-A492-A06BDD13FF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072"/>
    </mc:Choice>
    <mc:Fallback>
      <p:transition spd="slow" advTm="47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0">
            <a:extLst>
              <a:ext uri="{FF2B5EF4-FFF2-40B4-BE49-F238E27FC236}">
                <a16:creationId xmlns:a16="http://schemas.microsoft.com/office/drawing/2014/main" id="{1CC56D0C-4C95-46FD-9259-A69C85433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 SemiBold" pitchFamily="2" charset="0"/>
              </a:rPr>
              <a:t>Write a word using each phoneme:</a:t>
            </a:r>
          </a:p>
        </p:txBody>
      </p:sp>
      <p:grpSp>
        <p:nvGrpSpPr>
          <p:cNvPr id="33795" name="Group 1">
            <a:extLst>
              <a:ext uri="{FF2B5EF4-FFF2-40B4-BE49-F238E27FC236}">
                <a16:creationId xmlns:a16="http://schemas.microsoft.com/office/drawing/2014/main" id="{CC83D613-EF6E-4C63-91E3-8754CBAFC87E}"/>
              </a:ext>
            </a:extLst>
          </p:cNvPr>
          <p:cNvGrpSpPr>
            <a:grpSpLocks/>
          </p:cNvGrpSpPr>
          <p:nvPr/>
        </p:nvGrpSpPr>
        <p:grpSpPr bwMode="auto">
          <a:xfrm>
            <a:off x="969963" y="1774825"/>
            <a:ext cx="7192962" cy="3981450"/>
            <a:chOff x="985838" y="1876425"/>
            <a:chExt cx="7192962" cy="3981450"/>
          </a:xfrm>
        </p:grpSpPr>
        <p:grpSp>
          <p:nvGrpSpPr>
            <p:cNvPr id="33796" name="Group 3">
              <a:extLst>
                <a:ext uri="{FF2B5EF4-FFF2-40B4-BE49-F238E27FC236}">
                  <a16:creationId xmlns:a16="http://schemas.microsoft.com/office/drawing/2014/main" id="{369EDE7C-510B-47BE-B76B-007F2998554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53163" y="4422775"/>
              <a:ext cx="1239837" cy="1239838"/>
              <a:chOff x="5688635" y="2954670"/>
              <a:chExt cx="1240403" cy="1240403"/>
            </a:xfrm>
          </p:grpSpPr>
          <p:sp>
            <p:nvSpPr>
              <p:cNvPr id="5" name="Oval 4">
                <a:extLst>
                  <a:ext uri="{FF2B5EF4-FFF2-40B4-BE49-F238E27FC236}">
                    <a16:creationId xmlns:a16="http://schemas.microsoft.com/office/drawing/2014/main" id="{D63F08CD-B61D-4C88-99B9-851D03FA67DA}"/>
                  </a:ext>
                </a:extLst>
              </p:cNvPr>
              <p:cNvSpPr/>
              <p:nvPr/>
            </p:nvSpPr>
            <p:spPr>
              <a:xfrm>
                <a:off x="5688635" y="2954670"/>
                <a:ext cx="1240403" cy="1240403"/>
              </a:xfrm>
              <a:prstGeom prst="ellipse">
                <a:avLst/>
              </a:prstGeom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3809" name="Content Placeholder 21">
                <a:extLst>
                  <a:ext uri="{FF2B5EF4-FFF2-40B4-BE49-F238E27FC236}">
                    <a16:creationId xmlns:a16="http://schemas.microsoft.com/office/drawing/2014/main" id="{0867644A-9DB6-4F2C-A2C2-30D3275FC9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5163" y="3234197"/>
                <a:ext cx="627348" cy="808406"/>
              </a:xfrm>
              <a:prstGeom prst="roundRect">
                <a:avLst>
                  <a:gd name="adj" fmla="val 2583"/>
                </a:avLst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 marL="285750" indent="-285750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6858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B70FE326-1060-4AEF-B750-9F72DD523C5E}"/>
                </a:ext>
              </a:extLst>
            </p:cNvPr>
            <p:cNvSpPr/>
            <p:nvPr/>
          </p:nvSpPr>
          <p:spPr bwMode="auto">
            <a:xfrm>
              <a:off x="1676400" y="4618038"/>
              <a:ext cx="1239838" cy="1239837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631C7C70-876D-4241-B3B4-CA28CF70FFDB}"/>
                </a:ext>
              </a:extLst>
            </p:cNvPr>
            <p:cNvSpPr/>
            <p:nvPr/>
          </p:nvSpPr>
          <p:spPr bwMode="auto">
            <a:xfrm>
              <a:off x="3946525" y="3049588"/>
              <a:ext cx="1239838" cy="1239837"/>
            </a:xfrm>
            <a:prstGeom prst="ellipse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51B11EB-6876-4D52-84CA-C82DD5F57F7C}"/>
                </a:ext>
              </a:extLst>
            </p:cNvPr>
            <p:cNvSpPr/>
            <p:nvPr/>
          </p:nvSpPr>
          <p:spPr>
            <a:xfrm>
              <a:off x="1582738" y="2047875"/>
              <a:ext cx="1239837" cy="123983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Content Placeholder 21">
              <a:extLst>
                <a:ext uri="{FF2B5EF4-FFF2-40B4-BE49-F238E27FC236}">
                  <a16:creationId xmlns:a16="http://schemas.microsoft.com/office/drawing/2014/main" id="{B1B1D8EE-489D-4D4F-8BF0-B3360B3A1C20}"/>
                </a:ext>
              </a:extLst>
            </p:cNvPr>
            <p:cNvSpPr txBox="1">
              <a:spLocks/>
            </p:cNvSpPr>
            <p:nvPr/>
          </p:nvSpPr>
          <p:spPr>
            <a:xfrm>
              <a:off x="985838" y="2149475"/>
              <a:ext cx="2390775" cy="1039813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lIns="252000" tIns="252000" rIns="252000" bIns="252000"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GB" sz="4000" dirty="0" err="1">
                  <a:solidFill>
                    <a:schemeClr val="bg1"/>
                  </a:solidFill>
                  <a:latin typeface="Twinkl SemiBold" pitchFamily="2" charset="0"/>
                </a:rPr>
                <a:t>ai</a:t>
              </a:r>
              <a:endParaRPr lang="en-GB" sz="2000" dirty="0">
                <a:solidFill>
                  <a:schemeClr val="bg1"/>
                </a:solidFill>
                <a:latin typeface="Twinkl SemiBold" pitchFamily="2" charset="0"/>
              </a:endParaRPr>
            </a:p>
            <a:p>
              <a:pPr marL="285750" indent="-285750" fontAlgn="auto">
                <a:spcAft>
                  <a:spcPts val="0"/>
                </a:spcAft>
                <a:defRPr/>
              </a:pPr>
              <a:endParaRPr lang="en-GB" dirty="0"/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en-GB" dirty="0"/>
            </a:p>
          </p:txBody>
        </p:sp>
        <p:sp>
          <p:nvSpPr>
            <p:cNvPr id="11" name="Content Placeholder 21">
              <a:extLst>
                <a:ext uri="{FF2B5EF4-FFF2-40B4-BE49-F238E27FC236}">
                  <a16:creationId xmlns:a16="http://schemas.microsoft.com/office/drawing/2014/main" id="{F8708622-77A5-4DC2-82C3-8829838BCEC3}"/>
                </a:ext>
              </a:extLst>
            </p:cNvPr>
            <p:cNvSpPr txBox="1">
              <a:spLocks/>
            </p:cNvSpPr>
            <p:nvPr/>
          </p:nvSpPr>
          <p:spPr>
            <a:xfrm>
              <a:off x="5678488" y="4478338"/>
              <a:ext cx="2390775" cy="1039812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lIns="252000" tIns="252000" rIns="252000" bIns="252000"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GB" sz="4000" dirty="0" err="1">
                  <a:solidFill>
                    <a:schemeClr val="bg1"/>
                  </a:solidFill>
                  <a:latin typeface="Twinkl SemiBold" pitchFamily="2" charset="0"/>
                </a:rPr>
                <a:t>oa</a:t>
              </a:r>
              <a:endParaRPr lang="en-GB" sz="2000" dirty="0">
                <a:solidFill>
                  <a:schemeClr val="bg1"/>
                </a:solidFill>
                <a:latin typeface="Twinkl SemiBold" pitchFamily="2" charset="0"/>
              </a:endParaRPr>
            </a:p>
            <a:p>
              <a:pPr marL="285750" indent="-285750" fontAlgn="auto">
                <a:spcAft>
                  <a:spcPts val="0"/>
                </a:spcAft>
                <a:defRPr/>
              </a:pPr>
              <a:endParaRPr lang="en-GB" dirty="0">
                <a:latin typeface="Twinkl SemiBold" pitchFamily="2" charset="0"/>
              </a:endParaRPr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en-GB" dirty="0">
                <a:latin typeface="Twinkl SemiBold" pitchFamily="2" charset="0"/>
              </a:endParaRPr>
            </a:p>
          </p:txBody>
        </p:sp>
        <p:sp>
          <p:nvSpPr>
            <p:cNvPr id="12" name="Content Placeholder 21">
              <a:extLst>
                <a:ext uri="{FF2B5EF4-FFF2-40B4-BE49-F238E27FC236}">
                  <a16:creationId xmlns:a16="http://schemas.microsoft.com/office/drawing/2014/main" id="{0A1213A4-537F-4ACC-A2D1-92C835D8A524}"/>
                </a:ext>
              </a:extLst>
            </p:cNvPr>
            <p:cNvSpPr txBox="1">
              <a:spLocks/>
            </p:cNvSpPr>
            <p:nvPr/>
          </p:nvSpPr>
          <p:spPr>
            <a:xfrm>
              <a:off x="3386138" y="3149600"/>
              <a:ext cx="2390775" cy="1039813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lIns="252000" tIns="252000" rIns="252000" bIns="252000"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GB" sz="4000" dirty="0" err="1">
                  <a:solidFill>
                    <a:schemeClr val="bg1"/>
                  </a:solidFill>
                  <a:latin typeface="Twinkl SemiBold" pitchFamily="2" charset="0"/>
                </a:rPr>
                <a:t>igh</a:t>
              </a:r>
              <a:endParaRPr lang="en-GB" sz="2000" dirty="0">
                <a:solidFill>
                  <a:schemeClr val="bg1"/>
                </a:solidFill>
                <a:latin typeface="Twinkl SemiBold" pitchFamily="2" charset="0"/>
              </a:endParaRPr>
            </a:p>
            <a:p>
              <a:pPr marL="285750" indent="-285750" fontAlgn="auto">
                <a:spcAft>
                  <a:spcPts val="0"/>
                </a:spcAft>
                <a:defRPr/>
              </a:pPr>
              <a:endParaRPr lang="en-GB" dirty="0"/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en-GB" dirty="0"/>
            </a:p>
          </p:txBody>
        </p:sp>
        <p:sp>
          <p:nvSpPr>
            <p:cNvPr id="13" name="Content Placeholder 21">
              <a:extLst>
                <a:ext uri="{FF2B5EF4-FFF2-40B4-BE49-F238E27FC236}">
                  <a16:creationId xmlns:a16="http://schemas.microsoft.com/office/drawing/2014/main" id="{3C91CC31-EC95-4EA7-850D-3659C3A28468}"/>
                </a:ext>
              </a:extLst>
            </p:cNvPr>
            <p:cNvSpPr txBox="1">
              <a:spLocks/>
            </p:cNvSpPr>
            <p:nvPr/>
          </p:nvSpPr>
          <p:spPr>
            <a:xfrm>
              <a:off x="1101725" y="4718050"/>
              <a:ext cx="2390775" cy="1039813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lIns="252000" tIns="252000" rIns="252000" bIns="252000"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GB" sz="4000" dirty="0" err="1">
                  <a:solidFill>
                    <a:schemeClr val="bg1"/>
                  </a:solidFill>
                  <a:latin typeface="Twinkl SemiBold" pitchFamily="2" charset="0"/>
                </a:rPr>
                <a:t>oo</a:t>
              </a:r>
              <a:endParaRPr lang="en-GB" sz="2000" dirty="0">
                <a:solidFill>
                  <a:schemeClr val="bg1"/>
                </a:solidFill>
                <a:latin typeface="Twinkl SemiBold" pitchFamily="2" charset="0"/>
              </a:endParaRPr>
            </a:p>
            <a:p>
              <a:pPr marL="285750" indent="-285750" fontAlgn="auto">
                <a:spcAft>
                  <a:spcPts val="0"/>
                </a:spcAft>
                <a:defRPr/>
              </a:pPr>
              <a:endParaRPr lang="en-GB" dirty="0">
                <a:latin typeface="Twinkl SemiBold" pitchFamily="2" charset="0"/>
              </a:endParaRPr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en-GB" dirty="0">
                <a:latin typeface="Twinkl SemiBold" pitchFamily="2" charset="0"/>
              </a:endParaRPr>
            </a:p>
          </p:txBody>
        </p:sp>
        <p:grpSp>
          <p:nvGrpSpPr>
            <p:cNvPr id="33804" name="Group 13">
              <a:extLst>
                <a:ext uri="{FF2B5EF4-FFF2-40B4-BE49-F238E27FC236}">
                  <a16:creationId xmlns:a16="http://schemas.microsoft.com/office/drawing/2014/main" id="{C20FBFCF-64EA-4C9F-9B82-A5E7DD41ACA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36825" y="1876425"/>
              <a:ext cx="5087938" cy="3243263"/>
              <a:chOff x="5023253" y="-299475"/>
              <a:chExt cx="5090320" cy="3243946"/>
            </a:xfrm>
          </p:grpSpPr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BD9FCBFE-7CF3-40E7-8B5D-431BADCF4B58}"/>
                  </a:ext>
                </a:extLst>
              </p:cNvPr>
              <p:cNvSpPr/>
              <p:nvPr/>
            </p:nvSpPr>
            <p:spPr>
              <a:xfrm>
                <a:off x="8873155" y="-299475"/>
                <a:ext cx="1240418" cy="1240099"/>
              </a:xfrm>
              <a:prstGeom prst="ellipse">
                <a:avLst/>
              </a:prstGeom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33807" name="Content Placeholder 21">
                <a:extLst>
                  <a:ext uri="{FF2B5EF4-FFF2-40B4-BE49-F238E27FC236}">
                    <a16:creationId xmlns:a16="http://schemas.microsoft.com/office/drawing/2014/main" id="{0D39A19D-EFB0-480A-AEEC-2A7BE18168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3253" y="2136065"/>
                <a:ext cx="627349" cy="808406"/>
              </a:xfrm>
              <a:prstGeom prst="roundRect">
                <a:avLst>
                  <a:gd name="adj" fmla="val 2583"/>
                </a:avLst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>
                <a:lvl1pPr marL="285750" indent="-285750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6858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sp>
          <p:nvSpPr>
            <p:cNvPr id="17" name="Content Placeholder 21">
              <a:extLst>
                <a:ext uri="{FF2B5EF4-FFF2-40B4-BE49-F238E27FC236}">
                  <a16:creationId xmlns:a16="http://schemas.microsoft.com/office/drawing/2014/main" id="{5682B011-EC11-4B1F-A063-72F29272718B}"/>
                </a:ext>
              </a:extLst>
            </p:cNvPr>
            <p:cNvSpPr txBox="1">
              <a:spLocks/>
            </p:cNvSpPr>
            <p:nvPr/>
          </p:nvSpPr>
          <p:spPr>
            <a:xfrm>
              <a:off x="5788025" y="1949450"/>
              <a:ext cx="2390775" cy="1039813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lIns="252000" tIns="252000" rIns="252000" bIns="252000"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GB" sz="4000" dirty="0" err="1">
                  <a:solidFill>
                    <a:schemeClr val="bg1"/>
                  </a:solidFill>
                  <a:latin typeface="Twinkl SemiBold" pitchFamily="2" charset="0"/>
                </a:rPr>
                <a:t>ee</a:t>
              </a:r>
              <a:endParaRPr lang="en-GB" sz="2000" dirty="0">
                <a:solidFill>
                  <a:schemeClr val="bg1"/>
                </a:solidFill>
                <a:latin typeface="Twinkl SemiBold" pitchFamily="2" charset="0"/>
              </a:endParaRPr>
            </a:p>
            <a:p>
              <a:pPr marL="285750" indent="-285750" fontAlgn="auto">
                <a:spcAft>
                  <a:spcPts val="0"/>
                </a:spcAft>
                <a:defRPr/>
              </a:pPr>
              <a:endParaRPr lang="en-GB" dirty="0"/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en-GB" dirty="0"/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07F5120-E900-4FDE-90C9-4D5EEFE4F33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588"/>
    </mc:Choice>
    <mc:Fallback>
      <p:transition spd="slow" advTm="345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7EDBA07-9F8F-4BD4-9647-CFE190B529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499"/>
    </mc:Choice>
    <mc:Fallback>
      <p:transition spd="slow" advTm="18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5.8|3.8|2.9|2.5|3.1|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1742</TotalTime>
  <Words>69</Words>
  <Application>Microsoft Office PowerPoint</Application>
  <PresentationFormat>On-screen Show (4:3)</PresentationFormat>
  <Paragraphs>27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Twinkl SemiBold</vt:lpstr>
      <vt:lpstr>Sassoon Infant Rg</vt:lpstr>
      <vt:lpstr>BPreplay</vt:lpstr>
      <vt:lpstr>Arial</vt:lpstr>
      <vt:lpstr>Calibri</vt:lpstr>
      <vt:lpstr>Sassoon Infant Md</vt:lpstr>
      <vt:lpstr>Twinkl</vt:lpstr>
      <vt:lpstr>Office Theme</vt:lpstr>
      <vt:lpstr>PowerPoint Presentation</vt:lpstr>
      <vt:lpstr>Can you write these words?</vt:lpstr>
      <vt:lpstr>Read the sentence and draw the picture:</vt:lpstr>
      <vt:lpstr>Write a sentence about the picture:</vt:lpstr>
      <vt:lpstr>Write a word using each phoneme: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170</cp:revision>
  <dcterms:created xsi:type="dcterms:W3CDTF">2014-10-01T16:09:27Z</dcterms:created>
  <dcterms:modified xsi:type="dcterms:W3CDTF">2021-02-28T08:45:19Z</dcterms:modified>
</cp:coreProperties>
</file>