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75" r:id="rId3"/>
    <p:sldId id="276" r:id="rId4"/>
    <p:sldId id="277" r:id="rId5"/>
    <p:sldId id="280" r:id="rId6"/>
    <p:sldId id="279" r:id="rId7"/>
    <p:sldId id="285" r:id="rId8"/>
    <p:sldId id="267" r:id="rId9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12"/>
      <p:bold r:id="rId13"/>
      <p:italic r:id="rId14"/>
      <p:boldItalic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Sassoon Infant Rg" panose="02000503030000020003" pitchFamily="50" charset="0"/>
      <p:regular r:id="rId20"/>
      <p:bold r:id="rId21"/>
    </p:embeddedFont>
    <p:embeddedFont>
      <p:font typeface="Twinkl" pitchFamily="50" charset="0"/>
      <p:regular r:id="rId22"/>
      <p:bold r:id="rId23"/>
    </p:embeddedFont>
    <p:embeddedFont>
      <p:font typeface="Twinkl Sb" pitchFamily="50" charset="0"/>
      <p:bold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891"/>
    <a:srgbClr val="FED7B0"/>
    <a:srgbClr val="80C1EB"/>
    <a:srgbClr val="18A0D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2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B29AE7A-CF03-4C1D-8E14-3100FF6028A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477A59-4312-4695-9DD8-05FE1A3D819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1330B9F-F140-4A8F-883B-B10EB10A8CC1}" type="datetimeFigureOut">
              <a:rPr lang="en-GB"/>
              <a:pPr>
                <a:defRPr/>
              </a:pPr>
              <a:t>28/02/2021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843F92-EECB-49E4-BD66-D6B79D530CF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1E9BD0-F8BC-48DD-91FC-3ED03ADAF77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0DCC0BF-A282-4909-A888-3BA4AD4C39F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06CB506-BBB8-4357-B7E8-B88E8E5BA94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6B05BC-B9EF-4C11-A744-543C93A0083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BA8C070-295F-4BA2-A50B-5DB42C7DB686}" type="datetimeFigureOut">
              <a:rPr lang="en-GB"/>
              <a:pPr>
                <a:defRPr/>
              </a:pPr>
              <a:t>28/02/2021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CD7B10EA-926D-42BB-9628-94554669275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86DB159-6852-4C0E-806C-260F2F2A06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553636-5DDD-457C-A211-7BCA859C321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3653A8-D8EF-4887-96BB-150662431A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38F6AF1-68BF-4D75-8525-5B8791614BF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3990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8E48900-E93B-44B6-8FB4-7A18A177BC5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b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244268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A2CACE4B-4449-4ACE-9E97-419F051F73BE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AE52E216-8747-4492-BD8F-91C0C346EBF2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24BF523-FC24-4111-A76C-3464E760DDDD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73DFC70-3734-4C52-A1A1-CC5613B9EFDB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0ACCD4E7-5DE5-4735-BDCC-B71C6CA78E18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4200390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9317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5186541-0AC6-48DD-BB08-55509467209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55D8131-C136-4E44-9511-1BA8DFE69D0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audio" Target="../media/media2.m4a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9.png"/><Relationship Id="rId1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audio" Target="../media/media4.m4a"/><Relationship Id="rId7" Type="http://schemas.openxmlformats.org/officeDocument/2006/relationships/image" Target="../media/image25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4.pn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28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6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5F5C9D5-277B-409A-B9A3-BB9E0148BED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74"/>
    </mc:Choice>
    <mc:Fallback>
      <p:transition spd="slow" advTm="25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>
            <a:extLst>
              <a:ext uri="{FF2B5EF4-FFF2-40B4-BE49-F238E27FC236}">
                <a16:creationId xmlns:a16="http://schemas.microsoft.com/office/drawing/2014/main" id="{C015A43B-5744-4470-851D-3821D29B4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Can you hear the initial sound?</a:t>
            </a:r>
          </a:p>
        </p:txBody>
      </p:sp>
      <p:sp>
        <p:nvSpPr>
          <p:cNvPr id="15363" name="Content Placeholder 21">
            <a:extLst>
              <a:ext uri="{FF2B5EF4-FFF2-40B4-BE49-F238E27FC236}">
                <a16:creationId xmlns:a16="http://schemas.microsoft.com/office/drawing/2014/main" id="{CBFF0B53-4011-4F6B-AD65-1A3BE3559C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 lIns="108000" tIns="108000" rIns="108000" bIns="108000"/>
          <a:lstStyle/>
          <a:p>
            <a:pPr algn="ctr" eaLnBrk="1" hangingPunct="1"/>
            <a:r>
              <a:rPr lang="en-GB" altLang="en-US"/>
              <a:t>Say the names of the pictures out loud. What sound do they start with?</a:t>
            </a:r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eaLnBrk="1" hangingPunct="1"/>
            <a:r>
              <a:rPr lang="en-GB" altLang="en-US"/>
              <a:t>Now can you sort them into 3 lists? Draw the pictures under the correct sound.</a:t>
            </a:r>
          </a:p>
        </p:txBody>
      </p:sp>
      <p:sp>
        <p:nvSpPr>
          <p:cNvPr id="15364" name="Content Placeholder 21">
            <a:extLst>
              <a:ext uri="{FF2B5EF4-FFF2-40B4-BE49-F238E27FC236}">
                <a16:creationId xmlns:a16="http://schemas.microsoft.com/office/drawing/2014/main" id="{6635BFE2-4C29-4BD7-B618-9C7137624D52}"/>
              </a:ext>
            </a:extLst>
          </p:cNvPr>
          <p:cNvSpPr>
            <a:spLocks/>
          </p:cNvSpPr>
          <p:nvPr/>
        </p:nvSpPr>
        <p:spPr bwMode="auto">
          <a:xfrm>
            <a:off x="1951038" y="5445125"/>
            <a:ext cx="5232400" cy="6477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4000"/>
              <a:t>m            d             g </a:t>
            </a:r>
          </a:p>
        </p:txBody>
      </p:sp>
      <p:grpSp>
        <p:nvGrpSpPr>
          <p:cNvPr id="15365" name="Group 4">
            <a:extLst>
              <a:ext uri="{FF2B5EF4-FFF2-40B4-BE49-F238E27FC236}">
                <a16:creationId xmlns:a16="http://schemas.microsoft.com/office/drawing/2014/main" id="{B976556E-C3EB-4299-840F-90E0D8357073}"/>
              </a:ext>
            </a:extLst>
          </p:cNvPr>
          <p:cNvGrpSpPr>
            <a:grpSpLocks/>
          </p:cNvGrpSpPr>
          <p:nvPr/>
        </p:nvGrpSpPr>
        <p:grpSpPr bwMode="auto">
          <a:xfrm>
            <a:off x="1485900" y="2259013"/>
            <a:ext cx="6172200" cy="2370137"/>
            <a:chOff x="922215" y="2259741"/>
            <a:chExt cx="6173060" cy="236937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F9FA6DA-455B-4513-B6F3-1FF25980E0C3}"/>
                </a:ext>
              </a:extLst>
            </p:cNvPr>
            <p:cNvSpPr/>
            <p:nvPr/>
          </p:nvSpPr>
          <p:spPr>
            <a:xfrm>
              <a:off x="922215" y="2259741"/>
              <a:ext cx="1130457" cy="1129935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F3699A7-FEFA-4E35-9C24-976159278418}"/>
                </a:ext>
              </a:extLst>
            </p:cNvPr>
            <p:cNvSpPr/>
            <p:nvPr/>
          </p:nvSpPr>
          <p:spPr>
            <a:xfrm>
              <a:off x="2181278" y="2259741"/>
              <a:ext cx="1130457" cy="1129935"/>
            </a:xfrm>
            <a:prstGeom prst="rect">
              <a:avLst/>
            </a:prstGeom>
            <a:solidFill>
              <a:srgbClr val="ACDDFC"/>
            </a:solidFill>
            <a:ln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9B8DE0A-8609-4AAE-AB89-929F988CAD67}"/>
                </a:ext>
              </a:extLst>
            </p:cNvPr>
            <p:cNvSpPr/>
            <p:nvPr/>
          </p:nvSpPr>
          <p:spPr>
            <a:xfrm>
              <a:off x="3440341" y="2259741"/>
              <a:ext cx="1130457" cy="1129935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9B6EA1D-2DEC-444E-9A5C-CC0B172DD759}"/>
                </a:ext>
              </a:extLst>
            </p:cNvPr>
            <p:cNvSpPr/>
            <p:nvPr/>
          </p:nvSpPr>
          <p:spPr>
            <a:xfrm>
              <a:off x="4700991" y="2259741"/>
              <a:ext cx="1128870" cy="1129935"/>
            </a:xfrm>
            <a:prstGeom prst="rect">
              <a:avLst/>
            </a:prstGeom>
            <a:solidFill>
              <a:srgbClr val="ACDDFC"/>
            </a:solidFill>
            <a:ln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336264C-8AE2-4A18-9910-7D91B7E7A788}"/>
                </a:ext>
              </a:extLst>
            </p:cNvPr>
            <p:cNvSpPr/>
            <p:nvPr/>
          </p:nvSpPr>
          <p:spPr>
            <a:xfrm>
              <a:off x="2181278" y="3499177"/>
              <a:ext cx="1130457" cy="1129935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CF291C7-2B2C-4847-97F1-061BA511D621}"/>
                </a:ext>
              </a:extLst>
            </p:cNvPr>
            <p:cNvSpPr/>
            <p:nvPr/>
          </p:nvSpPr>
          <p:spPr>
            <a:xfrm>
              <a:off x="922215" y="3499177"/>
              <a:ext cx="1130457" cy="1129935"/>
            </a:xfrm>
            <a:prstGeom prst="rect">
              <a:avLst/>
            </a:prstGeom>
            <a:solidFill>
              <a:srgbClr val="ACDDFC"/>
            </a:solidFill>
            <a:ln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FA4F99D-1C0E-492E-9C63-A4ABC31E3D14}"/>
                </a:ext>
              </a:extLst>
            </p:cNvPr>
            <p:cNvSpPr/>
            <p:nvPr/>
          </p:nvSpPr>
          <p:spPr>
            <a:xfrm>
              <a:off x="4700991" y="3499177"/>
              <a:ext cx="1128870" cy="1129935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293015C-7F57-40E7-BC06-78458750DE21}"/>
                </a:ext>
              </a:extLst>
            </p:cNvPr>
            <p:cNvSpPr/>
            <p:nvPr/>
          </p:nvSpPr>
          <p:spPr>
            <a:xfrm>
              <a:off x="3437165" y="3499177"/>
              <a:ext cx="1130457" cy="1129935"/>
            </a:xfrm>
            <a:prstGeom prst="rect">
              <a:avLst/>
            </a:prstGeom>
            <a:solidFill>
              <a:srgbClr val="ACDDFC"/>
            </a:solidFill>
            <a:ln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E58A6EB-9759-43F4-9779-2FBD50DA6154}"/>
                </a:ext>
              </a:extLst>
            </p:cNvPr>
            <p:cNvSpPr/>
            <p:nvPr/>
          </p:nvSpPr>
          <p:spPr>
            <a:xfrm>
              <a:off x="5964818" y="2259741"/>
              <a:ext cx="1130457" cy="1129935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15366" name="Picture 1">
            <a:extLst>
              <a:ext uri="{FF2B5EF4-FFF2-40B4-BE49-F238E27FC236}">
                <a16:creationId xmlns:a16="http://schemas.microsoft.com/office/drawing/2014/main" id="{BCA6B16B-8DBA-435E-91A6-23CC49E626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2640013"/>
            <a:ext cx="1055688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2">
            <a:extLst>
              <a:ext uri="{FF2B5EF4-FFF2-40B4-BE49-F238E27FC236}">
                <a16:creationId xmlns:a16="http://schemas.microsoft.com/office/drawing/2014/main" id="{B4796BC7-8706-4C30-967E-EF7167B455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563" y="3683000"/>
            <a:ext cx="839787" cy="76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14">
            <a:extLst>
              <a:ext uri="{FF2B5EF4-FFF2-40B4-BE49-F238E27FC236}">
                <a16:creationId xmlns:a16="http://schemas.microsoft.com/office/drawing/2014/main" id="{F5EDDE73-D5EB-43D2-9C2A-55D91186BDF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863" y="2386013"/>
            <a:ext cx="966787" cy="92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15">
            <a:extLst>
              <a:ext uri="{FF2B5EF4-FFF2-40B4-BE49-F238E27FC236}">
                <a16:creationId xmlns:a16="http://schemas.microsoft.com/office/drawing/2014/main" id="{73864870-28EF-4FF3-88A7-1556C5024ED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350" y="2362200"/>
            <a:ext cx="10128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16">
            <a:extLst>
              <a:ext uri="{FF2B5EF4-FFF2-40B4-BE49-F238E27FC236}">
                <a16:creationId xmlns:a16="http://schemas.microsoft.com/office/drawing/2014/main" id="{FC1D130C-D9EE-45E2-A2E9-6E6FD0D3321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0188" y="2598738"/>
            <a:ext cx="105092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17">
            <a:extLst>
              <a:ext uri="{FF2B5EF4-FFF2-40B4-BE49-F238E27FC236}">
                <a16:creationId xmlns:a16="http://schemas.microsoft.com/office/drawing/2014/main" id="{5CC3A470-399E-4C00-895C-51411225B5A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913" y="3529013"/>
            <a:ext cx="1147762" cy="110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18">
            <a:extLst>
              <a:ext uri="{FF2B5EF4-FFF2-40B4-BE49-F238E27FC236}">
                <a16:creationId xmlns:a16="http://schemas.microsoft.com/office/drawing/2014/main" id="{1D3836CC-9CF3-480F-99C8-566D5168A02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2575" y="2478088"/>
            <a:ext cx="936625" cy="74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19">
            <a:extLst>
              <a:ext uri="{FF2B5EF4-FFF2-40B4-BE49-F238E27FC236}">
                <a16:creationId xmlns:a16="http://schemas.microsoft.com/office/drawing/2014/main" id="{F164B3AD-107A-48DA-9067-D40A22963B8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25" y="3562350"/>
            <a:ext cx="457200" cy="102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4" name="Picture 22">
            <a:extLst>
              <a:ext uri="{FF2B5EF4-FFF2-40B4-BE49-F238E27FC236}">
                <a16:creationId xmlns:a16="http://schemas.microsoft.com/office/drawing/2014/main" id="{92891075-90AC-4CB2-8C8D-C12E42261CA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595688"/>
            <a:ext cx="2889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4DC334A-352F-4F78-BA9E-5350C3AEBCF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976"/>
    </mc:Choice>
    <mc:Fallback>
      <p:transition spd="slow" advTm="189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>
            <a:extLst>
              <a:ext uri="{FF2B5EF4-FFF2-40B4-BE49-F238E27FC236}">
                <a16:creationId xmlns:a16="http://schemas.microsoft.com/office/drawing/2014/main" id="{EEDD6BC0-8889-484B-8EE2-5682D7D86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Can you hear the initial sound?</a:t>
            </a:r>
          </a:p>
        </p:txBody>
      </p:sp>
      <p:sp>
        <p:nvSpPr>
          <p:cNvPr id="16387" name="Content Placeholder 21">
            <a:extLst>
              <a:ext uri="{FF2B5EF4-FFF2-40B4-BE49-F238E27FC236}">
                <a16:creationId xmlns:a16="http://schemas.microsoft.com/office/drawing/2014/main" id="{E6DC79A0-E224-4421-A470-1FA0F8D5FD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 lIns="108000" tIns="108000" rIns="108000" bIns="108000"/>
          <a:lstStyle/>
          <a:p>
            <a:pPr algn="ctr" eaLnBrk="1" hangingPunct="1"/>
            <a:r>
              <a:rPr lang="en-GB" altLang="en-US"/>
              <a:t>Say the names of the pictures out loud. What sound do they start with?</a:t>
            </a:r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eaLnBrk="1" hangingPunct="1"/>
            <a:r>
              <a:rPr lang="en-GB" altLang="en-US"/>
              <a:t>Now can you sort them into 3 lists? Draw the pictures under the correct sound.</a:t>
            </a:r>
          </a:p>
        </p:txBody>
      </p:sp>
      <p:sp>
        <p:nvSpPr>
          <p:cNvPr id="16388" name="Content Placeholder 21">
            <a:extLst>
              <a:ext uri="{FF2B5EF4-FFF2-40B4-BE49-F238E27FC236}">
                <a16:creationId xmlns:a16="http://schemas.microsoft.com/office/drawing/2014/main" id="{E7DE860E-C686-4136-B236-423B40EDBC75}"/>
              </a:ext>
            </a:extLst>
          </p:cNvPr>
          <p:cNvSpPr>
            <a:spLocks/>
          </p:cNvSpPr>
          <p:nvPr/>
        </p:nvSpPr>
        <p:spPr bwMode="auto">
          <a:xfrm>
            <a:off x="2025650" y="5445125"/>
            <a:ext cx="5083175" cy="6477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4000"/>
              <a:t>o            c             k </a:t>
            </a:r>
          </a:p>
        </p:txBody>
      </p:sp>
      <p:grpSp>
        <p:nvGrpSpPr>
          <p:cNvPr id="16389" name="Group 4">
            <a:extLst>
              <a:ext uri="{FF2B5EF4-FFF2-40B4-BE49-F238E27FC236}">
                <a16:creationId xmlns:a16="http://schemas.microsoft.com/office/drawing/2014/main" id="{DE12C355-FEDB-45B6-ACB2-E21980DBA3C2}"/>
              </a:ext>
            </a:extLst>
          </p:cNvPr>
          <p:cNvGrpSpPr>
            <a:grpSpLocks/>
          </p:cNvGrpSpPr>
          <p:nvPr/>
        </p:nvGrpSpPr>
        <p:grpSpPr bwMode="auto">
          <a:xfrm>
            <a:off x="1485900" y="2259013"/>
            <a:ext cx="6172200" cy="2370137"/>
            <a:chOff x="922215" y="2259741"/>
            <a:chExt cx="6173060" cy="236937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787689A-A0EF-4F46-A998-4D09900C6695}"/>
                </a:ext>
              </a:extLst>
            </p:cNvPr>
            <p:cNvSpPr/>
            <p:nvPr/>
          </p:nvSpPr>
          <p:spPr>
            <a:xfrm>
              <a:off x="922215" y="2259741"/>
              <a:ext cx="1130457" cy="1129935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B5ACA85-C43F-443F-9A65-165F42E2E5C5}"/>
                </a:ext>
              </a:extLst>
            </p:cNvPr>
            <p:cNvSpPr/>
            <p:nvPr/>
          </p:nvSpPr>
          <p:spPr>
            <a:xfrm>
              <a:off x="2181278" y="2259741"/>
              <a:ext cx="1130457" cy="1129935"/>
            </a:xfrm>
            <a:prstGeom prst="rect">
              <a:avLst/>
            </a:prstGeom>
            <a:solidFill>
              <a:srgbClr val="ACDDFC"/>
            </a:solidFill>
            <a:ln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814A133B-37AE-4FE8-A5C6-D17D24C25C4B}"/>
                </a:ext>
              </a:extLst>
            </p:cNvPr>
            <p:cNvSpPr/>
            <p:nvPr/>
          </p:nvSpPr>
          <p:spPr>
            <a:xfrm>
              <a:off x="3440341" y="2259741"/>
              <a:ext cx="1130457" cy="1129935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0668530-94A6-427F-A410-D89754485FAB}"/>
                </a:ext>
              </a:extLst>
            </p:cNvPr>
            <p:cNvSpPr/>
            <p:nvPr/>
          </p:nvSpPr>
          <p:spPr>
            <a:xfrm>
              <a:off x="4700991" y="2259741"/>
              <a:ext cx="1128870" cy="1129935"/>
            </a:xfrm>
            <a:prstGeom prst="rect">
              <a:avLst/>
            </a:prstGeom>
            <a:solidFill>
              <a:srgbClr val="ACDDFC"/>
            </a:solidFill>
            <a:ln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9654CD1-51B8-47A5-BB11-FCDFFC1A6909}"/>
                </a:ext>
              </a:extLst>
            </p:cNvPr>
            <p:cNvSpPr/>
            <p:nvPr/>
          </p:nvSpPr>
          <p:spPr>
            <a:xfrm>
              <a:off x="2181278" y="3499177"/>
              <a:ext cx="1130457" cy="1129935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07EE356-BAEB-404A-A51F-B69EA5F421DB}"/>
                </a:ext>
              </a:extLst>
            </p:cNvPr>
            <p:cNvSpPr/>
            <p:nvPr/>
          </p:nvSpPr>
          <p:spPr>
            <a:xfrm>
              <a:off x="922215" y="3499177"/>
              <a:ext cx="1130457" cy="1129935"/>
            </a:xfrm>
            <a:prstGeom prst="rect">
              <a:avLst/>
            </a:prstGeom>
            <a:solidFill>
              <a:srgbClr val="ACDDFC"/>
            </a:solidFill>
            <a:ln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8D65368-BBA7-4FE8-90D6-BF6FC64D0FFA}"/>
                </a:ext>
              </a:extLst>
            </p:cNvPr>
            <p:cNvSpPr/>
            <p:nvPr/>
          </p:nvSpPr>
          <p:spPr>
            <a:xfrm>
              <a:off x="4700991" y="3499177"/>
              <a:ext cx="1128870" cy="1129935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C87C02B-DF54-4A92-BB21-D72793DCB62A}"/>
                </a:ext>
              </a:extLst>
            </p:cNvPr>
            <p:cNvSpPr/>
            <p:nvPr/>
          </p:nvSpPr>
          <p:spPr>
            <a:xfrm>
              <a:off x="3437165" y="3499177"/>
              <a:ext cx="1130457" cy="1129935"/>
            </a:xfrm>
            <a:prstGeom prst="rect">
              <a:avLst/>
            </a:prstGeom>
            <a:solidFill>
              <a:srgbClr val="ACDDFC"/>
            </a:solidFill>
            <a:ln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0E6C037-0F37-4553-BDBA-17509F381337}"/>
                </a:ext>
              </a:extLst>
            </p:cNvPr>
            <p:cNvSpPr/>
            <p:nvPr/>
          </p:nvSpPr>
          <p:spPr>
            <a:xfrm>
              <a:off x="5964818" y="2259741"/>
              <a:ext cx="1130457" cy="1129935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16390" name="Picture 1">
            <a:extLst>
              <a:ext uri="{FF2B5EF4-FFF2-40B4-BE49-F238E27FC236}">
                <a16:creationId xmlns:a16="http://schemas.microsoft.com/office/drawing/2014/main" id="{224591AF-9CE8-4B05-9E30-911F91EDCB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563" y="2387600"/>
            <a:ext cx="849312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2">
            <a:extLst>
              <a:ext uri="{FF2B5EF4-FFF2-40B4-BE49-F238E27FC236}">
                <a16:creationId xmlns:a16="http://schemas.microsoft.com/office/drawing/2014/main" id="{293A86F3-1779-41A6-8C6F-8A7680CF41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863" y="3598863"/>
            <a:ext cx="623887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14">
            <a:extLst>
              <a:ext uri="{FF2B5EF4-FFF2-40B4-BE49-F238E27FC236}">
                <a16:creationId xmlns:a16="http://schemas.microsoft.com/office/drawing/2014/main" id="{D30A236B-F658-4975-A6B1-9223D9DEE1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675" y="2339975"/>
            <a:ext cx="665163" cy="97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Picture 15">
            <a:extLst>
              <a:ext uri="{FF2B5EF4-FFF2-40B4-BE49-F238E27FC236}">
                <a16:creationId xmlns:a16="http://schemas.microsoft.com/office/drawing/2014/main" id="{9DE21AAD-2EB8-43D2-ACA4-EE19AE5A1BF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650" y="2593975"/>
            <a:ext cx="10287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icture 16">
            <a:extLst>
              <a:ext uri="{FF2B5EF4-FFF2-40B4-BE49-F238E27FC236}">
                <a16:creationId xmlns:a16="http://schemas.microsoft.com/office/drawing/2014/main" id="{5E0BEFB9-90E6-45CD-A18E-AAD7886BA71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2575" y="2327275"/>
            <a:ext cx="938213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17">
            <a:extLst>
              <a:ext uri="{FF2B5EF4-FFF2-40B4-BE49-F238E27FC236}">
                <a16:creationId xmlns:a16="http://schemas.microsoft.com/office/drawing/2014/main" id="{DE4AFAB1-E116-477A-B653-8F4B71C090B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475" y="3703638"/>
            <a:ext cx="103505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6" name="Picture 18">
            <a:extLst>
              <a:ext uri="{FF2B5EF4-FFF2-40B4-BE49-F238E27FC236}">
                <a16:creationId xmlns:a16="http://schemas.microsoft.com/office/drawing/2014/main" id="{9826C6BC-8249-4B84-9741-003896C03E8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425" y="3727450"/>
            <a:ext cx="1030288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7" name="Picture 19">
            <a:extLst>
              <a:ext uri="{FF2B5EF4-FFF2-40B4-BE49-F238E27FC236}">
                <a16:creationId xmlns:a16="http://schemas.microsoft.com/office/drawing/2014/main" id="{C13E6649-CD45-4C23-AE56-42EEC79DE8D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163" y="3752850"/>
            <a:ext cx="97313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8" name="Picture 22">
            <a:extLst>
              <a:ext uri="{FF2B5EF4-FFF2-40B4-BE49-F238E27FC236}">
                <a16:creationId xmlns:a16="http://schemas.microsoft.com/office/drawing/2014/main" id="{569586E2-DC4F-49F4-907A-104A51BF710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2339975"/>
            <a:ext cx="577850" cy="97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58FDF73-A5F2-4C78-B3A8-378E53FC15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277"/>
    </mc:Choice>
    <mc:Fallback>
      <p:transition spd="slow" advTm="152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>
            <a:extLst>
              <a:ext uri="{FF2B5EF4-FFF2-40B4-BE49-F238E27FC236}">
                <a16:creationId xmlns:a16="http://schemas.microsoft.com/office/drawing/2014/main" id="{1F707954-DE26-4465-9E3E-EFD9FE2233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These words end with </a:t>
            </a:r>
            <a:r>
              <a:rPr lang="en-GB" altLang="en-US" sz="3600">
                <a:solidFill>
                  <a:schemeClr val="accent2"/>
                </a:solidFill>
              </a:rPr>
              <a:t>ck</a:t>
            </a:r>
            <a:r>
              <a:rPr lang="en-GB" altLang="en-US" sz="3600">
                <a:solidFill>
                  <a:schemeClr val="tx1"/>
                </a:solidFill>
              </a:rPr>
              <a:t>:</a:t>
            </a:r>
          </a:p>
        </p:txBody>
      </p:sp>
      <p:sp>
        <p:nvSpPr>
          <p:cNvPr id="17411" name="Content Placeholder 21">
            <a:extLst>
              <a:ext uri="{FF2B5EF4-FFF2-40B4-BE49-F238E27FC236}">
                <a16:creationId xmlns:a16="http://schemas.microsoft.com/office/drawing/2014/main" id="{1A7B28C1-660B-4F4F-A34D-71B794E4EB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 lIns="108000" tIns="108000" rIns="108000" bIns="108000"/>
          <a:lstStyle/>
          <a:p>
            <a:pPr eaLnBrk="1" hangingPunct="1"/>
            <a:r>
              <a:rPr lang="en-GB" altLang="en-US"/>
              <a:t>Can you write these words?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6804438-4313-4C24-9457-8A4429E77C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1717675"/>
            <a:ext cx="1755775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B26E5EB-9D81-40E3-958D-977F458D53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550" y="3943350"/>
            <a:ext cx="2922588" cy="221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196445-0FC8-4255-8564-F838C5C57D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163" y="1587500"/>
            <a:ext cx="1936750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A945D8D-D64E-4827-9681-C0D8D4BCEBA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603500"/>
            <a:ext cx="4805363" cy="339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6295F56-C8DC-4A3B-BA27-071ADA8A157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888"/>
    </mc:Choice>
    <mc:Fallback>
      <p:transition spd="slow" advTm="368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>
            <a:extLst>
              <a:ext uri="{FF2B5EF4-FFF2-40B4-BE49-F238E27FC236}">
                <a16:creationId xmlns:a16="http://schemas.microsoft.com/office/drawing/2014/main" id="{B20ED410-07A4-4A9A-B48A-47A6B29FB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Read the words:</a:t>
            </a:r>
          </a:p>
        </p:txBody>
      </p:sp>
      <p:sp>
        <p:nvSpPr>
          <p:cNvPr id="18435" name="Content Placeholder 21">
            <a:extLst>
              <a:ext uri="{FF2B5EF4-FFF2-40B4-BE49-F238E27FC236}">
                <a16:creationId xmlns:a16="http://schemas.microsoft.com/office/drawing/2014/main" id="{4002DE9F-B4C9-404C-B29A-8401DF26F5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 lIns="108000" tIns="108000" rIns="108000" bIns="108000"/>
          <a:lstStyle/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Now write a sentence using one of the words.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5D35CA7-330B-40A6-9991-188B7BB87FF6}"/>
              </a:ext>
            </a:extLst>
          </p:cNvPr>
          <p:cNvGrpSpPr>
            <a:grpSpLocks/>
          </p:cNvGrpSpPr>
          <p:nvPr/>
        </p:nvGrpSpPr>
        <p:grpSpPr bwMode="auto">
          <a:xfrm>
            <a:off x="4757738" y="2571750"/>
            <a:ext cx="1239837" cy="1239838"/>
            <a:chOff x="5688635" y="2954670"/>
            <a:chExt cx="1240403" cy="1240403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D49FA360-2B39-4BBC-B9B2-7158170992F4}"/>
                </a:ext>
              </a:extLst>
            </p:cNvPr>
            <p:cNvSpPr/>
            <p:nvPr/>
          </p:nvSpPr>
          <p:spPr>
            <a:xfrm>
              <a:off x="5688635" y="2954670"/>
              <a:ext cx="1240403" cy="1240403"/>
            </a:xfrm>
            <a:prstGeom prst="ellips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447" name="Content Placeholder 21">
              <a:extLst>
                <a:ext uri="{FF2B5EF4-FFF2-40B4-BE49-F238E27FC236}">
                  <a16:creationId xmlns:a16="http://schemas.microsoft.com/office/drawing/2014/main" id="{41FA1CF9-8E41-45EE-AB1C-F3321F920D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5163" y="3234197"/>
              <a:ext cx="627348" cy="808406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285750" indent="-28575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/>
              <a:endParaRPr lang="en-GB" altLang="en-US">
                <a:latin typeface="Sassoon Infant Rg" pitchFamily="50" charset="0"/>
              </a:endParaRPr>
            </a:p>
          </p:txBody>
        </p:sp>
      </p:grpSp>
      <p:sp>
        <p:nvSpPr>
          <p:cNvPr id="7" name="Oval 6">
            <a:extLst>
              <a:ext uri="{FF2B5EF4-FFF2-40B4-BE49-F238E27FC236}">
                <a16:creationId xmlns:a16="http://schemas.microsoft.com/office/drawing/2014/main" id="{3C602A12-A0C3-44C7-A15C-DAFD89805897}"/>
              </a:ext>
            </a:extLst>
          </p:cNvPr>
          <p:cNvSpPr/>
          <p:nvPr/>
        </p:nvSpPr>
        <p:spPr bwMode="auto">
          <a:xfrm>
            <a:off x="3136900" y="2571750"/>
            <a:ext cx="1239838" cy="1239838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EDF2090-E4A9-46BD-97D8-1BE2C2B5B400}"/>
              </a:ext>
            </a:extLst>
          </p:cNvPr>
          <p:cNvSpPr/>
          <p:nvPr/>
        </p:nvSpPr>
        <p:spPr bwMode="auto">
          <a:xfrm>
            <a:off x="1516063" y="2571750"/>
            <a:ext cx="1239837" cy="12398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Content Placeholder 21">
            <a:extLst>
              <a:ext uri="{FF2B5EF4-FFF2-40B4-BE49-F238E27FC236}">
                <a16:creationId xmlns:a16="http://schemas.microsoft.com/office/drawing/2014/main" id="{D45B6190-59A8-45E5-A117-FC17EAE34426}"/>
              </a:ext>
            </a:extLst>
          </p:cNvPr>
          <p:cNvSpPr txBox="1">
            <a:spLocks/>
          </p:cNvSpPr>
          <p:nvPr/>
        </p:nvSpPr>
        <p:spPr bwMode="auto">
          <a:xfrm>
            <a:off x="3033713" y="2693988"/>
            <a:ext cx="1444625" cy="107632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5100" dirty="0">
                <a:solidFill>
                  <a:schemeClr val="bg1"/>
                </a:solidFill>
                <a:latin typeface="+mn-lt"/>
              </a:rPr>
              <a:t>in</a:t>
            </a:r>
            <a:endParaRPr lang="en-GB" sz="2600" dirty="0">
              <a:solidFill>
                <a:schemeClr val="bg1"/>
              </a:solidFill>
              <a:latin typeface="+mn-lt"/>
            </a:endParaRPr>
          </a:p>
          <a:p>
            <a:pPr marL="285750" indent="-285750" fontAlgn="auto">
              <a:spcAft>
                <a:spcPts val="0"/>
              </a:spcAft>
              <a:defRPr/>
            </a:pPr>
            <a:endParaRPr lang="en-GB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87E7C49-958E-4877-856E-28D897B4E5C7}"/>
              </a:ext>
            </a:extLst>
          </p:cNvPr>
          <p:cNvGrpSpPr>
            <a:grpSpLocks/>
          </p:cNvGrpSpPr>
          <p:nvPr/>
        </p:nvGrpSpPr>
        <p:grpSpPr bwMode="auto">
          <a:xfrm>
            <a:off x="6378575" y="2571750"/>
            <a:ext cx="1239838" cy="1239838"/>
            <a:chOff x="5688635" y="2954670"/>
            <a:chExt cx="1240403" cy="1240403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ACE2F1B-A0B8-4A4C-A145-698B01BD7EF6}"/>
                </a:ext>
              </a:extLst>
            </p:cNvPr>
            <p:cNvSpPr/>
            <p:nvPr/>
          </p:nvSpPr>
          <p:spPr>
            <a:xfrm>
              <a:off x="5688635" y="2954670"/>
              <a:ext cx="1240403" cy="1240403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445" name="Content Placeholder 21">
              <a:extLst>
                <a:ext uri="{FF2B5EF4-FFF2-40B4-BE49-F238E27FC236}">
                  <a16:creationId xmlns:a16="http://schemas.microsoft.com/office/drawing/2014/main" id="{214AB836-DA07-4747-9C86-D49FBB1808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5163" y="3234197"/>
              <a:ext cx="627348" cy="808406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285750" indent="-28575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/>
              <a:endParaRPr lang="en-GB" altLang="en-US">
                <a:latin typeface="Sassoon Infant Rg" pitchFamily="50" charset="0"/>
              </a:endParaRPr>
            </a:p>
          </p:txBody>
        </p:sp>
      </p:grpSp>
      <p:sp>
        <p:nvSpPr>
          <p:cNvPr id="20" name="Content Placeholder 21">
            <a:extLst>
              <a:ext uri="{FF2B5EF4-FFF2-40B4-BE49-F238E27FC236}">
                <a16:creationId xmlns:a16="http://schemas.microsoft.com/office/drawing/2014/main" id="{F692B9B4-58D3-4ACF-9CF1-F0D999884127}"/>
              </a:ext>
            </a:extLst>
          </p:cNvPr>
          <p:cNvSpPr txBox="1">
            <a:spLocks/>
          </p:cNvSpPr>
          <p:nvPr/>
        </p:nvSpPr>
        <p:spPr bwMode="auto">
          <a:xfrm>
            <a:off x="1500188" y="2662238"/>
            <a:ext cx="1270000" cy="10572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5100" dirty="0">
                <a:solidFill>
                  <a:schemeClr val="bg1"/>
                </a:solidFill>
                <a:latin typeface="+mn-lt"/>
              </a:rPr>
              <a:t>go</a:t>
            </a:r>
            <a:endParaRPr lang="en-GB" sz="2600" dirty="0">
              <a:solidFill>
                <a:schemeClr val="bg1"/>
              </a:solidFill>
              <a:latin typeface="+mn-lt"/>
            </a:endParaRPr>
          </a:p>
          <a:p>
            <a:pPr marL="285750" indent="-285750" fontAlgn="auto">
              <a:spcAft>
                <a:spcPts val="0"/>
              </a:spcAft>
              <a:defRPr/>
            </a:pPr>
            <a:endParaRPr lang="en-GB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  <p:sp>
        <p:nvSpPr>
          <p:cNvPr id="23" name="Content Placeholder 21">
            <a:extLst>
              <a:ext uri="{FF2B5EF4-FFF2-40B4-BE49-F238E27FC236}">
                <a16:creationId xmlns:a16="http://schemas.microsoft.com/office/drawing/2014/main" id="{631DFFD2-0A8C-43C3-B85C-3310532709EC}"/>
              </a:ext>
            </a:extLst>
          </p:cNvPr>
          <p:cNvSpPr txBox="1">
            <a:spLocks/>
          </p:cNvSpPr>
          <p:nvPr/>
        </p:nvSpPr>
        <p:spPr bwMode="auto">
          <a:xfrm>
            <a:off x="4611688" y="2716213"/>
            <a:ext cx="1550987" cy="969962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5200" dirty="0">
                <a:solidFill>
                  <a:schemeClr val="bg1"/>
                </a:solidFill>
                <a:latin typeface="+mn-lt"/>
              </a:rPr>
              <a:t>can</a:t>
            </a:r>
            <a:endParaRPr lang="en-GB" sz="2800" dirty="0">
              <a:solidFill>
                <a:schemeClr val="bg1"/>
              </a:solidFill>
              <a:latin typeface="+mn-lt"/>
            </a:endParaRPr>
          </a:p>
          <a:p>
            <a:pPr marL="285750" indent="-285750" fontAlgn="auto">
              <a:spcAft>
                <a:spcPts val="0"/>
              </a:spcAft>
              <a:defRPr/>
            </a:pPr>
            <a:endParaRPr lang="en-GB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  <p:sp>
        <p:nvSpPr>
          <p:cNvPr id="24" name="Content Placeholder 21">
            <a:extLst>
              <a:ext uri="{FF2B5EF4-FFF2-40B4-BE49-F238E27FC236}">
                <a16:creationId xmlns:a16="http://schemas.microsoft.com/office/drawing/2014/main" id="{79678735-96C2-4E29-BFCA-A760A1403BA3}"/>
              </a:ext>
            </a:extLst>
          </p:cNvPr>
          <p:cNvSpPr txBox="1">
            <a:spLocks/>
          </p:cNvSpPr>
          <p:nvPr/>
        </p:nvSpPr>
        <p:spPr bwMode="auto">
          <a:xfrm>
            <a:off x="6259513" y="2635250"/>
            <a:ext cx="1454150" cy="121602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5100" dirty="0">
                <a:solidFill>
                  <a:schemeClr val="bg1"/>
                </a:solidFill>
                <a:latin typeface="+mn-lt"/>
              </a:rPr>
              <a:t>if</a:t>
            </a:r>
            <a:endParaRPr lang="en-GB" sz="2600" dirty="0">
              <a:solidFill>
                <a:schemeClr val="bg1"/>
              </a:solidFill>
              <a:latin typeface="+mn-lt"/>
            </a:endParaRPr>
          </a:p>
          <a:p>
            <a:pPr marL="285750" indent="-285750" fontAlgn="auto">
              <a:spcAft>
                <a:spcPts val="0"/>
              </a:spcAft>
              <a:defRPr/>
            </a:pPr>
            <a:endParaRPr lang="en-GB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593218A-9836-416A-ADA8-6637699920E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293"/>
    </mc:Choice>
    <mc:Fallback>
      <p:transition spd="slow" advTm="382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9" grpId="0"/>
      <p:bldP spid="20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>
            <a:extLst>
              <a:ext uri="{FF2B5EF4-FFF2-40B4-BE49-F238E27FC236}">
                <a16:creationId xmlns:a16="http://schemas.microsoft.com/office/drawing/2014/main" id="{DA1EAC30-E703-4ED6-AC3D-EE482CFBF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Write a sentence about this picture:</a:t>
            </a:r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E1CCCEEF-702C-4A00-875D-E1AE91328E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79" r="26079"/>
          <a:stretch/>
        </p:blipFill>
        <p:spPr>
          <a:xfrm>
            <a:off x="2746140" y="1465667"/>
            <a:ext cx="3651720" cy="4564650"/>
          </a:xfrm>
          <a:prstGeom prst="roundRect">
            <a:avLst/>
          </a:prstGeom>
        </p:spPr>
      </p:pic>
      <p:sp>
        <p:nvSpPr>
          <p:cNvPr id="19460" name="TextBox 21">
            <a:extLst>
              <a:ext uri="{FF2B5EF4-FFF2-40B4-BE49-F238E27FC236}">
                <a16:creationId xmlns:a16="http://schemas.microsoft.com/office/drawing/2014/main" id="{CBEF38E0-06D8-454F-B33C-4A10B545D8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 courtesy of jdsmith1021 (@flickr.com) - granted under creative commons licence – attribution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820AB48-51E1-43EE-AA33-5299B88EC7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464"/>
    </mc:Choice>
    <mc:Fallback>
      <p:transition spd="slow" advTm="414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>
            <a:extLst>
              <a:ext uri="{FF2B5EF4-FFF2-40B4-BE49-F238E27FC236}">
                <a16:creationId xmlns:a16="http://schemas.microsoft.com/office/drawing/2014/main" id="{369CE6C5-9D6E-4752-BBDD-22595C24D6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163" y="1514475"/>
            <a:ext cx="6534150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Title 20">
            <a:extLst>
              <a:ext uri="{FF2B5EF4-FFF2-40B4-BE49-F238E27FC236}">
                <a16:creationId xmlns:a16="http://schemas.microsoft.com/office/drawing/2014/main" id="{1FA35446-25AD-40A2-BA9A-7759D3BED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Read the sentence and draw the picture:</a:t>
            </a:r>
          </a:p>
        </p:txBody>
      </p:sp>
      <p:sp>
        <p:nvSpPr>
          <p:cNvPr id="24580" name="Content Placeholder 21">
            <a:extLst>
              <a:ext uri="{FF2B5EF4-FFF2-40B4-BE49-F238E27FC236}">
                <a16:creationId xmlns:a16="http://schemas.microsoft.com/office/drawing/2014/main" id="{4C6B7B1D-ECC5-4CE6-8775-1EBC0D0748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888" y="3024188"/>
            <a:ext cx="7632700" cy="650875"/>
          </a:xfrm>
        </p:spPr>
        <p:txBody>
          <a:bodyPr lIns="108000" tIns="108000" rIns="108000" bIns="108000"/>
          <a:lstStyle/>
          <a:p>
            <a:pPr algn="ctr" eaLnBrk="1" hangingPunct="1"/>
            <a:r>
              <a:rPr lang="en-GB" altLang="en-US" sz="2800">
                <a:solidFill>
                  <a:schemeClr val="accent1"/>
                </a:solidFill>
              </a:rPr>
              <a:t>The kid put his socks on a pig.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EB26033-C662-4ED3-A0AB-76B9D8BAC71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523"/>
    </mc:Choice>
    <mc:Fallback>
      <p:transition spd="slow" advTm="275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C10A069-DC3C-48A9-998C-69B56AD9200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545"/>
    </mc:Choice>
    <mc:Fallback>
      <p:transition spd="slow" advTm="145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3.9|3|5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5|5.3|5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1761</TotalTime>
  <Words>157</Words>
  <Application>Microsoft Office PowerPoint</Application>
  <PresentationFormat>On-screen Show (4:3)</PresentationFormat>
  <Paragraphs>46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Twinkl</vt:lpstr>
      <vt:lpstr>BPreplay</vt:lpstr>
      <vt:lpstr>Twinkl Sb</vt:lpstr>
      <vt:lpstr>Calibri</vt:lpstr>
      <vt:lpstr>Arial</vt:lpstr>
      <vt:lpstr>Sassoon Infant Rg</vt:lpstr>
      <vt:lpstr>Office Theme</vt:lpstr>
      <vt:lpstr>PowerPoint Presentation</vt:lpstr>
      <vt:lpstr>Can you hear the initial sound?</vt:lpstr>
      <vt:lpstr>Can you hear the initial sound?</vt:lpstr>
      <vt:lpstr>These words end with ck:</vt:lpstr>
      <vt:lpstr>Read the words:</vt:lpstr>
      <vt:lpstr>Write a sentence about this picture:</vt:lpstr>
      <vt:lpstr>Read the sentence and draw the picture: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Amelia Mcevoy</cp:lastModifiedBy>
  <cp:revision>156</cp:revision>
  <dcterms:created xsi:type="dcterms:W3CDTF">2014-10-01T16:09:27Z</dcterms:created>
  <dcterms:modified xsi:type="dcterms:W3CDTF">2021-02-28T14:32:36Z</dcterms:modified>
</cp:coreProperties>
</file>