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tmp" ContentType="image/p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67" r:id="rId2"/>
    <p:sldId id="256" r:id="rId3"/>
    <p:sldId id="266" r:id="rId4"/>
    <p:sldId id="257" r:id="rId5"/>
    <p:sldId id="258" r:id="rId6"/>
    <p:sldId id="259" r:id="rId7"/>
    <p:sldId id="260" r:id="rId8"/>
    <p:sldId id="261" r:id="rId9"/>
    <p:sldId id="262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62" d="100"/>
          <a:sy n="62" d="100"/>
        </p:scale>
        <p:origin x="828" y="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B674CB-3709-4ACF-BB61-29ADEA3D41B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033272"/>
            <a:ext cx="9144000" cy="2478024"/>
          </a:xfrm>
        </p:spPr>
        <p:txBody>
          <a:bodyPr lIns="0" tIns="0" rIns="0" bIns="0" anchor="b">
            <a:noAutofit/>
          </a:bodyPr>
          <a:lstStyle>
            <a:lvl1pPr algn="ctr">
              <a:defRPr sz="4000" spc="750" baseline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06DA6BE-9B64-48FC-92D1-EF0D426A397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822192"/>
            <a:ext cx="9144000" cy="1435608"/>
          </a:xfrm>
        </p:spPr>
        <p:txBody>
          <a:bodyPr lIns="0" tIns="0" rIns="0" bIns="0">
            <a:normAutofit/>
          </a:bodyPr>
          <a:lstStyle>
            <a:lvl1pPr marL="0" indent="0" algn="ctr">
              <a:lnSpc>
                <a:spcPct val="150000"/>
              </a:lnSpc>
              <a:buNone/>
              <a:defRPr sz="1600" cap="all" spc="600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083AE59-8E21-449F-86DA-5BE2970108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5A5808-3B61-48CC-92EF-85AC2E0DFA56}" type="datetime2">
              <a:rPr lang="en-US" smtClean="0"/>
              <a:t>Monday, January 11, 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E8CCD60-9970-49FD-8254-21154BAA1E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C0A488-07A7-42F9-B1DF-68545B7541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389E6-C847-4AD0-B56D-D205B2EAB1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51960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FE0F35-0AE7-48AB-9005-F1DB4BD0B4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DDD4022-C31F-4C4C-B5BF-5F9730C08A0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9A45EE9-11D3-436C-9D73-1AA6CCDB16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3AF3C6-0FD4-4939-991C-00DDE5C56815}" type="datetime2">
              <a:rPr lang="en-US" smtClean="0"/>
              <a:t>Monday, January 11, 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2817DCF-881F-4956-81AE-A6D27A88F4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A265F17-AD75-4B7E-970D-5D4DBD5D17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389E6-C847-4AD0-B56D-D205B2EAB1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10830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8C12CB-05D8-4D62-BDC5-812DB6DD04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600" y="1709738"/>
            <a:ext cx="9966960" cy="2852737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4400" spc="75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C52F020-8516-4B9E-B455-5731ED6C9E9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371600" y="4974336"/>
            <a:ext cx="9966961" cy="1115568"/>
          </a:xfrm>
        </p:spPr>
        <p:txBody>
          <a:bodyPr>
            <a:normAutofit/>
          </a:bodyPr>
          <a:lstStyle>
            <a:lvl1pPr marL="0" indent="0">
              <a:buNone/>
              <a:defRPr sz="1600" cap="all" spc="600" baseline="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C822993-6E28-44BB-B983-095B476B80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807482-8128-47C6-A8DD-6452B0291CFF}" type="datetime2">
              <a:rPr lang="en-US" smtClean="0"/>
              <a:t>Monday, January 11, 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C909971-06C9-462B-81D9-BEF24C708A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F9A076D-47C1-49CD-9A8B-956DB3FC31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389E6-C847-4AD0-B56D-D205B2EAB1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25560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28DFBD-F5ED-455C-8AD0-97476A55E3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C30E58C-F463-4D52-9225-9410133113A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371600" y="2112264"/>
            <a:ext cx="4846320" cy="395935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AF7BDB4-97FA-485D-A557-6F96692BAC9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766560" y="2112265"/>
            <a:ext cx="4846320" cy="395935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8C50007-C799-4117-8ACD-5EE980E63F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903F25-275E-41DE-BE3B-EBF0DB49F9B1}" type="datetime2">
              <a:rPr lang="en-US" smtClean="0"/>
              <a:t>Monday, January 11, 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24E8968-6BAD-4D5A-BF1D-911C7A39C1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99D8C08-BF20-4D5E-9004-0C075C36D8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389E6-C847-4AD0-B56D-D205B2EAB1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00222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2036E0D-26A5-455A-A8BD-70DA8BC03EB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371600" y="2112264"/>
            <a:ext cx="4841076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7FD4EA0-094D-4056-9032-BFB44B40896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371600" y="3018472"/>
            <a:ext cx="4841076" cy="310485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FC0CCE8-718F-4620-8B4A-C60EEA7B884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766560" y="2112264"/>
            <a:ext cx="484632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6CE86DF-0069-4D31-BDD3-A9A2F9B7B46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766560" y="3018471"/>
            <a:ext cx="4841076" cy="310485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1A5ED06-FE54-4B86-A8D4-07D0EB08C3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475572-4A44-4171-84AA-64D42C8050A6}" type="datetime2">
              <a:rPr lang="en-US" smtClean="0"/>
              <a:t>Monday, January 11, 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E9EC6C3-0950-4AFE-936A-9AB5D22784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784B1D1-BE0C-48F4-BC74-90675A0F07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389E6-C847-4AD0-B56D-D205B2EAB1EE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Title 9">
            <a:extLst>
              <a:ext uri="{FF2B5EF4-FFF2-40B4-BE49-F238E27FC236}">
                <a16:creationId xmlns:a16="http://schemas.microsoft.com/office/drawing/2014/main" id="{2D453288-3D76-40C1-BE00-223AB28F13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315461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3B1716-24B0-42CD-95B6-843092597B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9E3617E-4B11-481F-AC6E-0003179029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C1612E-528E-4FD5-9E9E-E15F1108F171}" type="datetime2">
              <a:rPr lang="en-US" smtClean="0"/>
              <a:t>Monday, January 11, 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6BF19CC-06D3-40E9-81B5-63B457B220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AEFC312-3AA5-46F7-B701-3D9327A68D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389E6-C847-4AD0-B56D-D205B2EAB1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09467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8C9E28E-1389-47AF-B3EB-22571417AC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F6D862-A06D-436F-A92E-EBAAD50B6E50}" type="datetime2">
              <a:rPr lang="en-US" smtClean="0"/>
              <a:t>Monday, January 11, 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FCF6B08-1984-4F7C-9F6E-A4F47BDBA2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771B3C5-CEC7-427F-931C-1318C421BE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389E6-C847-4AD0-B56D-D205B2EAB1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29131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4EB55F-536E-4547-A5D2-0483FC3684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600" y="987425"/>
            <a:ext cx="3932237" cy="1894511"/>
          </a:xfrm>
        </p:spPr>
        <p:txBody>
          <a:bodyPr anchor="b"/>
          <a:lstStyle>
            <a:lvl1pPr>
              <a:lnSpc>
                <a:spcPct val="100000"/>
              </a:lnSpc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D717D3C-533B-4EA9-886B-FAE59956C74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50992" y="987425"/>
            <a:ext cx="5687568" cy="4873625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419D2E1-4B17-4608-961E-2C4719855E8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371600" y="3058510"/>
            <a:ext cx="3932237" cy="280254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75A3535-184C-438C-AE91-9C42B7C5AF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3E0B7D-2260-4809-8F0A-9E5F3E24F169}" type="datetime2">
              <a:rPr lang="en-US" smtClean="0"/>
              <a:t>Monday, January 11, 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DF6DBC3-4A58-42BA-9B55-A9A7251037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D4E6563-0AB6-4038-A12B-A259552DB6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389E6-C847-4AD0-B56D-D205B2EAB1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55188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9702C5-1E3B-4C62-A538-59BB572864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600" y="987552"/>
            <a:ext cx="3932237" cy="1892808"/>
          </a:xfrm>
        </p:spPr>
        <p:txBody>
          <a:bodyPr anchor="b"/>
          <a:lstStyle>
            <a:lvl1pPr>
              <a:defRPr sz="32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E2CF574-95CE-4E60-B2CF-3B5B4F33A76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505319" y="987425"/>
            <a:ext cx="5833242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D039F7C-C735-4356-8B04-89E19047950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371600" y="3033286"/>
            <a:ext cx="3932237" cy="2835702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5E706DF-52A3-4F34-9BF5-E1ACD5D542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8E4735-C637-46A3-94EB-AB3AC4188D2F}" type="datetime2">
              <a:rPr lang="en-US" smtClean="0"/>
              <a:t>Monday, January 11, 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FB25E53-E72E-4110-BB6B-3477F56C30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3686F8F-3D62-4CEC-AD9A-B70848E6A8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389E6-C847-4AD0-B56D-D205B2EAB1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383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9DC3B6-2D75-4EC4-9120-88DCE0EA61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74B06CB-A0FE-4499-B674-90C8C281A55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E7FD700-765A-4DE6-A8EC-9D9D92FCBB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5E98AF-4574-4509-BF7A-519ACD5BF826}" type="datetime2">
              <a:rPr lang="en-US" smtClean="0"/>
              <a:t>Monday, January 11, 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C4664EC-C4B1-4D14-9ED3-14C6CCBFFC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FDF5526-E518-4133-9F44-D812576C10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389E6-C847-4AD0-B56D-D205B2EAB1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12191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5F62998-15B1-4CA8-8C60-7801001F806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838899"/>
            <a:ext cx="2628900" cy="4849301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11AE278-0885-4594-AB09-120344C7D88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49235" y="838900"/>
            <a:ext cx="7723265" cy="48493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5B850CC-FB43-4988-8D4E-9C54C20185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D97D4-9636-490F-85D0-E926C2B6F3B1}" type="datetime2">
              <a:rPr lang="en-US" smtClean="0"/>
              <a:t>Monday, January 11, 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7A70300-3853-4FB4-A084-CF6E5CF2BD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7DBAFB0-25AA-4B69-8418-418F47A927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389E6-C847-4AD0-B56D-D205B2EAB1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6644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CCF2F3BB-127D-44BC-A8EF-A8BB5F5911CA}"/>
              </a:ext>
            </a:extLst>
          </p:cNvPr>
          <p:cNvSpPr/>
          <p:nvPr/>
        </p:nvSpPr>
        <p:spPr>
          <a:xfrm rot="10800000" flipH="1">
            <a:off x="0" y="6401226"/>
            <a:ext cx="12192000" cy="456773"/>
          </a:xfrm>
          <a:prstGeom prst="rect">
            <a:avLst/>
          </a:prstGeom>
          <a:gradFill>
            <a:gsLst>
              <a:gs pos="14000">
                <a:schemeClr val="accent4">
                  <a:alpha val="28000"/>
                </a:schemeClr>
              </a:gs>
              <a:gs pos="100000">
                <a:schemeClr val="accent5">
                  <a:alpha val="85000"/>
                </a:schemeClr>
              </a:gs>
            </a:gsLst>
            <a:lin ang="6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010D1F30-F118-4A1F-A48F-7E5706959F64}"/>
              </a:ext>
            </a:extLst>
          </p:cNvPr>
          <p:cNvSpPr/>
          <p:nvPr/>
        </p:nvSpPr>
        <p:spPr>
          <a:xfrm flipH="1">
            <a:off x="4038602" y="6401228"/>
            <a:ext cx="8153398" cy="456772"/>
          </a:xfrm>
          <a:prstGeom prst="rect">
            <a:avLst/>
          </a:prstGeom>
          <a:gradFill>
            <a:gsLst>
              <a:gs pos="9000">
                <a:schemeClr val="accent2">
                  <a:lumMod val="60000"/>
                  <a:lumOff val="40000"/>
                  <a:alpha val="55000"/>
                </a:schemeClr>
              </a:gs>
              <a:gs pos="99000">
                <a:schemeClr val="accent2"/>
              </a:gs>
            </a:gsLst>
            <a:lin ang="14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7AE890C-17CE-44C0-BDED-BA68F92A84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600" y="795528"/>
            <a:ext cx="10241280" cy="1234440"/>
          </a:xfrm>
          <a:prstGeom prst="rect">
            <a:avLst/>
          </a:prstGeom>
        </p:spPr>
        <p:txBody>
          <a:bodyPr vert="horz" lIns="0" tIns="0" rIns="0" bIns="0" rtlCol="0" anchor="b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7910A6E-46D1-42CF-996C-2207737FB87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371600" y="2112264"/>
            <a:ext cx="10241280" cy="3959352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85B5247-D236-462B-BCE0-2A24DF75B08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7909560" y="6409944"/>
            <a:ext cx="3703320" cy="44805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 cap="all" spc="300" baseline="0">
                <a:solidFill>
                  <a:srgbClr val="FFFFFF"/>
                </a:solidFill>
              </a:defRPr>
            </a:lvl1pPr>
          </a:lstStyle>
          <a:p>
            <a:fld id="{AE0C963C-C1DB-4AFD-9DDC-0691666BF49B}" type="datetime2">
              <a:rPr lang="en-US" smtClean="0"/>
              <a:pPr/>
              <a:t>Monday, January 11, 2021</a:t>
            </a:fld>
            <a:endParaRPr lang="en-US" cap="all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9155C58-7DDF-4CD4-96AD-F9CC844D84C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 rot="5400000">
            <a:off x="-1828800" y="1911096"/>
            <a:ext cx="4114800" cy="4572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 b="1">
                <a:solidFill>
                  <a:schemeClr val="tx1"/>
                </a:solidFill>
                <a:latin typeface="+mj-lt"/>
              </a:defRPr>
            </a:lvl1pPr>
          </a:lstStyle>
          <a:p>
            <a:pPr algn="l"/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F495647-A849-45D9-BC71-46A12E6DE47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667744" y="6409944"/>
            <a:ext cx="438912" cy="44805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rgbClr val="FFFFFF"/>
                </a:solidFill>
              </a:defRPr>
            </a:lvl1pPr>
          </a:lstStyle>
          <a:p>
            <a:fld id="{C01389E6-C847-4AD0-B56D-D205B2EAB1EE}" type="slidenum">
              <a:rPr lang="en-US" smtClean="0"/>
              <a:pPr/>
              <a:t>‹#›</a:t>
            </a:fld>
            <a:endParaRPr lang="en-US" sz="800" dirty="0"/>
          </a:p>
        </p:txBody>
      </p:sp>
    </p:spTree>
    <p:extLst>
      <p:ext uri="{BB962C8B-B14F-4D97-AF65-F5344CB8AC3E}">
        <p14:creationId xmlns:p14="http://schemas.microsoft.com/office/powerpoint/2010/main" val="15980136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682" r:id="rId2"/>
    <p:sldLayoutId id="2147483681" r:id="rId3"/>
    <p:sldLayoutId id="2147483680" r:id="rId4"/>
    <p:sldLayoutId id="2147483679" r:id="rId5"/>
    <p:sldLayoutId id="2147483678" r:id="rId6"/>
    <p:sldLayoutId id="2147483677" r:id="rId7"/>
    <p:sldLayoutId id="2147483676" r:id="rId8"/>
    <p:sldLayoutId id="2147483675" r:id="rId9"/>
    <p:sldLayoutId id="2147483674" r:id="rId10"/>
    <p:sldLayoutId id="2147483673" r:id="rId11"/>
  </p:sldLayoutIdLst>
  <p:hf sldNum="0" hdr="0" ftr="0" dt="0"/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3600" b="1" i="0" kern="1200" cap="all" spc="700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mp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mp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tmp"/><Relationship Id="rId2" Type="http://schemas.openxmlformats.org/officeDocument/2006/relationships/image" Target="../media/image4.tmp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tmp"/><Relationship Id="rId2" Type="http://schemas.openxmlformats.org/officeDocument/2006/relationships/image" Target="../media/image6.tmp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tmp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tmp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tmp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61343B-577C-4822-B058-B7BB173C62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English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4BD82BD-053D-43B6-981D-0CD8F079BEE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sz="2400" dirty="0"/>
              <a:t>Hello children! Please read the start of following story and answer the questions on lined paper.</a:t>
            </a:r>
          </a:p>
          <a:p>
            <a:pPr marL="0" indent="0">
              <a:buNone/>
            </a:pPr>
            <a:r>
              <a:rPr lang="en-GB" sz="2400" dirty="0"/>
              <a:t>Success Criteria:</a:t>
            </a:r>
          </a:p>
          <a:p>
            <a:r>
              <a:rPr lang="en-GB" sz="2400" dirty="0"/>
              <a:t>Please answer in full sentences. ( Begin your answers using part of the question ) </a:t>
            </a:r>
          </a:p>
          <a:p>
            <a:r>
              <a:rPr lang="en-GB" sz="2400" dirty="0"/>
              <a:t>Use CAPITAL letters, full  stops and other conventions correctly- spelling, punctuation, grammar etc.</a:t>
            </a:r>
          </a:p>
          <a:p>
            <a:r>
              <a:rPr lang="en-GB" sz="2400" dirty="0"/>
              <a:t>Reread ( aloud ) each answer to make it </a:t>
            </a:r>
            <a:r>
              <a:rPr lang="en-GB" sz="2400" b="1" dirty="0"/>
              <a:t>better</a:t>
            </a:r>
            <a:r>
              <a:rPr lang="en-GB" sz="2400" dirty="0"/>
              <a:t> and make it </a:t>
            </a:r>
            <a:r>
              <a:rPr lang="en-GB" sz="2400" b="1" dirty="0"/>
              <a:t>right. </a:t>
            </a:r>
            <a:r>
              <a:rPr lang="en-GB" sz="2400" b="1" dirty="0">
                <a:sym typeface="Wingdings" panose="05000000000000000000" pitchFamily="2" charset="2"/>
              </a:rPr>
              <a:t></a:t>
            </a:r>
            <a:endParaRPr lang="en-GB" sz="2400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4646649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36F292AA-C8DB-4CAA-97C9-456CF85406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Background pattern&#10;&#10;Description automatically generated">
            <a:extLst>
              <a:ext uri="{FF2B5EF4-FFF2-40B4-BE49-F238E27FC236}">
                <a16:creationId xmlns:a16="http://schemas.microsoft.com/office/drawing/2014/main" id="{7B137353-6F4C-48BD-9DE3-1F2EF758AE5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4793" r="30551" b="-1"/>
          <a:stretch/>
        </p:blipFill>
        <p:spPr>
          <a:xfrm>
            <a:off x="-1" y="-152390"/>
            <a:ext cx="4587901" cy="685799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AA065953-3D69-4CD4-80C3-DF10DEB4C7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87902" y="-429"/>
            <a:ext cx="7604097" cy="6857571"/>
          </a:xfrm>
          <a:prstGeom prst="rect">
            <a:avLst/>
          </a:prstGeom>
          <a:gradFill>
            <a:gsLst>
              <a:gs pos="0">
                <a:schemeClr val="accent6">
                  <a:lumMod val="75000"/>
                  <a:alpha val="73000"/>
                </a:schemeClr>
              </a:gs>
              <a:gs pos="100000">
                <a:schemeClr val="accent2"/>
              </a:gs>
            </a:gsLst>
            <a:lin ang="16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2AB36DB5-F10D-4EDB-87E2-ECB9301FFC6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87901" y="0"/>
            <a:ext cx="7604097" cy="6858000"/>
          </a:xfrm>
          <a:prstGeom prst="rect">
            <a:avLst/>
          </a:prstGeom>
          <a:gradFill>
            <a:gsLst>
              <a:gs pos="0">
                <a:schemeClr val="accent5">
                  <a:alpha val="37000"/>
                </a:schemeClr>
              </a:gs>
              <a:gs pos="98000">
                <a:schemeClr val="accent2">
                  <a:alpha val="66000"/>
                </a:schemeClr>
              </a:gs>
            </a:gsLst>
            <a:lin ang="12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446F195D-95DC-419E-BBC1-E2B601A6067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4599847" y="4355164"/>
            <a:ext cx="7592151" cy="2502836"/>
          </a:xfrm>
          <a:prstGeom prst="rect">
            <a:avLst/>
          </a:prstGeom>
          <a:gradFill>
            <a:gsLst>
              <a:gs pos="22000">
                <a:schemeClr val="accent6">
                  <a:alpha val="39000"/>
                </a:schemeClr>
              </a:gs>
              <a:gs pos="82000">
                <a:schemeClr val="accent5">
                  <a:alpha val="19000"/>
                </a:schemeClr>
              </a:gs>
            </a:gsLst>
            <a:lin ang="17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2256CF5B-1DAD-4912-86B9-FCA733692F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3704304">
            <a:off x="6080918" y="830588"/>
            <a:ext cx="4998441" cy="4998441"/>
          </a:xfrm>
          <a:prstGeom prst="ellipse">
            <a:avLst/>
          </a:prstGeom>
          <a:gradFill>
            <a:gsLst>
              <a:gs pos="39000">
                <a:schemeClr val="accent4">
                  <a:lumMod val="20000"/>
                  <a:lumOff val="80000"/>
                  <a:alpha val="0"/>
                </a:schemeClr>
              </a:gs>
              <a:gs pos="100000">
                <a:schemeClr val="accent6">
                  <a:alpha val="18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C91762E-75F7-45AB-B3E2-BDC75057623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275425" y="768485"/>
            <a:ext cx="6133656" cy="3169674"/>
          </a:xfrm>
        </p:spPr>
        <p:txBody>
          <a:bodyPr>
            <a:normAutofit/>
          </a:bodyPr>
          <a:lstStyle/>
          <a:p>
            <a:pPr algn="r"/>
            <a:r>
              <a:rPr lang="en-GB" b="1" dirty="0">
                <a:solidFill>
                  <a:schemeClr val="bg1"/>
                </a:solidFill>
              </a:rPr>
              <a:t>Romulus </a:t>
            </a:r>
            <a:r>
              <a:rPr lang="en-GB" b="1">
                <a:solidFill>
                  <a:schemeClr val="bg1"/>
                </a:solidFill>
              </a:rPr>
              <a:t>and Remus </a:t>
            </a:r>
            <a:endParaRPr lang="en-GB" b="1" dirty="0">
              <a:solidFill>
                <a:schemeClr val="bg1"/>
              </a:solidFill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234587C-48C0-48FA-9F68-E6DBC06459F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862918" y="4793128"/>
            <a:ext cx="5462494" cy="1141157"/>
          </a:xfrm>
        </p:spPr>
        <p:txBody>
          <a:bodyPr>
            <a:noAutofit/>
          </a:bodyPr>
          <a:lstStyle/>
          <a:p>
            <a:r>
              <a:rPr lang="en-GB" sz="2400" b="1">
                <a:latin typeface="+mj-lt"/>
                <a:ea typeface="+mj-ea"/>
                <a:cs typeface="+mj-cs"/>
              </a:rPr>
              <a:t>Monday 11</a:t>
            </a:r>
            <a:r>
              <a:rPr lang="en-GB" sz="2400" b="1" baseline="30000">
                <a:latin typeface="+mj-lt"/>
                <a:ea typeface="+mj-ea"/>
                <a:cs typeface="+mj-cs"/>
              </a:rPr>
              <a:t>th</a:t>
            </a:r>
            <a:r>
              <a:rPr lang="en-GB" sz="2400" b="1">
                <a:latin typeface="+mj-lt"/>
                <a:ea typeface="+mj-ea"/>
                <a:cs typeface="+mj-cs"/>
              </a:rPr>
              <a:t> January 2021</a:t>
            </a:r>
            <a:endParaRPr lang="en-GB" sz="2400" b="1" dirty="0">
              <a:latin typeface="+mj-lt"/>
              <a:ea typeface="+mj-ea"/>
              <a:cs typeface="+mj-cs"/>
            </a:endParaRPr>
          </a:p>
        </p:txBody>
      </p:sp>
      <p:pic>
        <p:nvPicPr>
          <p:cNvPr id="6" name="Picture 5" descr="Calendar&#10;&#10;Description automatically generated with low confidence">
            <a:extLst>
              <a:ext uri="{FF2B5EF4-FFF2-40B4-BE49-F238E27FC236}">
                <a16:creationId xmlns:a16="http://schemas.microsoft.com/office/drawing/2014/main" id="{E3AAB939-4754-491A-90A1-9E304348B19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0395" y="507238"/>
            <a:ext cx="5302523" cy="42166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793025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Map&#10;&#10;Description automatically generated">
            <a:extLst>
              <a:ext uri="{FF2B5EF4-FFF2-40B4-BE49-F238E27FC236}">
                <a16:creationId xmlns:a16="http://schemas.microsoft.com/office/drawing/2014/main" id="{E1E3DF3F-C956-4E42-BFEF-C5A9DCBB1A5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2652" y="102743"/>
            <a:ext cx="6770669" cy="58219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230361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Text&#10;&#10;Description automatically generated">
            <a:extLst>
              <a:ext uri="{FF2B5EF4-FFF2-40B4-BE49-F238E27FC236}">
                <a16:creationId xmlns:a16="http://schemas.microsoft.com/office/drawing/2014/main" id="{E5E7F5B6-6D6F-41F8-9B89-183034F3ABD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2130" y="757084"/>
            <a:ext cx="9145717" cy="4365673"/>
          </a:xfrm>
          <a:prstGeom prst="rect">
            <a:avLst/>
          </a:prstGeom>
        </p:spPr>
      </p:pic>
      <p:pic>
        <p:nvPicPr>
          <p:cNvPr id="9" name="Picture 8" descr="A picture containing text&#10;&#10;Description automatically generated">
            <a:extLst>
              <a:ext uri="{FF2B5EF4-FFF2-40B4-BE49-F238E27FC236}">
                <a16:creationId xmlns:a16="http://schemas.microsoft.com/office/drawing/2014/main" id="{253949DC-AB29-488F-A49E-EC5FAF49F0A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5756" y="1059853"/>
            <a:ext cx="1712066" cy="31090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058382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Text&#10;&#10;Description automatically generated">
            <a:extLst>
              <a:ext uri="{FF2B5EF4-FFF2-40B4-BE49-F238E27FC236}">
                <a16:creationId xmlns:a16="http://schemas.microsoft.com/office/drawing/2014/main" id="{FD3B5312-F699-4794-A5EB-2525EF60DC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1157" y="369565"/>
            <a:ext cx="10074652" cy="4182557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DE4D349F-8E73-4951-BDA7-4A06B9495AC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99782" y="3872592"/>
            <a:ext cx="3116143" cy="28964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589575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Text&#10;&#10;Description automatically generated">
            <a:extLst>
              <a:ext uri="{FF2B5EF4-FFF2-40B4-BE49-F238E27FC236}">
                <a16:creationId xmlns:a16="http://schemas.microsoft.com/office/drawing/2014/main" id="{4C0EEE54-B847-4EBA-82D2-5CF57304C0F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763" y="831272"/>
            <a:ext cx="11956473" cy="48245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300892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8BFCC535-F368-497D-9E47-898F8F0DD8D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Content Placeholder 4" descr="A picture containing sky, outdoor, mountain, green&#10;&#10;Description automatically generated">
            <a:extLst>
              <a:ext uri="{FF2B5EF4-FFF2-40B4-BE49-F238E27FC236}">
                <a16:creationId xmlns:a16="http://schemas.microsoft.com/office/drawing/2014/main" id="{2CF9B835-5B50-4747-84E6-7127FF81F1E9}"/>
              </a:ext>
            </a:extLst>
          </p:cNvPr>
          <p:cNvPicPr>
            <a:picLocks noGrp="1" noChangeAspect="1"/>
          </p:cNvPicPr>
          <p:nvPr>
            <p:ph idx="4294967295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504" b="6371"/>
          <a:stretch/>
        </p:blipFill>
        <p:spPr>
          <a:xfrm>
            <a:off x="20" y="10"/>
            <a:ext cx="12191979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800583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Rectangle 13">
            <a:extLst>
              <a:ext uri="{FF2B5EF4-FFF2-40B4-BE49-F238E27FC236}">
                <a16:creationId xmlns:a16="http://schemas.microsoft.com/office/drawing/2014/main" id="{BD4C0BBB-0042-4603-A226-6117F3FD5B3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0" y="6400799"/>
            <a:ext cx="12192000" cy="456773"/>
          </a:xfrm>
          <a:prstGeom prst="rect">
            <a:avLst/>
          </a:prstGeom>
          <a:gradFill>
            <a:gsLst>
              <a:gs pos="14000">
                <a:schemeClr val="accent4">
                  <a:alpha val="28000"/>
                </a:schemeClr>
              </a:gs>
              <a:gs pos="100000">
                <a:schemeClr val="accent5">
                  <a:alpha val="85000"/>
                </a:schemeClr>
              </a:gs>
            </a:gsLst>
            <a:lin ang="6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9" name="Rectangle 15">
            <a:extLst>
              <a:ext uri="{FF2B5EF4-FFF2-40B4-BE49-F238E27FC236}">
                <a16:creationId xmlns:a16="http://schemas.microsoft.com/office/drawing/2014/main" id="{EC44F520-2598-460E-9F91-B02F60830C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038600" y="6400799"/>
            <a:ext cx="8153398" cy="456772"/>
          </a:xfrm>
          <a:prstGeom prst="rect">
            <a:avLst/>
          </a:prstGeom>
          <a:gradFill>
            <a:gsLst>
              <a:gs pos="9000">
                <a:schemeClr val="accent2">
                  <a:lumMod val="60000"/>
                  <a:lumOff val="40000"/>
                  <a:alpha val="55000"/>
                </a:schemeClr>
              </a:gs>
              <a:gs pos="99000">
                <a:schemeClr val="accent2"/>
              </a:gs>
            </a:gsLst>
            <a:lin ang="14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40" name="Rectangle 17">
            <a:extLst>
              <a:ext uri="{FF2B5EF4-FFF2-40B4-BE49-F238E27FC236}">
                <a16:creationId xmlns:a16="http://schemas.microsoft.com/office/drawing/2014/main" id="{36F292AA-C8DB-4CAA-97C9-456CF85406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 descr="Map&#10;&#10;Description automatically generated">
            <a:extLst>
              <a:ext uri="{FF2B5EF4-FFF2-40B4-BE49-F238E27FC236}">
                <a16:creationId xmlns:a16="http://schemas.microsoft.com/office/drawing/2014/main" id="{9317C0A3-C7B8-4246-9B03-BD169E9F165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043"/>
          <a:stretch/>
        </p:blipFill>
        <p:spPr>
          <a:xfrm>
            <a:off x="-1" y="10"/>
            <a:ext cx="4587901" cy="6857990"/>
          </a:xfrm>
          <a:prstGeom prst="rect">
            <a:avLst/>
          </a:prstGeom>
        </p:spPr>
      </p:pic>
      <p:sp>
        <p:nvSpPr>
          <p:cNvPr id="41" name="Rectangle 19">
            <a:extLst>
              <a:ext uri="{FF2B5EF4-FFF2-40B4-BE49-F238E27FC236}">
                <a16:creationId xmlns:a16="http://schemas.microsoft.com/office/drawing/2014/main" id="{AA065953-3D69-4CD4-80C3-DF10DEB4C7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87902" y="-429"/>
            <a:ext cx="7604097" cy="6857571"/>
          </a:xfrm>
          <a:prstGeom prst="rect">
            <a:avLst/>
          </a:prstGeom>
          <a:gradFill>
            <a:gsLst>
              <a:gs pos="0">
                <a:schemeClr val="accent6">
                  <a:lumMod val="75000"/>
                  <a:alpha val="73000"/>
                </a:schemeClr>
              </a:gs>
              <a:gs pos="100000">
                <a:schemeClr val="accent2"/>
              </a:gs>
            </a:gsLst>
            <a:lin ang="16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2" name="Rectangle 21">
            <a:extLst>
              <a:ext uri="{FF2B5EF4-FFF2-40B4-BE49-F238E27FC236}">
                <a16:creationId xmlns:a16="http://schemas.microsoft.com/office/drawing/2014/main" id="{2AB36DB5-F10D-4EDB-87E2-ECB9301FFC6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87901" y="0"/>
            <a:ext cx="7604097" cy="6858000"/>
          </a:xfrm>
          <a:prstGeom prst="rect">
            <a:avLst/>
          </a:prstGeom>
          <a:gradFill>
            <a:gsLst>
              <a:gs pos="0">
                <a:schemeClr val="accent5">
                  <a:alpha val="37000"/>
                </a:schemeClr>
              </a:gs>
              <a:gs pos="98000">
                <a:schemeClr val="accent2">
                  <a:alpha val="66000"/>
                </a:schemeClr>
              </a:gs>
            </a:gsLst>
            <a:lin ang="12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3" name="Rectangle 23">
            <a:extLst>
              <a:ext uri="{FF2B5EF4-FFF2-40B4-BE49-F238E27FC236}">
                <a16:creationId xmlns:a16="http://schemas.microsoft.com/office/drawing/2014/main" id="{446F195D-95DC-419E-BBC1-E2B601A6067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4599847" y="4355164"/>
            <a:ext cx="7592151" cy="2502836"/>
          </a:xfrm>
          <a:prstGeom prst="rect">
            <a:avLst/>
          </a:prstGeom>
          <a:gradFill>
            <a:gsLst>
              <a:gs pos="22000">
                <a:schemeClr val="accent6">
                  <a:alpha val="39000"/>
                </a:schemeClr>
              </a:gs>
              <a:gs pos="82000">
                <a:schemeClr val="accent5">
                  <a:alpha val="19000"/>
                </a:schemeClr>
              </a:gs>
            </a:gsLst>
            <a:lin ang="17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4" name="Oval 25">
            <a:extLst>
              <a:ext uri="{FF2B5EF4-FFF2-40B4-BE49-F238E27FC236}">
                <a16:creationId xmlns:a16="http://schemas.microsoft.com/office/drawing/2014/main" id="{2256CF5B-1DAD-4912-86B9-FCA733692F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3704304">
            <a:off x="6080918" y="830588"/>
            <a:ext cx="4998441" cy="4998441"/>
          </a:xfrm>
          <a:prstGeom prst="ellipse">
            <a:avLst/>
          </a:prstGeom>
          <a:gradFill>
            <a:gsLst>
              <a:gs pos="39000">
                <a:schemeClr val="accent4">
                  <a:lumMod val="20000"/>
                  <a:lumOff val="80000"/>
                  <a:alpha val="0"/>
                </a:schemeClr>
              </a:gs>
              <a:gs pos="100000">
                <a:schemeClr val="accent6">
                  <a:alpha val="18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7F176066-F875-485A-B336-A94ABBCB55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75425" y="768485"/>
            <a:ext cx="6133656" cy="3169674"/>
          </a:xfrm>
        </p:spPr>
        <p:txBody>
          <a:bodyPr vert="horz" lIns="0" tIns="0" rIns="0" bIns="0" rtlCol="0" anchor="b">
            <a:normAutofit/>
          </a:bodyPr>
          <a:lstStyle/>
          <a:p>
            <a:pPr algn="r"/>
            <a:r>
              <a:rPr lang="en-US" sz="4000" spc="750">
                <a:solidFill>
                  <a:schemeClr val="bg1"/>
                </a:solidFill>
              </a:rPr>
              <a:t>Can you locate Italy on a map? Why is Italy so easy to recognise?</a:t>
            </a:r>
          </a:p>
        </p:txBody>
      </p:sp>
    </p:spTree>
    <p:extLst>
      <p:ext uri="{BB962C8B-B14F-4D97-AF65-F5344CB8AC3E}">
        <p14:creationId xmlns:p14="http://schemas.microsoft.com/office/powerpoint/2010/main" val="215526379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BAE051-9BEB-41B6-A834-58406E9F54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600" y="333910"/>
            <a:ext cx="10241280" cy="816796"/>
          </a:xfrm>
        </p:spPr>
        <p:txBody>
          <a:bodyPr/>
          <a:lstStyle/>
          <a:p>
            <a:r>
              <a:rPr lang="en-GB" dirty="0"/>
              <a:t>Questions for you 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72C9920-E907-41B9-B4D9-8F994A2F116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71600" y="1674688"/>
            <a:ext cx="10241280" cy="4849402"/>
          </a:xfrm>
        </p:spPr>
        <p:txBody>
          <a:bodyPr/>
          <a:lstStyle/>
          <a:p>
            <a:pPr marL="457200" indent="-457200">
              <a:buFont typeface="+mj-lt"/>
              <a:buAutoNum type="arabicPeriod"/>
            </a:pPr>
            <a:r>
              <a:rPr lang="en-GB" dirty="0"/>
              <a:t>Where is the story set?</a:t>
            </a:r>
          </a:p>
          <a:p>
            <a:pPr marL="457200" indent="-457200">
              <a:buFont typeface="+mj-lt"/>
              <a:buAutoNum type="arabicPeriod"/>
            </a:pPr>
            <a:r>
              <a:rPr lang="en-GB" dirty="0"/>
              <a:t>When is the story set?</a:t>
            </a:r>
          </a:p>
          <a:p>
            <a:pPr marL="457200" indent="-457200">
              <a:buFont typeface="+mj-lt"/>
              <a:buAutoNum type="arabicPeriod"/>
            </a:pPr>
            <a:r>
              <a:rPr lang="en-GB" dirty="0"/>
              <a:t>Why did </a:t>
            </a:r>
            <a:r>
              <a:rPr lang="en-GB" dirty="0" err="1"/>
              <a:t>Amulius</a:t>
            </a:r>
            <a:r>
              <a:rPr lang="en-GB" dirty="0"/>
              <a:t> force Rhea to become a Vestal Virgin?</a:t>
            </a:r>
          </a:p>
          <a:p>
            <a:pPr marL="457200" indent="-457200">
              <a:buFont typeface="+mj-lt"/>
              <a:buAutoNum type="arabicPeriod"/>
            </a:pPr>
            <a:r>
              <a:rPr lang="en-GB" dirty="0"/>
              <a:t>Who did Rhea fall in love with?</a:t>
            </a:r>
          </a:p>
          <a:p>
            <a:pPr marL="457200" indent="-457200">
              <a:buFont typeface="+mj-lt"/>
              <a:buAutoNum type="arabicPeriod"/>
            </a:pPr>
            <a:r>
              <a:rPr lang="en-GB" dirty="0"/>
              <a:t>What does the word WRATH mean? ( slide 4)</a:t>
            </a:r>
          </a:p>
          <a:p>
            <a:pPr marL="457200" indent="-457200">
              <a:buFont typeface="+mj-lt"/>
              <a:buAutoNum type="arabicPeriod"/>
            </a:pPr>
            <a:r>
              <a:rPr lang="en-GB" dirty="0"/>
              <a:t>What are the names of the characters in the story so far?</a:t>
            </a:r>
          </a:p>
          <a:p>
            <a:pPr marL="457200" indent="-457200">
              <a:buFont typeface="+mj-lt"/>
              <a:buAutoNum type="arabicPeriod"/>
            </a:pPr>
            <a:r>
              <a:rPr lang="en-GB" dirty="0"/>
              <a:t>Can you write the last sentence on slide 4 again in your own words? Change the words ‘reasoned’ and ‘elements’ .</a:t>
            </a:r>
          </a:p>
          <a:p>
            <a:pPr marL="457200" indent="-457200">
              <a:buFont typeface="+mj-lt"/>
              <a:buAutoNum type="arabicPeriod"/>
            </a:pPr>
            <a:r>
              <a:rPr lang="en-GB" dirty="0"/>
              <a:t>Predict what  you think will happen next.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39791190"/>
      </p:ext>
    </p:extLst>
  </p:cSld>
  <p:clrMapOvr>
    <a:masterClrMapping/>
  </p:clrMapOvr>
</p:sld>
</file>

<file path=ppt/theme/theme1.xml><?xml version="1.0" encoding="utf-8"?>
<a:theme xmlns:a="http://schemas.openxmlformats.org/drawingml/2006/main" name="GradientRiseVTI">
  <a:themeElements>
    <a:clrScheme name="AnalogousFromDarkSeedLeftStep">
      <a:dk1>
        <a:srgbClr val="000000"/>
      </a:dk1>
      <a:lt1>
        <a:srgbClr val="FFFFFF"/>
      </a:lt1>
      <a:dk2>
        <a:srgbClr val="231B30"/>
      </a:dk2>
      <a:lt2>
        <a:srgbClr val="F0F3F2"/>
      </a:lt2>
      <a:accent1>
        <a:srgbClr val="E7296A"/>
      </a:accent1>
      <a:accent2>
        <a:srgbClr val="D517A8"/>
      </a:accent2>
      <a:accent3>
        <a:srgbClr val="C529E7"/>
      </a:accent3>
      <a:accent4>
        <a:srgbClr val="6417D5"/>
      </a:accent4>
      <a:accent5>
        <a:srgbClr val="2B2DE7"/>
      </a:accent5>
      <a:accent6>
        <a:srgbClr val="1768D5"/>
      </a:accent6>
      <a:hlink>
        <a:srgbClr val="533FBF"/>
      </a:hlink>
      <a:folHlink>
        <a:srgbClr val="7F7F7F"/>
      </a:folHlink>
    </a:clrScheme>
    <a:fontScheme name="Avenir">
      <a:majorFont>
        <a:latin typeface="Gill Sans Nova"/>
        <a:ea typeface=""/>
        <a:cs typeface=""/>
      </a:majorFont>
      <a:minorFont>
        <a:latin typeface="Gill Sans Nov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radientRiseVTI" id="{C2FC082F-B444-4222-AF20-78444CCB5722}" vid="{39F213E4-0CBC-40CB-B3F6-8C5562B6B99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196</TotalTime>
  <Words>187</Words>
  <Application>Microsoft Office PowerPoint</Application>
  <PresentationFormat>Widescreen</PresentationFormat>
  <Paragraphs>18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2" baseType="lpstr">
      <vt:lpstr>Arial</vt:lpstr>
      <vt:lpstr>Gill Sans Nova</vt:lpstr>
      <vt:lpstr>GradientRiseVTI</vt:lpstr>
      <vt:lpstr>English </vt:lpstr>
      <vt:lpstr>Romulus and Remus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Can you locate Italy on a map? Why is Italy so easy to recognise?</vt:lpstr>
      <vt:lpstr>Questions for you .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Romulus and Rhemus</dc:title>
  <dc:creator>Vipan Sharma</dc:creator>
  <cp:lastModifiedBy>Vipan Sharma</cp:lastModifiedBy>
  <cp:revision>6</cp:revision>
  <dcterms:created xsi:type="dcterms:W3CDTF">2021-01-10T22:53:02Z</dcterms:created>
  <dcterms:modified xsi:type="dcterms:W3CDTF">2021-01-11T02:50:06Z</dcterms:modified>
</cp:coreProperties>
</file>