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/>
      <a:tcStyle>
        <a:tcBdr/>
        <a:fill>
          <a:solidFill>
            <a:srgbClr val="FFEF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" name="Shape 7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n-lt"/>
        <a:ea typeface="+mn-ea"/>
        <a:cs typeface="+mn-cs"/>
        <a:sym typeface="Helvetica Neue"/>
      </a:defRPr>
    </a:lvl1pPr>
    <a:lvl2pPr indent="228600" latinLnBrk="0">
      <a:defRPr>
        <a:latin typeface="+mn-lt"/>
        <a:ea typeface="+mn-ea"/>
        <a:cs typeface="+mn-cs"/>
        <a:sym typeface="Helvetica Neue"/>
      </a:defRPr>
    </a:lvl2pPr>
    <a:lvl3pPr indent="457200" latinLnBrk="0">
      <a:defRPr>
        <a:latin typeface="+mn-lt"/>
        <a:ea typeface="+mn-ea"/>
        <a:cs typeface="+mn-cs"/>
        <a:sym typeface="Helvetica Neue"/>
      </a:defRPr>
    </a:lvl3pPr>
    <a:lvl4pPr indent="685800" latinLnBrk="0">
      <a:defRPr>
        <a:latin typeface="+mn-lt"/>
        <a:ea typeface="+mn-ea"/>
        <a:cs typeface="+mn-cs"/>
        <a:sym typeface="Helvetica Neue"/>
      </a:defRPr>
    </a:lvl4pPr>
    <a:lvl5pPr indent="914400" latinLnBrk="0">
      <a:defRPr>
        <a:latin typeface="+mn-lt"/>
        <a:ea typeface="+mn-ea"/>
        <a:cs typeface="+mn-cs"/>
        <a:sym typeface="Helvetica Neue"/>
      </a:defRPr>
    </a:lvl5pPr>
    <a:lvl6pPr indent="1143000" latinLnBrk="0">
      <a:defRPr>
        <a:latin typeface="+mn-lt"/>
        <a:ea typeface="+mn-ea"/>
        <a:cs typeface="+mn-cs"/>
        <a:sym typeface="Helvetica Neue"/>
      </a:defRPr>
    </a:lvl6pPr>
    <a:lvl7pPr indent="1371600" latinLnBrk="0">
      <a:defRPr>
        <a:latin typeface="+mn-lt"/>
        <a:ea typeface="+mn-ea"/>
        <a:cs typeface="+mn-cs"/>
        <a:sym typeface="Helvetica Neue"/>
      </a:defRPr>
    </a:lvl7pPr>
    <a:lvl8pPr indent="1600200" latinLnBrk="0">
      <a:defRPr>
        <a:latin typeface="+mn-lt"/>
        <a:ea typeface="+mn-ea"/>
        <a:cs typeface="+mn-cs"/>
        <a:sym typeface="Helvetica Neue"/>
      </a:defRPr>
    </a:lvl8pPr>
    <a:lvl9pPr indent="1828800" latinLnBrk="0">
      <a:defRPr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3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7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8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9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50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6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" name="rgs" descr="rg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Text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Title Text</a:t>
            </a:r>
          </a:p>
        </p:txBody>
      </p:sp>
      <p:sp>
        <p:nvSpPr>
          <p:cNvPr id="8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24000" y="6248400"/>
            <a:ext cx="301908" cy="3073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>
              <a:defRPr sz="1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763360" marR="0" indent="-3061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5000"/>
        <a:buFontTx/>
        <a:buChar char="●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1200150" marR="0" indent="-28575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17145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22098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26670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31242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35814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40386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10.m4a"/><Relationship Id="rId7" Type="http://schemas.openxmlformats.org/officeDocument/2006/relationships/image" Target="../media/image12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Lesson three:  Urbanisation - The Great Tug of War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740663">
              <a:defRPr sz="2916" b="1"/>
            </a:pPr>
            <a:r>
              <a:t>Lesson three: </a:t>
            </a:r>
            <a:br/>
            <a:r>
              <a:t>Urbanisation - The Great Tug of War</a:t>
            </a:r>
          </a:p>
        </p:txBody>
      </p:sp>
      <p:sp>
        <p:nvSpPr>
          <p:cNvPr id="79" name="Double-click to edit"/>
          <p:cNvSpPr txBox="1">
            <a:spLocks noGrp="1"/>
          </p:cNvSpPr>
          <p:nvPr>
            <p:ph type="body" sz="half" idx="4294967295"/>
          </p:nvPr>
        </p:nvSpPr>
        <p:spPr>
          <a:xfrm>
            <a:off x="1485900" y="1844675"/>
            <a:ext cx="3429000" cy="4175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buSzTx/>
              <a:buFont typeface="Wingdings"/>
              <a:buNone/>
              <a:defRPr sz="2600"/>
            </a:lvl1pPr>
          </a:lstStyle>
          <a:p>
            <a:r>
              <a:t> </a:t>
            </a:r>
          </a:p>
        </p:txBody>
      </p:sp>
      <p:sp>
        <p:nvSpPr>
          <p:cNvPr id="80" name="Circle"/>
          <p:cNvSpPr/>
          <p:nvPr/>
        </p:nvSpPr>
        <p:spPr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1" name="Oval"/>
          <p:cNvSpPr/>
          <p:nvPr/>
        </p:nvSpPr>
        <p:spPr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2" name="Oval"/>
          <p:cNvSpPr/>
          <p:nvPr/>
        </p:nvSpPr>
        <p:spPr>
          <a:xfrm>
            <a:off x="6227762" y="2924175"/>
            <a:ext cx="2627313" cy="2663825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3" name="LO:  I can use research skills to identify key features of a place in the world…"/>
          <p:cNvSpPr txBox="1"/>
          <p:nvPr/>
        </p:nvSpPr>
        <p:spPr>
          <a:xfrm>
            <a:off x="652441" y="2800668"/>
            <a:ext cx="7839118" cy="2910839"/>
          </a:xfrm>
          <a:prstGeom prst="rect">
            <a:avLst/>
          </a:prstGeom>
          <a:solidFill>
            <a:schemeClr val="accent5">
              <a:satOff val="-6843"/>
              <a:lumOff val="-10705"/>
            </a:schemeClr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t>LO:  I can use geographical knowledge to write a persuasive letter explaining why I want to leave the countryside and move to Brasilia.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Success criteria: 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key geographical terms ‘urban’ and ‘rural’;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demonstrate an understanding of ‘push/pull factors’ related to urbanisation;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maps and digital/computer mapping to locate urban and rural areas and describe features;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compare urbanisation in Brazil to urbanisation in the UK.</a:t>
            </a:r>
          </a:p>
        </p:txBody>
      </p:sp>
      <p:pic>
        <p:nvPicPr>
          <p:cNvPr id="8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90581" y="18891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8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Where would you choose to live?"/>
          <p:cNvSpPr txBox="1">
            <a:spLocks noGrp="1"/>
          </p:cNvSpPr>
          <p:nvPr>
            <p:ph type="title" idx="4294967295"/>
          </p:nvPr>
        </p:nvSpPr>
        <p:spPr>
          <a:xfrm>
            <a:off x="1476374" y="260350"/>
            <a:ext cx="5422902" cy="1320800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/>
          <a:p>
            <a:pPr>
              <a:defRPr b="1">
                <a:solidFill>
                  <a:srgbClr val="FFFFFF"/>
                </a:solidFill>
              </a:defRPr>
            </a:pPr>
            <a:r>
              <a:t>Where would you choose to live?</a:t>
            </a:r>
            <a:r>
              <a:rPr b="0"/>
              <a:t> </a:t>
            </a:r>
          </a:p>
        </p:txBody>
      </p:sp>
      <p:pic>
        <p:nvPicPr>
          <p:cNvPr id="87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1676400"/>
            <a:ext cx="3505200" cy="2335213"/>
          </a:xfrm>
          <a:prstGeom prst="rect">
            <a:avLst/>
          </a:prstGeom>
          <a:ln w="12700">
            <a:miter lim="400000"/>
          </a:ln>
        </p:spPr>
      </p:pic>
      <p:pic>
        <p:nvPicPr>
          <p:cNvPr id="88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4114800"/>
            <a:ext cx="3429000" cy="2574925"/>
          </a:xfrm>
          <a:prstGeom prst="rect">
            <a:avLst/>
          </a:prstGeom>
          <a:ln w="12700">
            <a:miter lim="400000"/>
          </a:ln>
        </p:spPr>
      </p:pic>
      <p:pic>
        <p:nvPicPr>
          <p:cNvPr id="89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4000" y="1676400"/>
            <a:ext cx="3506788" cy="2335213"/>
          </a:xfrm>
          <a:prstGeom prst="rect">
            <a:avLst/>
          </a:prstGeom>
          <a:ln w="12700">
            <a:miter lim="400000"/>
          </a:ln>
        </p:spPr>
      </p:pic>
      <p:pic>
        <p:nvPicPr>
          <p:cNvPr id="90" name="image.png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4000" y="4038600"/>
            <a:ext cx="3505200" cy="2628900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Double Arrow"/>
          <p:cNvSpPr/>
          <p:nvPr/>
        </p:nvSpPr>
        <p:spPr>
          <a:xfrm>
            <a:off x="3810000" y="4800600"/>
            <a:ext cx="1524000" cy="990600"/>
          </a:xfrm>
          <a:prstGeom prst="leftRightArrow">
            <a:avLst>
              <a:gd name="adj1" fmla="val 50000"/>
              <a:gd name="adj2" fmla="val 30769"/>
            </a:avLst>
          </a:pr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92" name="Double Arrow"/>
          <p:cNvSpPr/>
          <p:nvPr/>
        </p:nvSpPr>
        <p:spPr>
          <a:xfrm>
            <a:off x="3886200" y="2438400"/>
            <a:ext cx="1447800" cy="914400"/>
          </a:xfrm>
          <a:prstGeom prst="leftRightArrow">
            <a:avLst>
              <a:gd name="adj1" fmla="val 50000"/>
              <a:gd name="adj2" fmla="val 31667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93" name="Brasilia"/>
          <p:cNvSpPr txBox="1"/>
          <p:nvPr/>
        </p:nvSpPr>
        <p:spPr>
          <a:xfrm>
            <a:off x="5715000" y="3733800"/>
            <a:ext cx="2819400" cy="574040"/>
          </a:xfrm>
          <a:prstGeom prst="rect">
            <a:avLst/>
          </a:prstGeom>
          <a:solidFill>
            <a:srgbClr val="00CC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900"/>
              </a:spcBef>
              <a:defRPr sz="3200" b="1"/>
            </a:lvl1pPr>
          </a:lstStyle>
          <a:p>
            <a:r>
              <a:t>Brasilia</a:t>
            </a:r>
          </a:p>
        </p:txBody>
      </p:sp>
      <p:sp>
        <p:nvSpPr>
          <p:cNvPr id="94" name="The Caatinga"/>
          <p:cNvSpPr txBox="1"/>
          <p:nvPr/>
        </p:nvSpPr>
        <p:spPr>
          <a:xfrm>
            <a:off x="762000" y="3733800"/>
            <a:ext cx="2819400" cy="57404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900"/>
              </a:spcBef>
              <a:defRPr sz="3200" b="1"/>
            </a:lvl1pPr>
          </a:lstStyle>
          <a:p>
            <a:r>
              <a:t>The Caatinga</a:t>
            </a:r>
          </a:p>
        </p:txBody>
      </p:sp>
      <p:sp>
        <p:nvSpPr>
          <p:cNvPr id="95" name="Source: ecologyintofocus.blogspot (Daniele Bragança)"/>
          <p:cNvSpPr txBox="1"/>
          <p:nvPr/>
        </p:nvSpPr>
        <p:spPr>
          <a:xfrm>
            <a:off x="514032" y="1773237"/>
            <a:ext cx="3580449" cy="243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600"/>
              </a:spcBef>
              <a:defRPr sz="1000">
                <a:solidFill>
                  <a:srgbClr val="FFFFFF"/>
                </a:solidFill>
              </a:defRPr>
            </a:pPr>
            <a:r>
              <a:t>Source: ecologyintofocus.blogspot (</a:t>
            </a:r>
            <a:r>
              <a:rPr b="1"/>
              <a:t>Daniele Bragança)</a:t>
            </a:r>
          </a:p>
        </p:txBody>
      </p:sp>
      <p:sp>
        <p:nvSpPr>
          <p:cNvPr id="96" name="Source: huffingtonpost.com"/>
          <p:cNvSpPr txBox="1"/>
          <p:nvPr/>
        </p:nvSpPr>
        <p:spPr>
          <a:xfrm>
            <a:off x="5554345" y="1773237"/>
            <a:ext cx="3075623" cy="243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600"/>
              </a:spcBef>
              <a:defRPr sz="1000">
                <a:solidFill>
                  <a:srgbClr val="FFFFFF"/>
                </a:solidFill>
              </a:defRPr>
            </a:lvl1pPr>
          </a:lstStyle>
          <a:p>
            <a:r>
              <a:t>Source: huffingtonpost.com</a:t>
            </a:r>
          </a:p>
        </p:txBody>
      </p:sp>
      <p:sp>
        <p:nvSpPr>
          <p:cNvPr id="97" name="Source: Andre Hirohara, pinterest"/>
          <p:cNvSpPr txBox="1"/>
          <p:nvPr/>
        </p:nvSpPr>
        <p:spPr>
          <a:xfrm>
            <a:off x="514032" y="6453187"/>
            <a:ext cx="4228149" cy="243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600"/>
              </a:spcBef>
              <a:defRPr sz="1000">
                <a:solidFill>
                  <a:srgbClr val="FFFFFF"/>
                </a:solidFill>
              </a:defRPr>
            </a:lvl1pPr>
          </a:lstStyle>
          <a:p>
            <a:r>
              <a:t>Source: Andre Hirohara, pinterest</a:t>
            </a:r>
          </a:p>
        </p:txBody>
      </p:sp>
      <p:sp>
        <p:nvSpPr>
          <p:cNvPr id="98" name="Source: brazilianbubble.com"/>
          <p:cNvSpPr txBox="1"/>
          <p:nvPr/>
        </p:nvSpPr>
        <p:spPr>
          <a:xfrm>
            <a:off x="5770244" y="6453187"/>
            <a:ext cx="2427924" cy="624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600"/>
              </a:spcBef>
              <a:defRPr sz="1000">
                <a:solidFill>
                  <a:srgbClr val="FFFFFF"/>
                </a:solidFill>
              </a:defRPr>
            </a:lvl1pPr>
          </a:lstStyle>
          <a:p>
            <a:r>
              <a:t>Source: brazilianbubble.com</a:t>
            </a:r>
          </a:p>
        </p:txBody>
      </p:sp>
      <p:pic>
        <p:nvPicPr>
          <p:cNvPr id="9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124755" y="65356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01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2" name="Where would you choose to live?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Where would you choose to live?</a:t>
              </a:r>
            </a:p>
          </p:txBody>
        </p:sp>
      </p:grpSp>
      <p:pic>
        <p:nvPicPr>
          <p:cNvPr id="104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1905000"/>
            <a:ext cx="3124200" cy="2081213"/>
          </a:xfrm>
          <a:prstGeom prst="rect">
            <a:avLst/>
          </a:prstGeom>
          <a:ln w="12700">
            <a:miter lim="400000"/>
          </a:ln>
        </p:spPr>
      </p:pic>
      <p:sp>
        <p:nvSpPr>
          <p:cNvPr id="105" name="Double Arrow"/>
          <p:cNvSpPr/>
          <p:nvPr/>
        </p:nvSpPr>
        <p:spPr>
          <a:xfrm>
            <a:off x="3429000" y="2438400"/>
            <a:ext cx="2057400" cy="1143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106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6400" y="1828800"/>
            <a:ext cx="3354388" cy="2233613"/>
          </a:xfrm>
          <a:prstGeom prst="rect">
            <a:avLst/>
          </a:prstGeom>
          <a:ln w="12700">
            <a:miter lim="400000"/>
          </a:ln>
        </p:spPr>
      </p:pic>
      <p:sp>
        <p:nvSpPr>
          <p:cNvPr id="107" name="You live in rural north of Brazil in The Caatinga. However many of your friends have moved to the urban south to the capital city, Brasilia.…"/>
          <p:cNvSpPr txBox="1"/>
          <p:nvPr/>
        </p:nvSpPr>
        <p:spPr>
          <a:xfrm>
            <a:off x="304800" y="4572000"/>
            <a:ext cx="8534400" cy="2115820"/>
          </a:xfrm>
          <a:prstGeom prst="rect">
            <a:avLst/>
          </a:prstGeom>
          <a:solidFill>
            <a:srgbClr val="00CC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spcBef>
                <a:spcPts val="1400"/>
              </a:spcBef>
              <a:defRPr sz="2400"/>
            </a:pPr>
            <a:r>
              <a:t>You live in rural north of Brazil in The Caatinga. However many of your friends have moved to the urban south to the capital city, Brasilia. </a:t>
            </a:r>
          </a:p>
          <a:p>
            <a:pPr algn="ctr">
              <a:spcBef>
                <a:spcPts val="1400"/>
              </a:spcBef>
              <a:defRPr sz="2400"/>
            </a:pPr>
            <a:r>
              <a:t>Look back at the statements from our warm-up game and decide whether you want to live in The Caatinga or in Brasilia. </a:t>
            </a:r>
          </a:p>
        </p:txBody>
      </p:sp>
      <p:sp>
        <p:nvSpPr>
          <p:cNvPr id="108" name="Source: ecologyintofocus.blogspot (Daniele Bragança)"/>
          <p:cNvSpPr txBox="1"/>
          <p:nvPr/>
        </p:nvSpPr>
        <p:spPr>
          <a:xfrm>
            <a:off x="294957" y="4044950"/>
            <a:ext cx="3293111" cy="624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600"/>
              </a:spcBef>
              <a:defRPr sz="1000"/>
            </a:lvl1pPr>
          </a:lstStyle>
          <a:p>
            <a:r>
              <a:t>Source: ecologyintofocus.blogspot (Daniele Bragança)</a:t>
            </a:r>
          </a:p>
        </p:txBody>
      </p:sp>
      <p:sp>
        <p:nvSpPr>
          <p:cNvPr id="109" name="Source: huffingtonpost.com"/>
          <p:cNvSpPr txBox="1"/>
          <p:nvPr/>
        </p:nvSpPr>
        <p:spPr>
          <a:xfrm>
            <a:off x="5625782" y="4076700"/>
            <a:ext cx="2285049" cy="624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600"/>
              </a:spcBef>
              <a:defRPr sz="1000"/>
            </a:lvl1pPr>
          </a:lstStyle>
          <a:p>
            <a:r>
              <a:t>Source: huffingtonpost.com</a:t>
            </a:r>
          </a:p>
        </p:txBody>
      </p:sp>
      <p:pic>
        <p:nvPicPr>
          <p:cNvPr id="11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96806" y="66960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12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3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3" name="What is a push factor?"/>
            <p:cNvSpPr txBox="1"/>
            <p:nvPr/>
          </p:nvSpPr>
          <p:spPr>
            <a:xfrm>
              <a:off x="45719" y="-1"/>
              <a:ext cx="5331462" cy="675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3800" b="1">
                  <a:solidFill>
                    <a:srgbClr val="FFFFFF"/>
                  </a:solidFill>
                </a:defRPr>
              </a:lvl1pPr>
            </a:lstStyle>
            <a:p>
              <a:r>
                <a:t>What is a push factor?</a:t>
              </a:r>
            </a:p>
          </p:txBody>
        </p:sp>
      </p:grpSp>
      <p:sp>
        <p:nvSpPr>
          <p:cNvPr id="115" name="Push factors are the reasons why a person moves from a particular area. Very often this is due to factors such as:…"/>
          <p:cNvSpPr txBox="1"/>
          <p:nvPr/>
        </p:nvSpPr>
        <p:spPr>
          <a:xfrm>
            <a:off x="1233169" y="2060575"/>
            <a:ext cx="6918962" cy="31861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 algn="ctr">
              <a:spcBef>
                <a:spcPts val="700"/>
              </a:spcBef>
              <a:defRPr sz="3200" b="1"/>
            </a:pPr>
            <a:r>
              <a:t>Push factors</a:t>
            </a:r>
            <a:r>
              <a:rPr sz="2600" b="0"/>
              <a:t> are the reasons why a person moves </a:t>
            </a:r>
            <a:r>
              <a:rPr sz="2600" b="0" i="1"/>
              <a:t>from</a:t>
            </a:r>
            <a:r>
              <a:rPr sz="2600" b="0"/>
              <a:t> a particular area. Very often this is due to factors such as:</a:t>
            </a:r>
            <a:endParaRPr sz="2600"/>
          </a:p>
          <a:p>
            <a:pPr marL="342900" indent="-342900" algn="ctr">
              <a:spcBef>
                <a:spcPts val="600"/>
              </a:spcBef>
              <a:defRPr sz="2600"/>
            </a:pPr>
            <a:r>
              <a:t>Lack of services, safety, crime, crop failure, drought, flooding, poverty, war.</a:t>
            </a:r>
          </a:p>
          <a:p>
            <a:pPr marL="342900" indent="-342900" algn="ctr">
              <a:spcBef>
                <a:spcPts val="700"/>
              </a:spcBef>
              <a:defRPr sz="2600"/>
            </a:pPr>
            <a:endParaRPr/>
          </a:p>
        </p:txBody>
      </p:sp>
      <p:pic>
        <p:nvPicPr>
          <p:cNvPr id="11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64887" y="95964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18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9" name="What is a pull factor?"/>
            <p:cNvSpPr txBox="1"/>
            <p:nvPr/>
          </p:nvSpPr>
          <p:spPr>
            <a:xfrm>
              <a:off x="45719" y="-1"/>
              <a:ext cx="5331462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What is a pull factor?</a:t>
              </a:r>
            </a:p>
          </p:txBody>
        </p:sp>
      </p:grpSp>
      <p:sp>
        <p:nvSpPr>
          <p:cNvPr id="121" name="Pull factors are the reasons why a person moves to a particular area. Very often this is due to factors such as:…"/>
          <p:cNvSpPr txBox="1"/>
          <p:nvPr/>
        </p:nvSpPr>
        <p:spPr>
          <a:xfrm>
            <a:off x="1017269" y="2044700"/>
            <a:ext cx="6918962" cy="4052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 algn="ctr">
              <a:spcBef>
                <a:spcPts val="700"/>
              </a:spcBef>
              <a:defRPr sz="3200" b="1"/>
            </a:pPr>
            <a:r>
              <a:t>Pull factors</a:t>
            </a:r>
            <a:r>
              <a:rPr sz="2600" b="0"/>
              <a:t> are the reasons why a person moves </a:t>
            </a:r>
            <a:r>
              <a:rPr sz="2600" b="0" i="1"/>
              <a:t>to</a:t>
            </a:r>
            <a:r>
              <a:rPr sz="2600" b="0"/>
              <a:t> a particular area. Very often this is due to factors such as:</a:t>
            </a:r>
            <a:endParaRPr sz="2600"/>
          </a:p>
          <a:p>
            <a:pPr marL="342900" indent="-342900" algn="ctr">
              <a:spcBef>
                <a:spcPts val="600"/>
              </a:spcBef>
              <a:defRPr sz="2600"/>
            </a:pPr>
            <a:r>
              <a:t>Higher employment, increased wealth, better services, good climate, more fertile land, lower risk from natural hazards. </a:t>
            </a:r>
          </a:p>
          <a:p>
            <a:pPr marL="342900" indent="-342900" algn="ctr">
              <a:spcBef>
                <a:spcPts val="700"/>
              </a:spcBef>
              <a:defRPr sz="2600"/>
            </a:pPr>
            <a:endParaRPr/>
          </a:p>
          <a:p>
            <a:pPr marL="342900" indent="-342900" algn="ctr">
              <a:spcBef>
                <a:spcPts val="600"/>
              </a:spcBef>
              <a:defRPr sz="2600"/>
            </a:pPr>
            <a:r>
              <a:t>Go to the BBC website to learn more:</a:t>
            </a:r>
          </a:p>
          <a:p>
            <a:pPr marL="342900" indent="-342900" algn="ctr">
              <a:spcBef>
                <a:spcPts val="600"/>
              </a:spcBef>
              <a:defRPr sz="2600">
                <a:solidFill>
                  <a:srgbClr val="336699"/>
                </a:solidFill>
              </a:defRPr>
            </a:pPr>
            <a:r>
              <a:t>https://www.bbc.co.uk/bitesize/clips/zsgxfg8</a:t>
            </a:r>
          </a:p>
        </p:txBody>
      </p:sp>
      <p:pic>
        <p:nvPicPr>
          <p:cNvPr id="12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42007" y="104775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24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4016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5" name="Push/Pull factors:…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Push/Pull factors: </a:t>
              </a:r>
            </a:p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a definition</a:t>
              </a:r>
            </a:p>
          </p:txBody>
        </p:sp>
      </p:grpSp>
      <p:sp>
        <p:nvSpPr>
          <p:cNvPr id="127" name="Using your knowledge and understanding of a push and pull factor write a definition using your own words on the post it note"/>
          <p:cNvSpPr txBox="1"/>
          <p:nvPr/>
        </p:nvSpPr>
        <p:spPr>
          <a:xfrm>
            <a:off x="1304607" y="2060575"/>
            <a:ext cx="6918961" cy="30175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 algn="ctr">
              <a:spcBef>
                <a:spcPts val="700"/>
              </a:spcBef>
              <a:defRPr sz="3000"/>
            </a:pPr>
            <a:endParaRPr/>
          </a:p>
          <a:p>
            <a:pPr marL="342900" indent="-342900" algn="ctr">
              <a:spcBef>
                <a:spcPts val="700"/>
              </a:spcBef>
              <a:defRPr sz="3000"/>
            </a:pPr>
            <a:endParaRPr/>
          </a:p>
          <a:p>
            <a:pPr marL="342900" indent="-342900" algn="ctr">
              <a:spcBef>
                <a:spcPts val="700"/>
              </a:spcBef>
              <a:defRPr sz="3000"/>
            </a:pPr>
            <a:r>
              <a:t>Using your knowledge and understanding of a push and pull factor write a definition using your own words on the post it note </a:t>
            </a:r>
          </a:p>
        </p:txBody>
      </p:sp>
      <p:pic>
        <p:nvPicPr>
          <p:cNvPr id="12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64887" y="97409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Your Task"/>
          <p:cNvSpPr txBox="1">
            <a:spLocks noGrp="1"/>
          </p:cNvSpPr>
          <p:nvPr>
            <p:ph type="title" idx="4294967295"/>
          </p:nvPr>
        </p:nvSpPr>
        <p:spPr>
          <a:xfrm>
            <a:off x="1476374" y="260350"/>
            <a:ext cx="5422902" cy="1320800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Your Task</a:t>
            </a:r>
          </a:p>
        </p:txBody>
      </p:sp>
      <p:sp>
        <p:nvSpPr>
          <p:cNvPr id="131" name="Imagine that you live in The Caatinga. Write a letter to your friend explaining why you want to move away from your village (push factor) and move to Brasilia (pull factor)."/>
          <p:cNvSpPr txBox="1"/>
          <p:nvPr/>
        </p:nvSpPr>
        <p:spPr>
          <a:xfrm>
            <a:off x="2712719" y="2060575"/>
            <a:ext cx="5775962" cy="42976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 algn="ctr">
              <a:defRPr sz="3000"/>
            </a:pPr>
            <a:endParaRPr/>
          </a:p>
          <a:p>
            <a:pPr marL="342900" indent="-342900" algn="ctr">
              <a:defRPr sz="3000"/>
            </a:pPr>
            <a:endParaRPr/>
          </a:p>
          <a:p>
            <a:pPr marL="342900" indent="-342900" algn="ctr">
              <a:defRPr sz="3000"/>
            </a:pPr>
            <a:r>
              <a:t>Imagine that you live in The Caatinga. Write a letter to your friend explaining why you want to move away </a:t>
            </a:r>
            <a:r>
              <a:rPr i="1"/>
              <a:t>from</a:t>
            </a:r>
            <a:r>
              <a:t> your village (push factor) and move </a:t>
            </a:r>
            <a:r>
              <a:rPr i="1"/>
              <a:t>to </a:t>
            </a:r>
            <a:r>
              <a:t>Brasilia (pull factor). </a:t>
            </a:r>
          </a:p>
        </p:txBody>
      </p:sp>
      <p:pic>
        <p:nvPicPr>
          <p:cNvPr id="132" name="jix5pyGiE" descr="jix5pyGi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95400"/>
            <a:ext cx="3810000" cy="30495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02392" y="82382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35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6" name="Extension"/>
            <p:cNvSpPr txBox="1"/>
            <p:nvPr/>
          </p:nvSpPr>
          <p:spPr>
            <a:xfrm>
              <a:off x="45719" y="-1"/>
              <a:ext cx="5331462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Extension</a:t>
              </a:r>
            </a:p>
          </p:txBody>
        </p:sp>
      </p:grpSp>
      <p:grpSp>
        <p:nvGrpSpPr>
          <p:cNvPr id="145" name="Group"/>
          <p:cNvGrpSpPr/>
          <p:nvPr/>
        </p:nvGrpSpPr>
        <p:grpSpPr>
          <a:xfrm>
            <a:off x="533334" y="1752492"/>
            <a:ext cx="8304879" cy="4975397"/>
            <a:chOff x="0" y="0"/>
            <a:chExt cx="8304878" cy="4975396"/>
          </a:xfrm>
        </p:grpSpPr>
        <p:grpSp>
          <p:nvGrpSpPr>
            <p:cNvPr id="143" name="Group"/>
            <p:cNvGrpSpPr/>
            <p:nvPr/>
          </p:nvGrpSpPr>
          <p:grpSpPr>
            <a:xfrm>
              <a:off x="-1" y="0"/>
              <a:ext cx="8304880" cy="4975397"/>
              <a:chOff x="0" y="0"/>
              <a:chExt cx="8304878" cy="4975396"/>
            </a:xfrm>
          </p:grpSpPr>
          <p:sp>
            <p:nvSpPr>
              <p:cNvPr id="138" name="Shape"/>
              <p:cNvSpPr/>
              <p:nvPr/>
            </p:nvSpPr>
            <p:spPr>
              <a:xfrm>
                <a:off x="0" y="0"/>
                <a:ext cx="8304879" cy="4114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4" h="20623" extrusionOk="0">
                    <a:moveTo>
                      <a:pt x="1919" y="6857"/>
                    </a:moveTo>
                    <a:cubicBezTo>
                      <a:pt x="744" y="7018"/>
                      <a:pt x="-110" y="8412"/>
                      <a:pt x="11" y="9971"/>
                    </a:cubicBezTo>
                    <a:cubicBezTo>
                      <a:pt x="81" y="10871"/>
                      <a:pt x="470" y="11672"/>
                      <a:pt x="1058" y="12130"/>
                    </a:cubicBezTo>
                    <a:lnTo>
                      <a:pt x="1047" y="12097"/>
                    </a:lnTo>
                    <a:cubicBezTo>
                      <a:pt x="237" y="13237"/>
                      <a:pt x="282" y="15025"/>
                      <a:pt x="1147" y="16091"/>
                    </a:cubicBezTo>
                    <a:cubicBezTo>
                      <a:pt x="1608" y="16659"/>
                      <a:pt x="2236" y="16931"/>
                      <a:pt x="2864" y="16834"/>
                    </a:cubicBezTo>
                    <a:lnTo>
                      <a:pt x="2853" y="16853"/>
                    </a:lnTo>
                    <a:cubicBezTo>
                      <a:pt x="3897" y="19265"/>
                      <a:pt x="6219" y="20100"/>
                      <a:pt x="8040" y="18718"/>
                    </a:cubicBezTo>
                    <a:cubicBezTo>
                      <a:pt x="8063" y="18700"/>
                      <a:pt x="8086" y="18683"/>
                      <a:pt x="8108" y="18665"/>
                    </a:cubicBezTo>
                    <a:lnTo>
                      <a:pt x="8102" y="18668"/>
                    </a:lnTo>
                    <a:cubicBezTo>
                      <a:pt x="9122" y="20688"/>
                      <a:pt x="11186" y="21231"/>
                      <a:pt x="12712" y="19881"/>
                    </a:cubicBezTo>
                    <a:cubicBezTo>
                      <a:pt x="13352" y="19315"/>
                      <a:pt x="13823" y="18473"/>
                      <a:pt x="14046" y="17498"/>
                    </a:cubicBezTo>
                    <a:lnTo>
                      <a:pt x="14050" y="17522"/>
                    </a:lnTo>
                    <a:cubicBezTo>
                      <a:pt x="15384" y="18621"/>
                      <a:pt x="17141" y="18085"/>
                      <a:pt x="17974" y="16325"/>
                    </a:cubicBezTo>
                    <a:cubicBezTo>
                      <a:pt x="18256" y="15729"/>
                      <a:pt x="18406" y="15039"/>
                      <a:pt x="18406" y="14336"/>
                    </a:cubicBezTo>
                    <a:lnTo>
                      <a:pt x="18400" y="14357"/>
                    </a:lnTo>
                    <a:cubicBezTo>
                      <a:pt x="20223" y="14013"/>
                      <a:pt x="21490" y="11783"/>
                      <a:pt x="21229" y="9377"/>
                    </a:cubicBezTo>
                    <a:cubicBezTo>
                      <a:pt x="21148" y="8627"/>
                      <a:pt x="20922" y="7918"/>
                      <a:pt x="20573" y="7318"/>
                    </a:cubicBezTo>
                    <a:lnTo>
                      <a:pt x="20566" y="7316"/>
                    </a:lnTo>
                    <a:cubicBezTo>
                      <a:pt x="21137" y="5554"/>
                      <a:pt x="20520" y="3512"/>
                      <a:pt x="19188" y="2756"/>
                    </a:cubicBezTo>
                    <a:cubicBezTo>
                      <a:pt x="19076" y="2693"/>
                      <a:pt x="18961" y="2640"/>
                      <a:pt x="18843" y="2597"/>
                    </a:cubicBezTo>
                    <a:lnTo>
                      <a:pt x="18852" y="2591"/>
                    </a:lnTo>
                    <a:cubicBezTo>
                      <a:pt x="18618" y="879"/>
                      <a:pt x="17375" y="-258"/>
                      <a:pt x="16075" y="50"/>
                    </a:cubicBezTo>
                    <a:cubicBezTo>
                      <a:pt x="15529" y="180"/>
                      <a:pt x="15034" y="555"/>
                      <a:pt x="14675" y="1113"/>
                    </a:cubicBezTo>
                    <a:lnTo>
                      <a:pt x="14679" y="1117"/>
                    </a:lnTo>
                    <a:cubicBezTo>
                      <a:pt x="13960" y="-129"/>
                      <a:pt x="12611" y="-369"/>
                      <a:pt x="11668" y="582"/>
                    </a:cubicBezTo>
                    <a:cubicBezTo>
                      <a:pt x="11406" y="845"/>
                      <a:pt x="11194" y="1183"/>
                      <a:pt x="11048" y="1572"/>
                    </a:cubicBezTo>
                    <a:lnTo>
                      <a:pt x="11055" y="1618"/>
                    </a:lnTo>
                    <a:cubicBezTo>
                      <a:pt x="10022" y="274"/>
                      <a:pt x="8360" y="291"/>
                      <a:pt x="7343" y="1657"/>
                    </a:cubicBezTo>
                    <a:cubicBezTo>
                      <a:pt x="7165" y="1895"/>
                      <a:pt x="7014" y="2167"/>
                      <a:pt x="6895" y="2463"/>
                    </a:cubicBezTo>
                    <a:lnTo>
                      <a:pt x="6887" y="2485"/>
                    </a:lnTo>
                    <a:cubicBezTo>
                      <a:pt x="5303" y="1260"/>
                      <a:pt x="3266" y="1962"/>
                      <a:pt x="2338" y="4053"/>
                    </a:cubicBezTo>
                    <a:cubicBezTo>
                      <a:pt x="1962" y="4900"/>
                      <a:pt x="1812" y="5889"/>
                      <a:pt x="1913" y="6862"/>
                    </a:cubicBezTo>
                    <a:close/>
                  </a:path>
                </a:pathLst>
              </a:custGeom>
              <a:solidFill>
                <a:srgbClr val="00FF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algn="ctr">
                  <a:defRPr sz="2400"/>
                </a:pPr>
                <a:endParaRPr/>
              </a:p>
            </p:txBody>
          </p:sp>
          <p:sp>
            <p:nvSpPr>
              <p:cNvPr id="139" name="Oval"/>
              <p:cNvSpPr/>
              <p:nvPr/>
            </p:nvSpPr>
            <p:spPr>
              <a:xfrm>
                <a:off x="1431278" y="3817918"/>
                <a:ext cx="1384301" cy="685801"/>
              </a:xfrm>
              <a:prstGeom prst="ellipse">
                <a:avLst/>
              </a:prstGeom>
              <a:solidFill>
                <a:srgbClr val="00FF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algn="ctr">
                  <a:defRPr sz="2400"/>
                </a:pPr>
                <a:endParaRPr/>
              </a:p>
            </p:txBody>
          </p:sp>
          <p:sp>
            <p:nvSpPr>
              <p:cNvPr id="140" name="Oval"/>
              <p:cNvSpPr/>
              <p:nvPr/>
            </p:nvSpPr>
            <p:spPr>
              <a:xfrm>
                <a:off x="1224786" y="4385417"/>
                <a:ext cx="922868" cy="457201"/>
              </a:xfrm>
              <a:prstGeom prst="ellipse">
                <a:avLst/>
              </a:prstGeom>
              <a:solidFill>
                <a:srgbClr val="00FF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algn="ctr">
                  <a:defRPr sz="2400"/>
                </a:pPr>
                <a:endParaRPr/>
              </a:p>
            </p:txBody>
          </p:sp>
          <p:sp>
            <p:nvSpPr>
              <p:cNvPr id="141" name="Oval"/>
              <p:cNvSpPr/>
              <p:nvPr/>
            </p:nvSpPr>
            <p:spPr>
              <a:xfrm>
                <a:off x="1217096" y="4746796"/>
                <a:ext cx="461434" cy="228601"/>
              </a:xfrm>
              <a:prstGeom prst="ellipse">
                <a:avLst/>
              </a:prstGeom>
              <a:solidFill>
                <a:srgbClr val="00FF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algn="ctr">
                  <a:defRPr sz="2400"/>
                </a:pPr>
                <a:endParaRPr/>
              </a:p>
            </p:txBody>
          </p:sp>
          <p:sp>
            <p:nvSpPr>
              <p:cNvPr id="142" name="Shape"/>
              <p:cNvSpPr/>
              <p:nvPr/>
            </p:nvSpPr>
            <p:spPr>
              <a:xfrm>
                <a:off x="413294" y="222107"/>
                <a:ext cx="7619251" cy="3502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3555"/>
                    </a:moveTo>
                    <a:cubicBezTo>
                      <a:pt x="417" y="13915"/>
                      <a:pt x="899" y="14078"/>
                      <a:pt x="1381" y="14023"/>
                    </a:cubicBezTo>
                    <a:moveTo>
                      <a:pt x="2000" y="19344"/>
                    </a:moveTo>
                    <a:cubicBezTo>
                      <a:pt x="2207" y="19308"/>
                      <a:pt x="2410" y="19233"/>
                      <a:pt x="2604" y="19120"/>
                    </a:cubicBezTo>
                    <a:moveTo>
                      <a:pt x="7435" y="20578"/>
                    </a:moveTo>
                    <a:cubicBezTo>
                      <a:pt x="7532" y="20937"/>
                      <a:pt x="7654" y="21279"/>
                      <a:pt x="7799" y="21600"/>
                    </a:cubicBezTo>
                    <a:moveTo>
                      <a:pt x="14381" y="20160"/>
                    </a:moveTo>
                    <a:cubicBezTo>
                      <a:pt x="14456" y="19795"/>
                      <a:pt x="14505" y="19419"/>
                      <a:pt x="14527" y="19039"/>
                    </a:cubicBezTo>
                    <a:moveTo>
                      <a:pt x="19208" y="16270"/>
                    </a:moveTo>
                    <a:cubicBezTo>
                      <a:pt x="19208" y="14502"/>
                      <a:pt x="18520" y="12889"/>
                      <a:pt x="17436" y="12115"/>
                    </a:cubicBezTo>
                    <a:moveTo>
                      <a:pt x="20811" y="9204"/>
                    </a:moveTo>
                    <a:cubicBezTo>
                      <a:pt x="21153" y="8777"/>
                      <a:pt x="21423" y="8239"/>
                      <a:pt x="21600" y="7632"/>
                    </a:cubicBezTo>
                    <a:moveTo>
                      <a:pt x="19744" y="2561"/>
                    </a:moveTo>
                    <a:cubicBezTo>
                      <a:pt x="19747" y="2312"/>
                      <a:pt x="19733" y="2063"/>
                      <a:pt x="19702" y="1818"/>
                    </a:cubicBezTo>
                    <a:moveTo>
                      <a:pt x="15078" y="0"/>
                    </a:moveTo>
                    <a:cubicBezTo>
                      <a:pt x="14912" y="285"/>
                      <a:pt x="14776" y="604"/>
                      <a:pt x="14673" y="947"/>
                    </a:cubicBezTo>
                    <a:moveTo>
                      <a:pt x="11061" y="564"/>
                    </a:moveTo>
                    <a:cubicBezTo>
                      <a:pt x="10973" y="823"/>
                      <a:pt x="10907" y="1098"/>
                      <a:pt x="10865" y="1381"/>
                    </a:cubicBezTo>
                    <a:moveTo>
                      <a:pt x="7163" y="2480"/>
                    </a:moveTo>
                    <a:cubicBezTo>
                      <a:pt x="6949" y="2175"/>
                      <a:pt x="6711" y="1909"/>
                      <a:pt x="6454" y="1688"/>
                    </a:cubicBezTo>
                    <a:moveTo>
                      <a:pt x="946" y="7074"/>
                    </a:moveTo>
                    <a:cubicBezTo>
                      <a:pt x="973" y="7356"/>
                      <a:pt x="1014" y="7635"/>
                      <a:pt x="1070" y="7907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algn="ctr">
                  <a:defRPr sz="2400"/>
                </a:pPr>
                <a:endParaRPr/>
              </a:p>
            </p:txBody>
          </p:sp>
        </p:grpSp>
        <p:sp>
          <p:nvSpPr>
            <p:cNvPr id="144" name="There are lots of push and pull factors causing people to move away from the rural north. Could there be any reasons that may stop a person from moving?"/>
            <p:cNvSpPr txBox="1"/>
            <p:nvPr/>
          </p:nvSpPr>
          <p:spPr>
            <a:xfrm>
              <a:off x="1195287" y="626281"/>
              <a:ext cx="5324723" cy="2682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2800"/>
              </a:lvl1pPr>
            </a:lstStyle>
            <a:p>
              <a:r>
                <a:t>There are lots of push and pull factors causing people to move away from the rural north. Could there be any reasons that may stop a person from moving? </a:t>
              </a:r>
            </a:p>
          </p:txBody>
        </p:sp>
      </p:grpSp>
      <p:pic>
        <p:nvPicPr>
          <p:cNvPr id="14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64887" y="92327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48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9" name="Let’s evaluate"/>
            <p:cNvSpPr txBox="1"/>
            <p:nvPr/>
          </p:nvSpPr>
          <p:spPr>
            <a:xfrm>
              <a:off x="45719" y="-1"/>
              <a:ext cx="5331462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Let’s evaluate</a:t>
              </a:r>
            </a:p>
          </p:txBody>
        </p:sp>
      </p:grpSp>
      <p:sp>
        <p:nvSpPr>
          <p:cNvPr id="151" name="Shape"/>
          <p:cNvSpPr/>
          <p:nvPr/>
        </p:nvSpPr>
        <p:spPr>
          <a:xfrm>
            <a:off x="1600200" y="2362200"/>
            <a:ext cx="6934201" cy="3749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343"/>
                  <a:pt x="0" y="3000"/>
                </a:cubicBezTo>
                <a:lnTo>
                  <a:pt x="0" y="15000"/>
                </a:lnTo>
                <a:cubicBezTo>
                  <a:pt x="0" y="16657"/>
                  <a:pt x="1612" y="18000"/>
                  <a:pt x="3600" y="18000"/>
                </a:cubicBezTo>
                <a:lnTo>
                  <a:pt x="1350" y="21600"/>
                </a:lnTo>
                <a:lnTo>
                  <a:pt x="9000" y="18000"/>
                </a:lnTo>
                <a:lnTo>
                  <a:pt x="18000" y="18000"/>
                </a:lnTo>
                <a:cubicBezTo>
                  <a:pt x="19988" y="18000"/>
                  <a:pt x="21600" y="16657"/>
                  <a:pt x="21600" y="15000"/>
                </a:cubicBezTo>
                <a:lnTo>
                  <a:pt x="21600" y="3000"/>
                </a:lnTo>
                <a:cubicBezTo>
                  <a:pt x="21600" y="1343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52" name="Once you’ve finished, re-read your letter and evaluate it using the self assessment form."/>
          <p:cNvSpPr txBox="1"/>
          <p:nvPr/>
        </p:nvSpPr>
        <p:spPr>
          <a:xfrm>
            <a:off x="1569719" y="2060575"/>
            <a:ext cx="6918962" cy="26426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 algn="ctr">
              <a:spcBef>
                <a:spcPts val="700"/>
              </a:spcBef>
              <a:defRPr sz="3000"/>
            </a:pPr>
            <a:endParaRPr/>
          </a:p>
          <a:p>
            <a:pPr marL="342900" indent="-342900" algn="ctr">
              <a:spcBef>
                <a:spcPts val="700"/>
              </a:spcBef>
              <a:defRPr sz="3000"/>
            </a:pPr>
            <a:endParaRPr/>
          </a:p>
          <a:p>
            <a:pPr marL="342900" indent="-342900" algn="ctr">
              <a:spcBef>
                <a:spcPts val="700"/>
              </a:spcBef>
              <a:defRPr sz="3200"/>
            </a:pPr>
            <a:r>
              <a:rPr sz="3000"/>
              <a:t>Once you’ve finished, re-read your letter</a:t>
            </a:r>
            <a:r>
              <a:t> and evaluate it using the self assessment form.</a:t>
            </a:r>
            <a:r>
              <a:rPr b="1"/>
              <a:t> </a:t>
            </a:r>
          </a:p>
        </p:txBody>
      </p:sp>
      <p:pic>
        <p:nvPicPr>
          <p:cNvPr id="15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19645" y="95964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55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6" name="Plenary: compare Brasilia and London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Plenary: </a:t>
              </a:r>
              <a:r>
                <a:rPr b="0"/>
                <a:t>compare Brasilia and London</a:t>
              </a:r>
            </a:p>
          </p:txBody>
        </p:sp>
      </p:grpSp>
      <p:sp>
        <p:nvSpPr>
          <p:cNvPr id="158" name="What are the push and pull factors to a city like London from rural parts of the UK?…"/>
          <p:cNvSpPr txBox="1"/>
          <p:nvPr/>
        </p:nvSpPr>
        <p:spPr>
          <a:xfrm>
            <a:off x="3260407" y="3857625"/>
            <a:ext cx="2810511" cy="1419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900"/>
              </a:spcBef>
              <a:defRPr sz="1600"/>
            </a:pPr>
            <a:r>
              <a:t>What are the push and pull factors to a city like London from rural parts of the UK?</a:t>
            </a:r>
          </a:p>
          <a:p>
            <a:pPr>
              <a:spcBef>
                <a:spcPts val="900"/>
              </a:spcBef>
              <a:defRPr sz="1600"/>
            </a:pPr>
            <a:r>
              <a:t>How are these similar/different to Brasilia? </a:t>
            </a:r>
          </a:p>
        </p:txBody>
      </p:sp>
      <p:pic>
        <p:nvPicPr>
          <p:cNvPr id="159" name="C:\Users\bryony.collins\Downloads\10713734884_b2cd939ba2_z.jpg" descr="C:\Users\bryony.collins\Downloads\10713734884_b2cd939ba2_z.jpg"/>
          <p:cNvPicPr>
            <a:picLocks noChangeAspect="1"/>
          </p:cNvPicPr>
          <p:nvPr/>
        </p:nvPicPr>
        <p:blipFill>
          <a:blip r:embed="rId5"/>
          <a:srcRect t="20060"/>
          <a:stretch>
            <a:fillRect/>
          </a:stretch>
        </p:blipFill>
        <p:spPr>
          <a:xfrm>
            <a:off x="228600" y="1916112"/>
            <a:ext cx="3422650" cy="1843089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Highlands © Jonathan Combe, Flickr"/>
          <p:cNvSpPr txBox="1"/>
          <p:nvPr/>
        </p:nvSpPr>
        <p:spPr>
          <a:xfrm>
            <a:off x="274319" y="3748087"/>
            <a:ext cx="2174217" cy="243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000"/>
            </a:lvl1pPr>
          </a:lstStyle>
          <a:p>
            <a:r>
              <a:t>Highlands © Jonathan Combe, Flickr</a:t>
            </a:r>
          </a:p>
        </p:txBody>
      </p:sp>
      <p:sp>
        <p:nvSpPr>
          <p:cNvPr id="161" name="Line"/>
          <p:cNvSpPr/>
          <p:nvPr/>
        </p:nvSpPr>
        <p:spPr>
          <a:xfrm>
            <a:off x="3924300" y="2816225"/>
            <a:ext cx="1511300" cy="0"/>
          </a:xfrm>
          <a:prstGeom prst="line">
            <a:avLst/>
          </a:prstGeom>
          <a:ln w="53975">
            <a:solidFill>
              <a:srgbClr val="FF97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62" name="C:\Users\bryony.collins\Downloads\8345642705_e02d83e7b4_z.jpg" descr="C:\Users\bryony.collins\Downloads\8345642705_e02d83e7b4_z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5837" y="1917700"/>
            <a:ext cx="2768601" cy="1841500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London © Barnyz, Flickr"/>
          <p:cNvSpPr txBox="1"/>
          <p:nvPr/>
        </p:nvSpPr>
        <p:spPr>
          <a:xfrm>
            <a:off x="6111557" y="3771900"/>
            <a:ext cx="2645411" cy="243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000"/>
            </a:lvl1pPr>
          </a:lstStyle>
          <a:p>
            <a:r>
              <a:t>London © Barnyz, Flickr </a:t>
            </a:r>
          </a:p>
        </p:txBody>
      </p:sp>
      <p:pic>
        <p:nvPicPr>
          <p:cNvPr id="164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162" y="4549775"/>
            <a:ext cx="2720976" cy="2043113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Source: Andre Hirohara, pinterest"/>
          <p:cNvSpPr txBox="1"/>
          <p:nvPr/>
        </p:nvSpPr>
        <p:spPr>
          <a:xfrm>
            <a:off x="482282" y="6575425"/>
            <a:ext cx="4228149" cy="243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600"/>
              </a:spcBef>
              <a:defRPr sz="1000"/>
            </a:lvl1pPr>
          </a:lstStyle>
          <a:p>
            <a:r>
              <a:t>Source: Andre Hirohara, pinterest</a:t>
            </a:r>
          </a:p>
        </p:txBody>
      </p:sp>
      <p:pic>
        <p:nvPicPr>
          <p:cNvPr id="166" name="image.png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65837" y="4521200"/>
            <a:ext cx="2657476" cy="1992313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Source: brazilianbubble.com"/>
          <p:cNvSpPr txBox="1"/>
          <p:nvPr/>
        </p:nvSpPr>
        <p:spPr>
          <a:xfrm>
            <a:off x="6111557" y="6513512"/>
            <a:ext cx="1706648" cy="243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spcBef>
                <a:spcPts val="600"/>
              </a:spcBef>
              <a:defRPr sz="1000"/>
            </a:lvl1pPr>
          </a:lstStyle>
          <a:p>
            <a:r>
              <a:t>Source: brazilianbubble.com</a:t>
            </a:r>
          </a:p>
        </p:txBody>
      </p:sp>
      <p:sp>
        <p:nvSpPr>
          <p:cNvPr id="168" name="Line"/>
          <p:cNvSpPr/>
          <p:nvPr/>
        </p:nvSpPr>
        <p:spPr>
          <a:xfrm>
            <a:off x="3910012" y="5572125"/>
            <a:ext cx="1511301" cy="0"/>
          </a:xfrm>
          <a:prstGeom prst="line">
            <a:avLst/>
          </a:prstGeom>
          <a:ln w="53975">
            <a:solidFill>
              <a:srgbClr val="FF97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6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111557" y="40272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On-screen Show (4:3)</PresentationFormat>
  <Paragraphs>52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Helvetica</vt:lpstr>
      <vt:lpstr>Helvetica Neue</vt:lpstr>
      <vt:lpstr>Times New Roman</vt:lpstr>
      <vt:lpstr>Wingdings</vt:lpstr>
      <vt:lpstr>RGS-IBG Powerpoint template</vt:lpstr>
      <vt:lpstr>Lesson three:  Urbanisation - The Great Tug of War</vt:lpstr>
      <vt:lpstr>Where would you choose to live? </vt:lpstr>
      <vt:lpstr>PowerPoint Presentation</vt:lpstr>
      <vt:lpstr>PowerPoint Presentation</vt:lpstr>
      <vt:lpstr>PowerPoint Presentation</vt:lpstr>
      <vt:lpstr>PowerPoint Presentation</vt:lpstr>
      <vt:lpstr>Your Task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three:  Urbanisation - The Great Tug of War</dc:title>
  <cp:lastModifiedBy>Naomi Akien</cp:lastModifiedBy>
  <cp:revision>1</cp:revision>
  <dcterms:modified xsi:type="dcterms:W3CDTF">2021-01-26T19:13:01Z</dcterms:modified>
</cp:coreProperties>
</file>