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70" r:id="rId3"/>
    <p:sldId id="271" r:id="rId4"/>
    <p:sldId id="272" r:id="rId5"/>
    <p:sldId id="273" r:id="rId6"/>
    <p:sldId id="274" r:id="rId7"/>
    <p:sldId id="307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Sassoon Infant Rg" panose="02000503030000020003" pitchFamily="50" charset="0"/>
      <p:regular r:id="rId16"/>
      <p:bold r:id="rId17"/>
    </p:embeddedFont>
    <p:embeddedFont>
      <p:font typeface="Twinkl" pitchFamily="2" charset="0"/>
      <p:regular r:id="rId18"/>
      <p:bold r:id="rId19"/>
    </p:embeddedFont>
    <p:embeddedFont>
      <p:font typeface="Twinkl Sb" pitchFamily="50" charset="0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anose="020B0604020202020204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C891"/>
    <a:srgbClr val="FED7B0"/>
    <a:srgbClr val="80C1EB"/>
    <a:srgbClr val="18A0D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2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59C2841-9A72-462B-A119-D1ED76074B2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87FB2C-5B53-4B96-AA69-9F56BD102EA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40743B4-D86A-40E4-90AA-1B69A311F371}" type="datetimeFigureOut">
              <a:rPr lang="en-GB"/>
              <a:pPr>
                <a:defRPr/>
              </a:pPr>
              <a:t>27/02/2021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7F626B-1958-4257-A1A9-DE2E5F7728D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99A57F2-E4F1-4DF5-969D-9CEC7192DA2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3993848-E5A8-44DF-9BF2-4B73ABE8E1F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07CD5B7-1F35-43A0-A065-21DF9978C3B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51EF3B-DC32-4AB8-BA12-68A0A224176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9F9A38-7A7B-4227-AF63-0428FA17C7D4}" type="datetimeFigureOut">
              <a:rPr lang="en-GB"/>
              <a:pPr>
                <a:defRPr/>
              </a:pPr>
              <a:t>27/02/2021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6B287386-E282-4CEB-B0D7-15E45E2FED2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6F49B39-339B-4F23-AD83-9516D192EB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C9E6BF-B033-4489-A415-6AE8E5D750FF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C10638-D953-412E-BF7B-E9702058E6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6EA2F66-3E0D-443D-BB8F-8C413717D9F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7468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EB8D3AF-A83A-4C27-ABFF-83CCC97C80D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b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57431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4E7EFC4-AFFE-49F1-96EE-56F8D7D058EE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906FBA41-5197-49B0-BBE8-F99687E56314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E4887C0-4439-4F1E-8C97-5A03B6803245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EC63F5F-380F-4B81-BF56-033E0B47167F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D6863ED1-D12C-4850-8038-BFB936BCF5EE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938874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9166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8424FE89-9A9D-4EC5-A588-C7CF9C60043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F71BC9E-9177-48A2-A0AA-B811B01AA46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audio" Target="../media/media2.m4a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9.png"/><Relationship Id="rId1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audio" Target="../media/media6.m4a"/><Relationship Id="rId7" Type="http://schemas.openxmlformats.org/officeDocument/2006/relationships/image" Target="../media/image28.png"/><Relationship Id="rId2" Type="http://schemas.microsoft.com/office/2007/relationships/media" Target="../media/media6.m4a"/><Relationship Id="rId1" Type="http://schemas.openxmlformats.org/officeDocument/2006/relationships/tags" Target="../tags/tag4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audio" Target="../media/media7.m4a"/><Relationship Id="rId7" Type="http://schemas.openxmlformats.org/officeDocument/2006/relationships/image" Target="../media/image31.png"/><Relationship Id="rId2" Type="http://schemas.microsoft.com/office/2007/relationships/media" Target="../media/media7.m4a"/><Relationship Id="rId1" Type="http://schemas.openxmlformats.org/officeDocument/2006/relationships/tags" Target="../tags/tag5.xml"/><Relationship Id="rId6" Type="http://schemas.openxmlformats.org/officeDocument/2006/relationships/image" Target="../media/image7.png"/><Relationship Id="rId11" Type="http://schemas.openxmlformats.org/officeDocument/2006/relationships/image" Target="../media/image4.png"/><Relationship Id="rId5" Type="http://schemas.openxmlformats.org/officeDocument/2006/relationships/image" Target="../media/image30.png"/><Relationship Id="rId10" Type="http://schemas.openxmlformats.org/officeDocument/2006/relationships/image" Target="../media/image34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6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9F32E43-C09A-4AFF-AAA5-63C7C763AF6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053"/>
    </mc:Choice>
    <mc:Fallback>
      <p:transition spd="slow" advTm="290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3437B05D-064B-4D3D-94A2-1A1A6523FC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Can you hear the initial sound?</a:t>
            </a:r>
          </a:p>
        </p:txBody>
      </p:sp>
      <p:sp>
        <p:nvSpPr>
          <p:cNvPr id="10243" name="Content Placeholder 21">
            <a:extLst>
              <a:ext uri="{FF2B5EF4-FFF2-40B4-BE49-F238E27FC236}">
                <a16:creationId xmlns:a16="http://schemas.microsoft.com/office/drawing/2014/main" id="{B1BF90DE-143D-4460-88A7-5921415E3A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4578350"/>
          </a:xfrm>
        </p:spPr>
        <p:txBody>
          <a:bodyPr lIns="108000" tIns="108000" rIns="108000" bIns="108000"/>
          <a:lstStyle/>
          <a:p>
            <a:pPr algn="ctr" eaLnBrk="1" hangingPunct="1"/>
            <a:r>
              <a:rPr lang="en-GB" altLang="en-US">
                <a:latin typeface="Twinkl" panose="020B0604020202020204" pitchFamily="2" charset="0"/>
              </a:rPr>
              <a:t>Say the names of the pictures out loud. What sound do they start with?</a:t>
            </a:r>
          </a:p>
          <a:p>
            <a:pPr algn="ctr" eaLnBrk="1" hangingPunct="1"/>
            <a:endParaRPr lang="en-GB" altLang="en-US">
              <a:latin typeface="Twinkl" panose="020B0604020202020204" pitchFamily="2" charset="0"/>
            </a:endParaRPr>
          </a:p>
          <a:p>
            <a:pPr algn="ctr" eaLnBrk="1" hangingPunct="1"/>
            <a:endParaRPr lang="en-GB" altLang="en-US">
              <a:latin typeface="Twinkl" panose="020B0604020202020204" pitchFamily="2" charset="0"/>
            </a:endParaRPr>
          </a:p>
          <a:p>
            <a:pPr algn="ctr" eaLnBrk="1" hangingPunct="1"/>
            <a:endParaRPr lang="en-GB" altLang="en-US">
              <a:latin typeface="Twinkl" panose="020B0604020202020204" pitchFamily="2" charset="0"/>
            </a:endParaRPr>
          </a:p>
          <a:p>
            <a:pPr algn="ctr" eaLnBrk="1" hangingPunct="1"/>
            <a:endParaRPr lang="en-GB" altLang="en-US">
              <a:latin typeface="Twinkl" panose="020B0604020202020204" pitchFamily="2" charset="0"/>
            </a:endParaRPr>
          </a:p>
          <a:p>
            <a:pPr algn="ctr" eaLnBrk="1" hangingPunct="1"/>
            <a:endParaRPr lang="en-GB" altLang="en-US">
              <a:latin typeface="Twinkl" panose="020B0604020202020204" pitchFamily="2" charset="0"/>
            </a:endParaRPr>
          </a:p>
          <a:p>
            <a:pPr algn="ctr" eaLnBrk="1" hangingPunct="1"/>
            <a:endParaRPr lang="en-GB" altLang="en-US">
              <a:latin typeface="Twinkl" panose="020B0604020202020204" pitchFamily="2" charset="0"/>
            </a:endParaRPr>
          </a:p>
          <a:p>
            <a:pPr algn="ctr" eaLnBrk="1" hangingPunct="1"/>
            <a:endParaRPr lang="en-GB" altLang="en-US">
              <a:latin typeface="Twinkl" panose="020B0604020202020204" pitchFamily="2" charset="0"/>
            </a:endParaRPr>
          </a:p>
          <a:p>
            <a:pPr algn="ctr" eaLnBrk="1" hangingPunct="1"/>
            <a:endParaRPr lang="en-GB" altLang="en-US">
              <a:latin typeface="Twinkl" panose="020B0604020202020204" pitchFamily="2" charset="0"/>
            </a:endParaRPr>
          </a:p>
          <a:p>
            <a:pPr eaLnBrk="1" hangingPunct="1"/>
            <a:r>
              <a:rPr lang="en-GB" altLang="en-US">
                <a:latin typeface="Twinkl" panose="020B0604020202020204" pitchFamily="2" charset="0"/>
              </a:rPr>
              <a:t>Now can you sort them into 3 lists? Draw the pictures under the correct sound.</a:t>
            </a:r>
          </a:p>
        </p:txBody>
      </p:sp>
      <p:sp>
        <p:nvSpPr>
          <p:cNvPr id="10244" name="Content Placeholder 21">
            <a:extLst>
              <a:ext uri="{FF2B5EF4-FFF2-40B4-BE49-F238E27FC236}">
                <a16:creationId xmlns:a16="http://schemas.microsoft.com/office/drawing/2014/main" id="{9CC10127-E51D-46B9-BD18-E9F8850111ED}"/>
              </a:ext>
            </a:extLst>
          </p:cNvPr>
          <p:cNvSpPr>
            <a:spLocks/>
          </p:cNvSpPr>
          <p:nvPr/>
        </p:nvSpPr>
        <p:spPr bwMode="auto">
          <a:xfrm>
            <a:off x="2122488" y="5445125"/>
            <a:ext cx="4889500" cy="6477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4000"/>
              <a:t>s            a             t </a:t>
            </a:r>
          </a:p>
        </p:txBody>
      </p:sp>
      <p:grpSp>
        <p:nvGrpSpPr>
          <p:cNvPr id="10245" name="Group 2">
            <a:extLst>
              <a:ext uri="{FF2B5EF4-FFF2-40B4-BE49-F238E27FC236}">
                <a16:creationId xmlns:a16="http://schemas.microsoft.com/office/drawing/2014/main" id="{544F71BF-F366-40CB-9F90-2AFC0D7ABA68}"/>
              </a:ext>
            </a:extLst>
          </p:cNvPr>
          <p:cNvGrpSpPr>
            <a:grpSpLocks/>
          </p:cNvGrpSpPr>
          <p:nvPr/>
        </p:nvGrpSpPr>
        <p:grpSpPr bwMode="auto">
          <a:xfrm>
            <a:off x="1485900" y="2259013"/>
            <a:ext cx="6172200" cy="2370137"/>
            <a:chOff x="922215" y="2259741"/>
            <a:chExt cx="6173060" cy="2369371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02273265-1616-4BF8-ABED-F43F18E1B108}"/>
                </a:ext>
              </a:extLst>
            </p:cNvPr>
            <p:cNvSpPr/>
            <p:nvPr/>
          </p:nvSpPr>
          <p:spPr>
            <a:xfrm>
              <a:off x="922215" y="2259741"/>
              <a:ext cx="1130457" cy="1129935"/>
            </a:xfrm>
            <a:prstGeom prst="rect">
              <a:avLst/>
            </a:prstGeom>
            <a:solidFill>
              <a:srgbClr val="80C1EB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7AE2F2F-2661-4F02-955D-376B1B8300BC}"/>
                </a:ext>
              </a:extLst>
            </p:cNvPr>
            <p:cNvSpPr/>
            <p:nvPr/>
          </p:nvSpPr>
          <p:spPr>
            <a:xfrm>
              <a:off x="2181278" y="2259741"/>
              <a:ext cx="1130457" cy="1129935"/>
            </a:xfrm>
            <a:prstGeom prst="rect">
              <a:avLst/>
            </a:prstGeom>
            <a:solidFill>
              <a:srgbClr val="ACDDFC"/>
            </a:solidFill>
            <a:ln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22FBFFFF-C0B0-4902-9C5C-234F0AB46E33}"/>
                </a:ext>
              </a:extLst>
            </p:cNvPr>
            <p:cNvSpPr/>
            <p:nvPr/>
          </p:nvSpPr>
          <p:spPr>
            <a:xfrm>
              <a:off x="3440341" y="2259741"/>
              <a:ext cx="1130457" cy="1129935"/>
            </a:xfrm>
            <a:prstGeom prst="rect">
              <a:avLst/>
            </a:prstGeom>
            <a:solidFill>
              <a:srgbClr val="80C1EB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D1F0CDD6-0643-48E5-A4E2-683A6CD24E6A}"/>
                </a:ext>
              </a:extLst>
            </p:cNvPr>
            <p:cNvSpPr/>
            <p:nvPr/>
          </p:nvSpPr>
          <p:spPr>
            <a:xfrm>
              <a:off x="4700991" y="2259741"/>
              <a:ext cx="1128870" cy="1129935"/>
            </a:xfrm>
            <a:prstGeom prst="rect">
              <a:avLst/>
            </a:prstGeom>
            <a:solidFill>
              <a:srgbClr val="ACDDFC"/>
            </a:solidFill>
            <a:ln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F565D43-B2A3-48E4-8BAC-B630AF70DED3}"/>
                </a:ext>
              </a:extLst>
            </p:cNvPr>
            <p:cNvSpPr/>
            <p:nvPr/>
          </p:nvSpPr>
          <p:spPr>
            <a:xfrm>
              <a:off x="2181278" y="3499177"/>
              <a:ext cx="1130457" cy="1129935"/>
            </a:xfrm>
            <a:prstGeom prst="rect">
              <a:avLst/>
            </a:prstGeom>
            <a:solidFill>
              <a:srgbClr val="80C1EB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CCC02558-8AE4-4041-93B0-537FCBD5E3F7}"/>
                </a:ext>
              </a:extLst>
            </p:cNvPr>
            <p:cNvSpPr/>
            <p:nvPr/>
          </p:nvSpPr>
          <p:spPr>
            <a:xfrm>
              <a:off x="922215" y="3499177"/>
              <a:ext cx="1130457" cy="1129935"/>
            </a:xfrm>
            <a:prstGeom prst="rect">
              <a:avLst/>
            </a:prstGeom>
            <a:solidFill>
              <a:srgbClr val="ACDDFC"/>
            </a:solidFill>
            <a:ln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3E5E1AD-EBE6-483C-AF3D-2F76C2674D08}"/>
                </a:ext>
              </a:extLst>
            </p:cNvPr>
            <p:cNvSpPr/>
            <p:nvPr/>
          </p:nvSpPr>
          <p:spPr>
            <a:xfrm>
              <a:off x="4700991" y="3499177"/>
              <a:ext cx="1128870" cy="1129935"/>
            </a:xfrm>
            <a:prstGeom prst="rect">
              <a:avLst/>
            </a:prstGeom>
            <a:solidFill>
              <a:srgbClr val="80C1EB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7F7F49A-4FBB-4643-9CC2-225F13862266}"/>
                </a:ext>
              </a:extLst>
            </p:cNvPr>
            <p:cNvSpPr/>
            <p:nvPr/>
          </p:nvSpPr>
          <p:spPr>
            <a:xfrm>
              <a:off x="3437165" y="3499177"/>
              <a:ext cx="1130457" cy="1129935"/>
            </a:xfrm>
            <a:prstGeom prst="rect">
              <a:avLst/>
            </a:prstGeom>
            <a:solidFill>
              <a:srgbClr val="ACDDFC"/>
            </a:solidFill>
            <a:ln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3219E2E4-6E59-403E-9986-5060E74A77C8}"/>
                </a:ext>
              </a:extLst>
            </p:cNvPr>
            <p:cNvSpPr/>
            <p:nvPr/>
          </p:nvSpPr>
          <p:spPr>
            <a:xfrm>
              <a:off x="5964818" y="2259741"/>
              <a:ext cx="1130457" cy="1129935"/>
            </a:xfrm>
            <a:prstGeom prst="rect">
              <a:avLst/>
            </a:prstGeom>
            <a:solidFill>
              <a:srgbClr val="80C1EB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10246" name="Picture 5">
            <a:extLst>
              <a:ext uri="{FF2B5EF4-FFF2-40B4-BE49-F238E27FC236}">
                <a16:creationId xmlns:a16="http://schemas.microsoft.com/office/drawing/2014/main" id="{200780FA-2FF3-4651-8F07-E92160E3DA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013" y="2498725"/>
            <a:ext cx="1162050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14">
            <a:extLst>
              <a:ext uri="{FF2B5EF4-FFF2-40B4-BE49-F238E27FC236}">
                <a16:creationId xmlns:a16="http://schemas.microsoft.com/office/drawing/2014/main" id="{19A59E63-1011-4EB3-8FE0-6706B12301C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7963" y="3668713"/>
            <a:ext cx="1119187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15">
            <a:extLst>
              <a:ext uri="{FF2B5EF4-FFF2-40B4-BE49-F238E27FC236}">
                <a16:creationId xmlns:a16="http://schemas.microsoft.com/office/drawing/2014/main" id="{0F1470B6-2091-4A7F-8AE2-864E83CB80F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6713" y="2413000"/>
            <a:ext cx="833437" cy="839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16">
            <a:extLst>
              <a:ext uri="{FF2B5EF4-FFF2-40B4-BE49-F238E27FC236}">
                <a16:creationId xmlns:a16="http://schemas.microsoft.com/office/drawing/2014/main" id="{4A9C4C75-E7CE-4852-BA05-3D21F5092D8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6700" y="3790950"/>
            <a:ext cx="971550" cy="54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17">
            <a:extLst>
              <a:ext uri="{FF2B5EF4-FFF2-40B4-BE49-F238E27FC236}">
                <a16:creationId xmlns:a16="http://schemas.microsoft.com/office/drawing/2014/main" id="{CD23E588-4CB5-4231-A699-8202165966E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588" y="2573338"/>
            <a:ext cx="1006475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18">
            <a:extLst>
              <a:ext uri="{FF2B5EF4-FFF2-40B4-BE49-F238E27FC236}">
                <a16:creationId xmlns:a16="http://schemas.microsoft.com/office/drawing/2014/main" id="{D6B5EC87-F834-46FE-9F82-5D8FA46DBAA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25" y="3603625"/>
            <a:ext cx="679450" cy="919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Picture 19">
            <a:extLst>
              <a:ext uri="{FF2B5EF4-FFF2-40B4-BE49-F238E27FC236}">
                <a16:creationId xmlns:a16="http://schemas.microsoft.com/office/drawing/2014/main" id="{83EDBADC-1AC7-428D-A1E2-4ACE4623983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513" y="3629025"/>
            <a:ext cx="91440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Picture 22">
            <a:extLst>
              <a:ext uri="{FF2B5EF4-FFF2-40B4-BE49-F238E27FC236}">
                <a16:creationId xmlns:a16="http://schemas.microsoft.com/office/drawing/2014/main" id="{CAA191D2-67F1-4345-9561-D293319CEF7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2509838"/>
            <a:ext cx="10271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Picture 23">
            <a:extLst>
              <a:ext uri="{FF2B5EF4-FFF2-40B4-BE49-F238E27FC236}">
                <a16:creationId xmlns:a16="http://schemas.microsoft.com/office/drawing/2014/main" id="{0AAA042D-2089-4A1C-9165-5780B617B8DD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000" y="2509838"/>
            <a:ext cx="1020763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E48F5CB-438B-436E-A7BE-C9FF4B9D934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304"/>
    </mc:Choice>
    <mc:Fallback>
      <p:transition spd="slow" advTm="213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>
            <a:extLst>
              <a:ext uri="{FF2B5EF4-FFF2-40B4-BE49-F238E27FC236}">
                <a16:creationId xmlns:a16="http://schemas.microsoft.com/office/drawing/2014/main" id="{22264E66-2475-416D-83BC-9A1C740E6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Can you hear the initial sound?</a:t>
            </a:r>
          </a:p>
        </p:txBody>
      </p:sp>
      <p:sp>
        <p:nvSpPr>
          <p:cNvPr id="11267" name="Content Placeholder 21">
            <a:extLst>
              <a:ext uri="{FF2B5EF4-FFF2-40B4-BE49-F238E27FC236}">
                <a16:creationId xmlns:a16="http://schemas.microsoft.com/office/drawing/2014/main" id="{07B9AA00-C01A-4347-A6DC-6B40A930AB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4578350"/>
          </a:xfrm>
        </p:spPr>
        <p:txBody>
          <a:bodyPr lIns="108000" tIns="108000" rIns="108000" bIns="108000"/>
          <a:lstStyle/>
          <a:p>
            <a:pPr algn="ctr" eaLnBrk="1" hangingPunct="1"/>
            <a:r>
              <a:rPr lang="en-GB" altLang="en-US">
                <a:latin typeface="Twinkl" panose="020B0604020202020204" pitchFamily="2" charset="0"/>
              </a:rPr>
              <a:t>Say the names of the pictures out loud. What sound do they start with?</a:t>
            </a:r>
          </a:p>
          <a:p>
            <a:pPr algn="ctr" eaLnBrk="1" hangingPunct="1"/>
            <a:endParaRPr lang="en-GB" altLang="en-US">
              <a:latin typeface="Twinkl" panose="020B0604020202020204" pitchFamily="2" charset="0"/>
            </a:endParaRPr>
          </a:p>
          <a:p>
            <a:pPr algn="ctr" eaLnBrk="1" hangingPunct="1"/>
            <a:endParaRPr lang="en-GB" altLang="en-US">
              <a:latin typeface="Twinkl" panose="020B0604020202020204" pitchFamily="2" charset="0"/>
            </a:endParaRPr>
          </a:p>
          <a:p>
            <a:pPr algn="ctr" eaLnBrk="1" hangingPunct="1"/>
            <a:endParaRPr lang="en-GB" altLang="en-US">
              <a:latin typeface="Twinkl" panose="020B0604020202020204" pitchFamily="2" charset="0"/>
            </a:endParaRPr>
          </a:p>
          <a:p>
            <a:pPr algn="ctr" eaLnBrk="1" hangingPunct="1"/>
            <a:endParaRPr lang="en-GB" altLang="en-US">
              <a:latin typeface="Twinkl" panose="020B0604020202020204" pitchFamily="2" charset="0"/>
            </a:endParaRPr>
          </a:p>
          <a:p>
            <a:pPr algn="ctr" eaLnBrk="1" hangingPunct="1"/>
            <a:endParaRPr lang="en-GB" altLang="en-US">
              <a:latin typeface="Twinkl" panose="020B0604020202020204" pitchFamily="2" charset="0"/>
            </a:endParaRPr>
          </a:p>
          <a:p>
            <a:pPr algn="ctr" eaLnBrk="1" hangingPunct="1"/>
            <a:endParaRPr lang="en-GB" altLang="en-US">
              <a:latin typeface="Twinkl" panose="020B0604020202020204" pitchFamily="2" charset="0"/>
            </a:endParaRPr>
          </a:p>
          <a:p>
            <a:pPr algn="ctr" eaLnBrk="1" hangingPunct="1"/>
            <a:endParaRPr lang="en-GB" altLang="en-US">
              <a:latin typeface="Twinkl" panose="020B0604020202020204" pitchFamily="2" charset="0"/>
            </a:endParaRPr>
          </a:p>
          <a:p>
            <a:pPr algn="ctr" eaLnBrk="1" hangingPunct="1"/>
            <a:endParaRPr lang="en-GB" altLang="en-US">
              <a:latin typeface="Twinkl" panose="020B0604020202020204" pitchFamily="2" charset="0"/>
            </a:endParaRPr>
          </a:p>
          <a:p>
            <a:pPr eaLnBrk="1" hangingPunct="1"/>
            <a:r>
              <a:rPr lang="en-GB" altLang="en-US">
                <a:latin typeface="Twinkl" panose="020B0604020202020204" pitchFamily="2" charset="0"/>
              </a:rPr>
              <a:t>Now can you sort them into 3 lists? Draw the pictures under the correct sound.</a:t>
            </a:r>
          </a:p>
        </p:txBody>
      </p:sp>
      <p:sp>
        <p:nvSpPr>
          <p:cNvPr id="11268" name="Content Placeholder 21">
            <a:extLst>
              <a:ext uri="{FF2B5EF4-FFF2-40B4-BE49-F238E27FC236}">
                <a16:creationId xmlns:a16="http://schemas.microsoft.com/office/drawing/2014/main" id="{FB9A2693-9519-49EC-BC78-DEEC58A188E9}"/>
              </a:ext>
            </a:extLst>
          </p:cNvPr>
          <p:cNvSpPr>
            <a:spLocks/>
          </p:cNvSpPr>
          <p:nvPr/>
        </p:nvSpPr>
        <p:spPr bwMode="auto">
          <a:xfrm>
            <a:off x="2122488" y="5445125"/>
            <a:ext cx="4889500" cy="6477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GB" altLang="en-US" sz="4000"/>
              <a:t>p            i             n </a:t>
            </a:r>
          </a:p>
        </p:txBody>
      </p:sp>
      <p:grpSp>
        <p:nvGrpSpPr>
          <p:cNvPr id="11269" name="Group 4">
            <a:extLst>
              <a:ext uri="{FF2B5EF4-FFF2-40B4-BE49-F238E27FC236}">
                <a16:creationId xmlns:a16="http://schemas.microsoft.com/office/drawing/2014/main" id="{5DDD5B6D-E037-4456-B536-79D1ADA55A32}"/>
              </a:ext>
            </a:extLst>
          </p:cNvPr>
          <p:cNvGrpSpPr>
            <a:grpSpLocks/>
          </p:cNvGrpSpPr>
          <p:nvPr/>
        </p:nvGrpSpPr>
        <p:grpSpPr bwMode="auto">
          <a:xfrm>
            <a:off x="1485900" y="2259013"/>
            <a:ext cx="6172200" cy="2370137"/>
            <a:chOff x="922215" y="2259741"/>
            <a:chExt cx="6173060" cy="236937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C2E91325-82B2-4273-A0B0-C18FEAC03D56}"/>
                </a:ext>
              </a:extLst>
            </p:cNvPr>
            <p:cNvSpPr/>
            <p:nvPr/>
          </p:nvSpPr>
          <p:spPr>
            <a:xfrm>
              <a:off x="922215" y="2259741"/>
              <a:ext cx="1130457" cy="1129935"/>
            </a:xfrm>
            <a:prstGeom prst="rect">
              <a:avLst/>
            </a:prstGeom>
            <a:solidFill>
              <a:srgbClr val="80C1EB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039ACE2A-C359-4444-82C7-752B38B4C58E}"/>
                </a:ext>
              </a:extLst>
            </p:cNvPr>
            <p:cNvSpPr/>
            <p:nvPr/>
          </p:nvSpPr>
          <p:spPr>
            <a:xfrm>
              <a:off x="2181278" y="2259741"/>
              <a:ext cx="1130457" cy="1129935"/>
            </a:xfrm>
            <a:prstGeom prst="rect">
              <a:avLst/>
            </a:prstGeom>
            <a:solidFill>
              <a:srgbClr val="ACDDFC"/>
            </a:solidFill>
            <a:ln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6880517-2084-4C53-8603-15EF13380754}"/>
                </a:ext>
              </a:extLst>
            </p:cNvPr>
            <p:cNvSpPr/>
            <p:nvPr/>
          </p:nvSpPr>
          <p:spPr>
            <a:xfrm>
              <a:off x="3440341" y="2259741"/>
              <a:ext cx="1130457" cy="1129935"/>
            </a:xfrm>
            <a:prstGeom prst="rect">
              <a:avLst/>
            </a:prstGeom>
            <a:solidFill>
              <a:srgbClr val="80C1EB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77F765F0-11E7-49C7-BC1F-1725619C8767}"/>
                </a:ext>
              </a:extLst>
            </p:cNvPr>
            <p:cNvSpPr/>
            <p:nvPr/>
          </p:nvSpPr>
          <p:spPr>
            <a:xfrm>
              <a:off x="4700991" y="2259741"/>
              <a:ext cx="1128870" cy="1129935"/>
            </a:xfrm>
            <a:prstGeom prst="rect">
              <a:avLst/>
            </a:prstGeom>
            <a:solidFill>
              <a:srgbClr val="ACDDFC"/>
            </a:solidFill>
            <a:ln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DD1287B-E104-42F5-8719-B7ED103FF1C5}"/>
                </a:ext>
              </a:extLst>
            </p:cNvPr>
            <p:cNvSpPr/>
            <p:nvPr/>
          </p:nvSpPr>
          <p:spPr>
            <a:xfrm>
              <a:off x="2181278" y="3499177"/>
              <a:ext cx="1130457" cy="1129935"/>
            </a:xfrm>
            <a:prstGeom prst="rect">
              <a:avLst/>
            </a:prstGeom>
            <a:solidFill>
              <a:srgbClr val="80C1EB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D3A71C6-206B-4F34-B5B3-10E929539F17}"/>
                </a:ext>
              </a:extLst>
            </p:cNvPr>
            <p:cNvSpPr/>
            <p:nvPr/>
          </p:nvSpPr>
          <p:spPr>
            <a:xfrm>
              <a:off x="922215" y="3499177"/>
              <a:ext cx="1130457" cy="1129935"/>
            </a:xfrm>
            <a:prstGeom prst="rect">
              <a:avLst/>
            </a:prstGeom>
            <a:solidFill>
              <a:srgbClr val="ACDDFC"/>
            </a:solidFill>
            <a:ln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14572F4-36C1-4BE4-97AC-305CC00EEE1E}"/>
                </a:ext>
              </a:extLst>
            </p:cNvPr>
            <p:cNvSpPr/>
            <p:nvPr/>
          </p:nvSpPr>
          <p:spPr>
            <a:xfrm>
              <a:off x="4700991" y="3499177"/>
              <a:ext cx="1128870" cy="1129935"/>
            </a:xfrm>
            <a:prstGeom prst="rect">
              <a:avLst/>
            </a:prstGeom>
            <a:solidFill>
              <a:srgbClr val="80C1EB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767DB2C-092D-4315-9AEE-D7A0C5849054}"/>
                </a:ext>
              </a:extLst>
            </p:cNvPr>
            <p:cNvSpPr/>
            <p:nvPr/>
          </p:nvSpPr>
          <p:spPr>
            <a:xfrm>
              <a:off x="3437165" y="3499177"/>
              <a:ext cx="1130457" cy="1129935"/>
            </a:xfrm>
            <a:prstGeom prst="rect">
              <a:avLst/>
            </a:prstGeom>
            <a:solidFill>
              <a:srgbClr val="ACDDFC"/>
            </a:solidFill>
            <a:ln>
              <a:solidFill>
                <a:srgbClr val="80C1E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0FF9EA6-773D-4FDA-B2E3-0E5B87ADBDA7}"/>
                </a:ext>
              </a:extLst>
            </p:cNvPr>
            <p:cNvSpPr/>
            <p:nvPr/>
          </p:nvSpPr>
          <p:spPr>
            <a:xfrm>
              <a:off x="5964818" y="2259741"/>
              <a:ext cx="1130457" cy="1129935"/>
            </a:xfrm>
            <a:prstGeom prst="rect">
              <a:avLst/>
            </a:prstGeom>
            <a:solidFill>
              <a:srgbClr val="80C1EB"/>
            </a:solidFill>
            <a:ln>
              <a:solidFill>
                <a:srgbClr val="18A0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11270" name="Picture 1">
            <a:extLst>
              <a:ext uri="{FF2B5EF4-FFF2-40B4-BE49-F238E27FC236}">
                <a16:creationId xmlns:a16="http://schemas.microsoft.com/office/drawing/2014/main" id="{1E558744-0778-471A-B4AC-A840859D63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0213" y="2312988"/>
            <a:ext cx="708025" cy="103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2">
            <a:extLst>
              <a:ext uri="{FF2B5EF4-FFF2-40B4-BE49-F238E27FC236}">
                <a16:creationId xmlns:a16="http://schemas.microsoft.com/office/drawing/2014/main" id="{D5F3F2B1-7369-4E7F-AB0A-F26306D597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7838" y="3576638"/>
            <a:ext cx="601662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14">
            <a:extLst>
              <a:ext uri="{FF2B5EF4-FFF2-40B4-BE49-F238E27FC236}">
                <a16:creationId xmlns:a16="http://schemas.microsoft.com/office/drawing/2014/main" id="{99034167-4850-4652-96C2-C505EBEABF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1938" y="2571750"/>
            <a:ext cx="977900" cy="63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15">
            <a:extLst>
              <a:ext uri="{FF2B5EF4-FFF2-40B4-BE49-F238E27FC236}">
                <a16:creationId xmlns:a16="http://schemas.microsoft.com/office/drawing/2014/main" id="{F7CB4CEB-8D1D-4A73-BCA5-40DA48EA7D9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7488" y="3921125"/>
            <a:ext cx="1095375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16">
            <a:extLst>
              <a:ext uri="{FF2B5EF4-FFF2-40B4-BE49-F238E27FC236}">
                <a16:creationId xmlns:a16="http://schemas.microsoft.com/office/drawing/2014/main" id="{2E0C0800-A05E-4BFF-B2D8-8CD1D6BA6B4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2425" y="2336800"/>
            <a:ext cx="852488" cy="96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17">
            <a:extLst>
              <a:ext uri="{FF2B5EF4-FFF2-40B4-BE49-F238E27FC236}">
                <a16:creationId xmlns:a16="http://schemas.microsoft.com/office/drawing/2014/main" id="{F481803D-513B-497B-97E4-911852A2671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5588" y="2320925"/>
            <a:ext cx="1000125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18">
            <a:extLst>
              <a:ext uri="{FF2B5EF4-FFF2-40B4-BE49-F238E27FC236}">
                <a16:creationId xmlns:a16="http://schemas.microsoft.com/office/drawing/2014/main" id="{6BC818B7-BAF8-4436-8B84-FDCA068097F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038" y="3629025"/>
            <a:ext cx="554037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7" name="Picture 19">
            <a:extLst>
              <a:ext uri="{FF2B5EF4-FFF2-40B4-BE49-F238E27FC236}">
                <a16:creationId xmlns:a16="http://schemas.microsoft.com/office/drawing/2014/main" id="{59C9ACC9-C06B-4BED-B299-185B7FBF110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5588" y="3624263"/>
            <a:ext cx="9906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8" name="Picture 22">
            <a:extLst>
              <a:ext uri="{FF2B5EF4-FFF2-40B4-BE49-F238E27FC236}">
                <a16:creationId xmlns:a16="http://schemas.microsoft.com/office/drawing/2014/main" id="{9D3CFEC3-FC35-4EEA-A924-D7D3714F7E6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3688" y="2760663"/>
            <a:ext cx="963612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AF59B9E-7916-42E9-A94D-22C2201869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203"/>
    </mc:Choice>
    <mc:Fallback>
      <p:transition spd="slow" advTm="152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5A740B1D-F6AC-4D77-89CB-0B7322E8A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Can you write these words?</a:t>
            </a:r>
          </a:p>
        </p:txBody>
      </p:sp>
      <p:pic>
        <p:nvPicPr>
          <p:cNvPr id="12291" name="Picture 1">
            <a:extLst>
              <a:ext uri="{FF2B5EF4-FFF2-40B4-BE49-F238E27FC236}">
                <a16:creationId xmlns:a16="http://schemas.microsoft.com/office/drawing/2014/main" id="{966D476C-5A63-4A20-99C6-5E11ABE67B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987550"/>
            <a:ext cx="5270500" cy="120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2">
            <a:extLst>
              <a:ext uri="{FF2B5EF4-FFF2-40B4-BE49-F238E27FC236}">
                <a16:creationId xmlns:a16="http://schemas.microsoft.com/office/drawing/2014/main" id="{BEE89E56-75EB-404A-A47F-B91460FD0D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525" y="3630613"/>
            <a:ext cx="2066925" cy="249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3">
            <a:extLst>
              <a:ext uri="{FF2B5EF4-FFF2-40B4-BE49-F238E27FC236}">
                <a16:creationId xmlns:a16="http://schemas.microsoft.com/office/drawing/2014/main" id="{032A67DD-2D7A-4F69-BFF7-543DCF15E3D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938" y="2455863"/>
            <a:ext cx="2497137" cy="357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B93D433-046E-4DDE-9186-0820DD4747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92"/>
    </mc:Choice>
    <mc:Fallback>
      <p:transition spd="slow" advTm="175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>
            <a:extLst>
              <a:ext uri="{FF2B5EF4-FFF2-40B4-BE49-F238E27FC236}">
                <a16:creationId xmlns:a16="http://schemas.microsoft.com/office/drawing/2014/main" id="{CBD8A71A-21ED-437A-9A74-67C9B9106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Read the words:</a:t>
            </a:r>
          </a:p>
        </p:txBody>
      </p:sp>
      <p:sp>
        <p:nvSpPr>
          <p:cNvPr id="13315" name="Content Placeholder 21">
            <a:extLst>
              <a:ext uri="{FF2B5EF4-FFF2-40B4-BE49-F238E27FC236}">
                <a16:creationId xmlns:a16="http://schemas.microsoft.com/office/drawing/2014/main" id="{2A3B1D37-13E8-4454-8902-41B018C53D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4578350"/>
          </a:xfrm>
        </p:spPr>
        <p:txBody>
          <a:bodyPr lIns="108000" tIns="108000" rIns="108000" bIns="108000"/>
          <a:lstStyle/>
          <a:p>
            <a:pPr eaLnBrk="1" hangingPunct="1"/>
            <a:endParaRPr lang="en-GB" altLang="en-US">
              <a:latin typeface="Twinkl" panose="020B0604020202020204" pitchFamily="2" charset="0"/>
            </a:endParaRPr>
          </a:p>
          <a:p>
            <a:pPr eaLnBrk="1" hangingPunct="1"/>
            <a:endParaRPr lang="en-GB" altLang="en-US">
              <a:latin typeface="Twinkl" panose="020B0604020202020204" pitchFamily="2" charset="0"/>
            </a:endParaRPr>
          </a:p>
          <a:p>
            <a:pPr eaLnBrk="1" hangingPunct="1"/>
            <a:endParaRPr lang="en-GB" altLang="en-US">
              <a:latin typeface="Twinkl" panose="020B0604020202020204" pitchFamily="2" charset="0"/>
            </a:endParaRPr>
          </a:p>
          <a:p>
            <a:pPr eaLnBrk="1" hangingPunct="1"/>
            <a:endParaRPr lang="en-GB" altLang="en-US">
              <a:latin typeface="Twinkl" panose="020B0604020202020204" pitchFamily="2" charset="0"/>
            </a:endParaRPr>
          </a:p>
          <a:p>
            <a:pPr eaLnBrk="1" hangingPunct="1"/>
            <a:endParaRPr lang="en-GB" altLang="en-US">
              <a:latin typeface="Twinkl" panose="020B0604020202020204" pitchFamily="2" charset="0"/>
            </a:endParaRPr>
          </a:p>
          <a:p>
            <a:pPr eaLnBrk="1" hangingPunct="1"/>
            <a:endParaRPr lang="en-GB" altLang="en-US">
              <a:latin typeface="Twinkl" panose="020B0604020202020204" pitchFamily="2" charset="0"/>
            </a:endParaRPr>
          </a:p>
          <a:p>
            <a:pPr eaLnBrk="1" hangingPunct="1"/>
            <a:endParaRPr lang="en-GB" altLang="en-US">
              <a:latin typeface="Twinkl" panose="020B0604020202020204" pitchFamily="2" charset="0"/>
            </a:endParaRPr>
          </a:p>
          <a:p>
            <a:pPr eaLnBrk="1" hangingPunct="1"/>
            <a:endParaRPr lang="en-GB" altLang="en-US">
              <a:latin typeface="Twinkl" panose="020B0604020202020204" pitchFamily="2" charset="0"/>
            </a:endParaRPr>
          </a:p>
          <a:p>
            <a:pPr eaLnBrk="1" hangingPunct="1"/>
            <a:endParaRPr lang="en-GB" altLang="en-US">
              <a:latin typeface="Twinkl" panose="020B0604020202020204" pitchFamily="2" charset="0"/>
            </a:endParaRPr>
          </a:p>
          <a:p>
            <a:pPr eaLnBrk="1" hangingPunct="1"/>
            <a:endParaRPr lang="en-GB" altLang="en-US">
              <a:latin typeface="Twinkl" panose="020B0604020202020204" pitchFamily="2" charset="0"/>
            </a:endParaRPr>
          </a:p>
          <a:p>
            <a:pPr eaLnBrk="1" hangingPunct="1"/>
            <a:r>
              <a:rPr lang="en-GB" altLang="en-US">
                <a:latin typeface="Twinkl" panose="020B0604020202020204" pitchFamily="2" charset="0"/>
              </a:rPr>
              <a:t>Now write a sentence using one of the words.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2C900D4-FBF6-4220-95CB-E6239154C259}"/>
              </a:ext>
            </a:extLst>
          </p:cNvPr>
          <p:cNvGrpSpPr>
            <a:grpSpLocks/>
          </p:cNvGrpSpPr>
          <p:nvPr/>
        </p:nvGrpSpPr>
        <p:grpSpPr bwMode="auto">
          <a:xfrm>
            <a:off x="4757738" y="2571750"/>
            <a:ext cx="1239837" cy="1239838"/>
            <a:chOff x="5688635" y="2954670"/>
            <a:chExt cx="1240403" cy="1240403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647730BC-0D72-490E-8FD1-548DAA7C3534}"/>
                </a:ext>
              </a:extLst>
            </p:cNvPr>
            <p:cNvSpPr/>
            <p:nvPr/>
          </p:nvSpPr>
          <p:spPr>
            <a:xfrm>
              <a:off x="5688635" y="2954670"/>
              <a:ext cx="1240403" cy="1240403"/>
            </a:xfrm>
            <a:prstGeom prst="ellipse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28" name="Content Placeholder 21">
              <a:extLst>
                <a:ext uri="{FF2B5EF4-FFF2-40B4-BE49-F238E27FC236}">
                  <a16:creationId xmlns:a16="http://schemas.microsoft.com/office/drawing/2014/main" id="{81309850-3DC5-4607-8D7F-4E69C3772B5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5163" y="3234197"/>
              <a:ext cx="627348" cy="808406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285750" indent="-28575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/>
              <a:endParaRPr lang="en-GB" altLang="en-US">
                <a:latin typeface="Sassoon Infant Rg" panose="02000503030000020003" pitchFamily="50" charset="0"/>
              </a:endParaRPr>
            </a:p>
          </p:txBody>
        </p:sp>
      </p:grpSp>
      <p:sp>
        <p:nvSpPr>
          <p:cNvPr id="8" name="Oval 7">
            <a:extLst>
              <a:ext uri="{FF2B5EF4-FFF2-40B4-BE49-F238E27FC236}">
                <a16:creationId xmlns:a16="http://schemas.microsoft.com/office/drawing/2014/main" id="{83A34A32-61F6-4AE5-A797-C3CAFCB88235}"/>
              </a:ext>
            </a:extLst>
          </p:cNvPr>
          <p:cNvSpPr/>
          <p:nvPr/>
        </p:nvSpPr>
        <p:spPr bwMode="auto">
          <a:xfrm>
            <a:off x="1516063" y="2571750"/>
            <a:ext cx="1239837" cy="12398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677B1198-E224-485D-97CE-1C77FF7AC8AF}"/>
              </a:ext>
            </a:extLst>
          </p:cNvPr>
          <p:cNvGrpSpPr>
            <a:grpSpLocks/>
          </p:cNvGrpSpPr>
          <p:nvPr/>
        </p:nvGrpSpPr>
        <p:grpSpPr bwMode="auto">
          <a:xfrm>
            <a:off x="3046413" y="2571750"/>
            <a:ext cx="1443037" cy="1239838"/>
            <a:chOff x="3045822" y="2570985"/>
            <a:chExt cx="1444058" cy="1239837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67116C99-54A1-4338-B73B-C37BE783115B}"/>
                </a:ext>
              </a:extLst>
            </p:cNvPr>
            <p:cNvSpPr/>
            <p:nvPr/>
          </p:nvSpPr>
          <p:spPr bwMode="auto">
            <a:xfrm>
              <a:off x="3136373" y="2570985"/>
              <a:ext cx="1240715" cy="1239837"/>
            </a:xfrm>
            <a:prstGeom prst="ellipse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9" name="Content Placeholder 21">
              <a:extLst>
                <a:ext uri="{FF2B5EF4-FFF2-40B4-BE49-F238E27FC236}">
                  <a16:creationId xmlns:a16="http://schemas.microsoft.com/office/drawing/2014/main" id="{1CB9DA92-7810-4618-B73B-60A604D009A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045822" y="2632898"/>
              <a:ext cx="1444058" cy="1177924"/>
            </a:xfrm>
            <a:prstGeom prst="roundRect">
              <a:avLst>
                <a:gd name="adj" fmla="val 2585"/>
              </a:avLst>
            </a:prstGeom>
            <a:noFill/>
            <a:ln w="25400">
              <a:noFill/>
            </a:ln>
          </p:spPr>
          <p:txBody>
            <a:bodyPr lIns="252000" tIns="252000" rIns="252000" bIns="252000">
              <a:normAutofit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ctr" fontAlgn="auto"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r>
                <a:rPr lang="en-GB" sz="5100" dirty="0">
                  <a:solidFill>
                    <a:schemeClr val="bg1"/>
                  </a:solidFill>
                  <a:latin typeface="+mn-lt"/>
                </a:rPr>
                <a:t>big</a:t>
              </a:r>
              <a:endParaRPr lang="en-GB" sz="2600" dirty="0">
                <a:solidFill>
                  <a:schemeClr val="bg1"/>
                </a:solidFill>
                <a:latin typeface="+mn-lt"/>
              </a:endParaRPr>
            </a:p>
            <a:p>
              <a:pPr marL="285750" indent="-285750" fontAlgn="auto">
                <a:spcAft>
                  <a:spcPts val="0"/>
                </a:spcAft>
                <a:defRPr/>
              </a:pPr>
              <a:endParaRPr lang="en-GB" dirty="0"/>
            </a:p>
            <a:p>
              <a:pPr marL="0" indent="0" fontAlgn="auto"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endParaRPr lang="en-GB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6643FA52-BAD0-4687-BFE5-B87D4991FAC5}"/>
              </a:ext>
            </a:extLst>
          </p:cNvPr>
          <p:cNvGrpSpPr>
            <a:grpSpLocks/>
          </p:cNvGrpSpPr>
          <p:nvPr/>
        </p:nvGrpSpPr>
        <p:grpSpPr bwMode="auto">
          <a:xfrm>
            <a:off x="6378575" y="2571750"/>
            <a:ext cx="1239838" cy="1239838"/>
            <a:chOff x="5688635" y="2954670"/>
            <a:chExt cx="1240403" cy="1240403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573082E-A933-4B33-83CF-59A3F7618F3A}"/>
                </a:ext>
              </a:extLst>
            </p:cNvPr>
            <p:cNvSpPr/>
            <p:nvPr/>
          </p:nvSpPr>
          <p:spPr>
            <a:xfrm>
              <a:off x="5688635" y="2954670"/>
              <a:ext cx="1240403" cy="1240403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3324" name="Content Placeholder 21">
              <a:extLst>
                <a:ext uri="{FF2B5EF4-FFF2-40B4-BE49-F238E27FC236}">
                  <a16:creationId xmlns:a16="http://schemas.microsoft.com/office/drawing/2014/main" id="{2BEF3419-3883-45C5-A22F-B5F64E529E2C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5163" y="3234197"/>
              <a:ext cx="627348" cy="808406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marL="285750" indent="-28575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/>
              <a:endParaRPr lang="en-GB" altLang="en-US">
                <a:latin typeface="Sassoon Infant Rg" panose="02000503030000020003" pitchFamily="50" charset="0"/>
              </a:endParaRPr>
            </a:p>
          </p:txBody>
        </p:sp>
      </p:grpSp>
      <p:sp>
        <p:nvSpPr>
          <p:cNvPr id="20" name="Content Placeholder 21">
            <a:extLst>
              <a:ext uri="{FF2B5EF4-FFF2-40B4-BE49-F238E27FC236}">
                <a16:creationId xmlns:a16="http://schemas.microsoft.com/office/drawing/2014/main" id="{BDC9B704-F1F7-4A4B-A836-D10652FFE859}"/>
              </a:ext>
            </a:extLst>
          </p:cNvPr>
          <p:cNvSpPr txBox="1">
            <a:spLocks/>
          </p:cNvSpPr>
          <p:nvPr/>
        </p:nvSpPr>
        <p:spPr bwMode="auto">
          <a:xfrm>
            <a:off x="1500188" y="2641600"/>
            <a:ext cx="1270000" cy="120491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5100" dirty="0">
                <a:solidFill>
                  <a:schemeClr val="bg1"/>
                </a:solidFill>
                <a:latin typeface="+mn-lt"/>
              </a:rPr>
              <a:t>is</a:t>
            </a:r>
            <a:endParaRPr lang="en-GB" sz="2600" dirty="0">
              <a:solidFill>
                <a:schemeClr val="bg1"/>
              </a:solidFill>
              <a:latin typeface="+mn-lt"/>
            </a:endParaRPr>
          </a:p>
          <a:p>
            <a:pPr marL="285750" indent="-285750" fontAlgn="auto">
              <a:spcAft>
                <a:spcPts val="0"/>
              </a:spcAft>
              <a:defRPr/>
            </a:pPr>
            <a:endParaRPr lang="en-GB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</p:txBody>
      </p:sp>
      <p:sp>
        <p:nvSpPr>
          <p:cNvPr id="23" name="Content Placeholder 21">
            <a:extLst>
              <a:ext uri="{FF2B5EF4-FFF2-40B4-BE49-F238E27FC236}">
                <a16:creationId xmlns:a16="http://schemas.microsoft.com/office/drawing/2014/main" id="{C097997E-4829-4A30-8D5D-2EBA4B821478}"/>
              </a:ext>
            </a:extLst>
          </p:cNvPr>
          <p:cNvSpPr txBox="1">
            <a:spLocks/>
          </p:cNvSpPr>
          <p:nvPr/>
        </p:nvSpPr>
        <p:spPr bwMode="auto">
          <a:xfrm>
            <a:off x="4741863" y="2652713"/>
            <a:ext cx="1271587" cy="120332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5100" dirty="0">
                <a:solidFill>
                  <a:schemeClr val="bg1"/>
                </a:solidFill>
                <a:latin typeface="+mn-lt"/>
              </a:rPr>
              <a:t>I</a:t>
            </a:r>
            <a:endParaRPr lang="en-GB" sz="2600" dirty="0">
              <a:solidFill>
                <a:schemeClr val="bg1"/>
              </a:solidFill>
              <a:latin typeface="+mn-lt"/>
            </a:endParaRPr>
          </a:p>
          <a:p>
            <a:pPr marL="285750" indent="-285750" fontAlgn="auto">
              <a:spcAft>
                <a:spcPts val="0"/>
              </a:spcAft>
              <a:defRPr/>
            </a:pPr>
            <a:endParaRPr lang="en-GB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</p:txBody>
      </p:sp>
      <p:sp>
        <p:nvSpPr>
          <p:cNvPr id="24" name="Content Placeholder 21">
            <a:extLst>
              <a:ext uri="{FF2B5EF4-FFF2-40B4-BE49-F238E27FC236}">
                <a16:creationId xmlns:a16="http://schemas.microsoft.com/office/drawing/2014/main" id="{1543EE0A-BBFE-47EC-8863-BCE9DA9CC2A5}"/>
              </a:ext>
            </a:extLst>
          </p:cNvPr>
          <p:cNvSpPr txBox="1">
            <a:spLocks/>
          </p:cNvSpPr>
          <p:nvPr/>
        </p:nvSpPr>
        <p:spPr bwMode="auto">
          <a:xfrm>
            <a:off x="6281738" y="2706688"/>
            <a:ext cx="1452562" cy="107473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5100" dirty="0">
                <a:solidFill>
                  <a:schemeClr val="bg1"/>
                </a:solidFill>
                <a:latin typeface="+mn-lt"/>
              </a:rPr>
              <a:t>the</a:t>
            </a:r>
            <a:endParaRPr lang="en-GB" sz="2600" dirty="0">
              <a:solidFill>
                <a:schemeClr val="bg1"/>
              </a:solidFill>
              <a:latin typeface="+mn-lt"/>
            </a:endParaRPr>
          </a:p>
          <a:p>
            <a:pPr marL="285750" indent="-285750" fontAlgn="auto">
              <a:spcAft>
                <a:spcPts val="0"/>
              </a:spcAft>
              <a:defRPr/>
            </a:pPr>
            <a:endParaRPr lang="en-GB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GB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1A6E8E9-A4A6-4041-8631-4034B05AA35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839"/>
    </mc:Choice>
    <mc:Fallback>
      <p:transition spd="slow" advTm="348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animBg="1"/>
      <p:bldP spid="20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>
            <a:extLst>
              <a:ext uri="{FF2B5EF4-FFF2-40B4-BE49-F238E27FC236}">
                <a16:creationId xmlns:a16="http://schemas.microsoft.com/office/drawing/2014/main" id="{6ABCF995-E9BE-4432-A5C9-AFBE797A6A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Initial Sound ‘p’</a:t>
            </a:r>
          </a:p>
        </p:txBody>
      </p:sp>
      <p:sp>
        <p:nvSpPr>
          <p:cNvPr id="14339" name="Content Placeholder 21">
            <a:extLst>
              <a:ext uri="{FF2B5EF4-FFF2-40B4-BE49-F238E27FC236}">
                <a16:creationId xmlns:a16="http://schemas.microsoft.com/office/drawing/2014/main" id="{2F8E6D0B-5B93-4D24-889E-D4C54B81CA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4578350"/>
          </a:xfrm>
        </p:spPr>
        <p:txBody>
          <a:bodyPr lIns="108000" tIns="108000" rIns="108000" bIns="108000"/>
          <a:lstStyle/>
          <a:p>
            <a:pPr eaLnBrk="1" hangingPunct="1"/>
            <a:r>
              <a:rPr lang="en-GB" altLang="en-US">
                <a:latin typeface="Twinkl" panose="020B0604020202020204" pitchFamily="2" charset="0"/>
              </a:rPr>
              <a:t>Draw some pictures of words beginning with p.</a:t>
            </a:r>
          </a:p>
          <a:p>
            <a:pPr eaLnBrk="1" hangingPunct="1"/>
            <a:r>
              <a:rPr lang="en-GB" altLang="en-US">
                <a:latin typeface="Twinkl" panose="020B0604020202020204" pitchFamily="2" charset="0"/>
              </a:rPr>
              <a:t>Here are some ideas to get you started.</a:t>
            </a:r>
          </a:p>
          <a:p>
            <a:pPr eaLnBrk="1" hangingPunct="1"/>
            <a:endParaRPr lang="en-GB" altLang="en-US">
              <a:latin typeface="Twinkl" panose="020B0604020202020204" pitchFamily="2" charset="0"/>
            </a:endParaRPr>
          </a:p>
          <a:p>
            <a:pPr eaLnBrk="1" hangingPunct="1"/>
            <a:endParaRPr lang="en-GB" altLang="en-US">
              <a:latin typeface="Twinkl" panose="020B0604020202020204" pitchFamily="2" charset="0"/>
            </a:endParaRPr>
          </a:p>
          <a:p>
            <a:pPr eaLnBrk="1" hangingPunct="1"/>
            <a:endParaRPr lang="en-GB" altLang="en-US">
              <a:latin typeface="Twinkl" panose="020B0604020202020204" pitchFamily="2" charset="0"/>
            </a:endParaRPr>
          </a:p>
          <a:p>
            <a:pPr eaLnBrk="1" hangingPunct="1"/>
            <a:endParaRPr lang="en-GB" altLang="en-US">
              <a:latin typeface="Twinkl" panose="020B0604020202020204" pitchFamily="2" charset="0"/>
            </a:endParaRPr>
          </a:p>
          <a:p>
            <a:pPr eaLnBrk="1" hangingPunct="1"/>
            <a:endParaRPr lang="en-GB" altLang="en-US">
              <a:latin typeface="Twinkl" panose="020B0604020202020204" pitchFamily="2" charset="0"/>
            </a:endParaRPr>
          </a:p>
          <a:p>
            <a:pPr eaLnBrk="1" hangingPunct="1"/>
            <a:endParaRPr lang="en-GB" altLang="en-US">
              <a:latin typeface="Twinkl" panose="020B0604020202020204" pitchFamily="2" charset="0"/>
            </a:endParaRPr>
          </a:p>
          <a:p>
            <a:pPr eaLnBrk="1" hangingPunct="1"/>
            <a:r>
              <a:rPr lang="en-GB" altLang="en-US">
                <a:latin typeface="Twinkl" panose="020B0604020202020204" pitchFamily="2" charset="0"/>
              </a:rPr>
              <a:t>Now practise writing the letter p.</a:t>
            </a:r>
          </a:p>
          <a:p>
            <a:pPr eaLnBrk="1" hangingPunct="1"/>
            <a:r>
              <a:rPr lang="en-GB" altLang="en-US">
                <a:latin typeface="Twinkl" panose="020B0604020202020204" pitchFamily="2" charset="0"/>
              </a:rPr>
              <a:t>Can you make them all look exactly the same?</a:t>
            </a:r>
          </a:p>
        </p:txBody>
      </p:sp>
      <p:pic>
        <p:nvPicPr>
          <p:cNvPr id="14340" name="Picture 1">
            <a:extLst>
              <a:ext uri="{FF2B5EF4-FFF2-40B4-BE49-F238E27FC236}">
                <a16:creationId xmlns:a16="http://schemas.microsoft.com/office/drawing/2014/main" id="{10E0E6FF-2088-4863-908D-A13565EA73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8088" y="2576513"/>
            <a:ext cx="1500187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2">
            <a:extLst>
              <a:ext uri="{FF2B5EF4-FFF2-40B4-BE49-F238E27FC236}">
                <a16:creationId xmlns:a16="http://schemas.microsoft.com/office/drawing/2014/main" id="{D90367C7-85BD-4D0D-ADF8-C195735D5D9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175" y="1817688"/>
            <a:ext cx="3336925" cy="215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3">
            <a:extLst>
              <a:ext uri="{FF2B5EF4-FFF2-40B4-BE49-F238E27FC236}">
                <a16:creationId xmlns:a16="http://schemas.microsoft.com/office/drawing/2014/main" id="{AD32EE8A-A987-4BB6-BE06-C8CE9324E97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488" y="2568575"/>
            <a:ext cx="2089150" cy="185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F6CF9A3-2D9E-4C5D-B87B-E987AC609DA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9200" y="3787775"/>
            <a:ext cx="1930400" cy="273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004FD37-0EC7-4688-90D4-F930D775C65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333"/>
    </mc:Choice>
    <mc:Fallback>
      <p:transition spd="slow" advTm="353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20">
            <a:extLst>
              <a:ext uri="{FF2B5EF4-FFF2-40B4-BE49-F238E27FC236}">
                <a16:creationId xmlns:a16="http://schemas.microsoft.com/office/drawing/2014/main" id="{BC2DAB08-02D3-4CAE-9DFA-C36735FC4E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Can you hear the missing sound?</a:t>
            </a:r>
          </a:p>
        </p:txBody>
      </p:sp>
      <p:sp>
        <p:nvSpPr>
          <p:cNvPr id="35843" name="Content Placeholder 21">
            <a:extLst>
              <a:ext uri="{FF2B5EF4-FFF2-40B4-BE49-F238E27FC236}">
                <a16:creationId xmlns:a16="http://schemas.microsoft.com/office/drawing/2014/main" id="{F96732AF-C54A-4363-AB6B-E45E44008E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4578350"/>
          </a:xfrm>
        </p:spPr>
        <p:txBody>
          <a:bodyPr lIns="108000" tIns="108000" rIns="108000" bIns="108000"/>
          <a:lstStyle/>
          <a:p>
            <a:pPr eaLnBrk="1" hangingPunct="1"/>
            <a:r>
              <a:rPr lang="en-GB" altLang="en-US">
                <a:latin typeface="Twinkl" panose="020B0604020202020204" pitchFamily="2" charset="0"/>
              </a:rPr>
              <a:t>Say the word.</a:t>
            </a:r>
          </a:p>
          <a:p>
            <a:pPr eaLnBrk="1" hangingPunct="1"/>
            <a:r>
              <a:rPr lang="en-GB" altLang="en-US">
                <a:latin typeface="Twinkl" panose="020B0604020202020204" pitchFamily="2" charset="0"/>
              </a:rPr>
              <a:t>Can you hear the missing phoneme in each?</a:t>
            </a:r>
          </a:p>
          <a:p>
            <a:pPr eaLnBrk="1" hangingPunct="1"/>
            <a:r>
              <a:rPr lang="en-GB" altLang="en-US">
                <a:latin typeface="Twinkl" panose="020B0604020202020204" pitchFamily="2" charset="0"/>
              </a:rPr>
              <a:t>Write the words.</a:t>
            </a:r>
          </a:p>
        </p:txBody>
      </p:sp>
      <p:sp>
        <p:nvSpPr>
          <p:cNvPr id="35844" name="TextBox 3">
            <a:extLst>
              <a:ext uri="{FF2B5EF4-FFF2-40B4-BE49-F238E27FC236}">
                <a16:creationId xmlns:a16="http://schemas.microsoft.com/office/drawing/2014/main" id="{A2BA92AD-EDA1-454D-8132-1AC2A49BE7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9663" y="4244975"/>
            <a:ext cx="122237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b_g</a:t>
            </a:r>
          </a:p>
        </p:txBody>
      </p:sp>
      <p:sp>
        <p:nvSpPr>
          <p:cNvPr id="35845" name="TextBox 16">
            <a:extLst>
              <a:ext uri="{FF2B5EF4-FFF2-40B4-BE49-F238E27FC236}">
                <a16:creationId xmlns:a16="http://schemas.microsoft.com/office/drawing/2014/main" id="{6170B974-9166-4F46-83C3-BF5F057B7F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0975" y="3983038"/>
            <a:ext cx="12223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f_n</a:t>
            </a:r>
          </a:p>
        </p:txBody>
      </p:sp>
      <p:sp>
        <p:nvSpPr>
          <p:cNvPr id="35846" name="TextBox 23">
            <a:extLst>
              <a:ext uri="{FF2B5EF4-FFF2-40B4-BE49-F238E27FC236}">
                <a16:creationId xmlns:a16="http://schemas.microsoft.com/office/drawing/2014/main" id="{F10BF330-25CA-48B3-9A54-4CE6A74C92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45125" y="5510213"/>
            <a:ext cx="12223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s_ck</a:t>
            </a:r>
          </a:p>
        </p:txBody>
      </p:sp>
      <p:sp>
        <p:nvSpPr>
          <p:cNvPr id="35847" name="TextBox 24">
            <a:extLst>
              <a:ext uri="{FF2B5EF4-FFF2-40B4-BE49-F238E27FC236}">
                <a16:creationId xmlns:a16="http://schemas.microsoft.com/office/drawing/2014/main" id="{96E73681-1D54-4276-B76E-AC490DF47E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0838" y="3255963"/>
            <a:ext cx="122237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h_ll</a:t>
            </a:r>
          </a:p>
        </p:txBody>
      </p:sp>
      <p:sp>
        <p:nvSpPr>
          <p:cNvPr id="35848" name="TextBox 25">
            <a:extLst>
              <a:ext uri="{FF2B5EF4-FFF2-40B4-BE49-F238E27FC236}">
                <a16:creationId xmlns:a16="http://schemas.microsoft.com/office/drawing/2014/main" id="{2EC3FDBF-7066-4741-BD4E-8C2F49F93A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9700" y="5607050"/>
            <a:ext cx="122237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s_n</a:t>
            </a:r>
          </a:p>
        </p:txBody>
      </p:sp>
      <p:sp>
        <p:nvSpPr>
          <p:cNvPr id="35849" name="TextBox 26">
            <a:extLst>
              <a:ext uri="{FF2B5EF4-FFF2-40B4-BE49-F238E27FC236}">
                <a16:creationId xmlns:a16="http://schemas.microsoft.com/office/drawing/2014/main" id="{7EA82627-EA1D-4EAB-A1D5-A9590C3E10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51688" y="4727575"/>
            <a:ext cx="1220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p_n</a:t>
            </a:r>
          </a:p>
        </p:txBody>
      </p:sp>
      <p:pic>
        <p:nvPicPr>
          <p:cNvPr id="35850" name="Picture 8">
            <a:extLst>
              <a:ext uri="{FF2B5EF4-FFF2-40B4-BE49-F238E27FC236}">
                <a16:creationId xmlns:a16="http://schemas.microsoft.com/office/drawing/2014/main" id="{C5A405DE-567D-4215-B564-3D32587C02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9675" y="2528888"/>
            <a:ext cx="1314450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1" name="Picture 9">
            <a:extLst>
              <a:ext uri="{FF2B5EF4-FFF2-40B4-BE49-F238E27FC236}">
                <a16:creationId xmlns:a16="http://schemas.microsoft.com/office/drawing/2014/main" id="{D2E3F2C9-689D-4F5E-B41A-5400F423D51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6663" y="4408488"/>
            <a:ext cx="1189037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2" name="Picture 10">
            <a:extLst>
              <a:ext uri="{FF2B5EF4-FFF2-40B4-BE49-F238E27FC236}">
                <a16:creationId xmlns:a16="http://schemas.microsoft.com/office/drawing/2014/main" id="{B1887B08-82A7-4917-9CA7-2FCDF6546D8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3350" y="3983038"/>
            <a:ext cx="1231900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3" name="Picture 15">
            <a:extLst>
              <a:ext uri="{FF2B5EF4-FFF2-40B4-BE49-F238E27FC236}">
                <a16:creationId xmlns:a16="http://schemas.microsoft.com/office/drawing/2014/main" id="{7C4A3F88-9A1F-4345-8A36-80071C20F97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188" y="1173163"/>
            <a:ext cx="1651000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4" name="Picture 17">
            <a:extLst>
              <a:ext uri="{FF2B5EF4-FFF2-40B4-BE49-F238E27FC236}">
                <a16:creationId xmlns:a16="http://schemas.microsoft.com/office/drawing/2014/main" id="{CD47DA4A-1099-472D-9B2F-055BBE02600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13" y="2954338"/>
            <a:ext cx="1514475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5" name="Picture 27">
            <a:extLst>
              <a:ext uri="{FF2B5EF4-FFF2-40B4-BE49-F238E27FC236}">
                <a16:creationId xmlns:a16="http://schemas.microsoft.com/office/drawing/2014/main" id="{D7D7A968-0857-4CBD-9208-4D05FBD156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5925" y="4368800"/>
            <a:ext cx="1716088" cy="13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DAD509F-0E7C-430A-A473-B4AA405ACA5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386"/>
    </mc:Choice>
    <mc:Fallback>
      <p:transition spd="slow" advTm="213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255E8CB-6EC8-4384-9241-3955605A1F0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175"/>
    </mc:Choice>
    <mc:Fallback>
      <p:transition spd="slow" advTm="121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6.4|7|5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3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3503</TotalTime>
  <Words>192</Words>
  <Application>Microsoft Office PowerPoint</Application>
  <PresentationFormat>On-screen Show (4:3)</PresentationFormat>
  <Paragraphs>62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Sassoon Infant Rg</vt:lpstr>
      <vt:lpstr>Arial</vt:lpstr>
      <vt:lpstr>Calibri</vt:lpstr>
      <vt:lpstr>Twinkl Sb</vt:lpstr>
      <vt:lpstr>Twinkl</vt:lpstr>
      <vt:lpstr>Office Theme</vt:lpstr>
      <vt:lpstr>PowerPoint Presentation</vt:lpstr>
      <vt:lpstr>Can you hear the initial sound?</vt:lpstr>
      <vt:lpstr>Can you hear the initial sound?</vt:lpstr>
      <vt:lpstr>Can you write these words?</vt:lpstr>
      <vt:lpstr>Read the words:</vt:lpstr>
      <vt:lpstr>Initial Sound ‘p’</vt:lpstr>
      <vt:lpstr>Can you hear the missing sound?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Amelia Mcevoy</cp:lastModifiedBy>
  <cp:revision>158</cp:revision>
  <dcterms:created xsi:type="dcterms:W3CDTF">2014-10-01T16:09:27Z</dcterms:created>
  <dcterms:modified xsi:type="dcterms:W3CDTF">2021-02-28T14:23:00Z</dcterms:modified>
</cp:coreProperties>
</file>