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6" r:id="rId5"/>
    <p:sldId id="262" r:id="rId6"/>
    <p:sldId id="259" r:id="rId7"/>
    <p:sldId id="261" r:id="rId8"/>
    <p:sldId id="264" r:id="rId9"/>
    <p:sldId id="263" r:id="rId10"/>
    <p:sldId id="265" r:id="rId11"/>
    <p:sldId id="26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4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756FA-07D7-4ED0-9884-45C5480273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D44200-3F0E-4F6F-8CF5-176B280391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C52D90-6ED5-44D6-96AE-F84DC2442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FE84C5-9487-4128-B8F7-3457519EE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00301-9518-4713-A56D-F759099C9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691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4A74D-A936-4DB3-AB3A-CB1AC79EF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C8C02-27C6-4E11-90AD-68F1E3805E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6B60A2-D5FB-4D60-874F-0F3A35671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CB7DE-C89E-44E3-8DFB-DDB410440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ABFFF8-A719-4AC3-94AD-D9B21F1AB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728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F5A3D-7399-4AF0-B59A-24FEDF775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E704B3-B1A6-48E5-8725-BC31409015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ADC022-D308-4ADB-9CD3-27508EC1F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1DFA4C-4665-47BF-AB6F-5E94CE4CC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585B3-AEC9-4879-8A92-929F6733F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956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DAC70-39A1-45D6-BB84-D2BFB5059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A5B7C-12C5-47D5-9D76-76BA7608F3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1FD29F-5E07-4EA8-A0E2-CCFB7325D5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B72218-DA4C-4362-A0B5-838201A82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C14CFB-B418-4E93-A20A-65CAC74D3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70FCF0-1C3F-4999-888D-59C4FD0F8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267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E74B4-6CBE-4BA3-B459-3AB2B3449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F9BBFE-516A-41D7-9ED7-E8F9D1169A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473EED-9B56-451C-89B7-0ABB0A4F14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1291A6-A2DF-4DF0-A349-FBE684F4D4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7FE499-C1B4-4BEB-A635-E7320B9DF6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13EC25-3C96-432D-8510-F2556E006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CF1A84-AB44-4965-B995-67CCB349E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BFC725-8A3F-4072-A92C-19CA6C1F8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013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1D698-65BA-470C-98B4-1F23BBEC3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6311FD-B837-48EF-9276-53A8C13B4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82B49F-6A36-4D6E-8ECE-8F90F6C91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BF742A-A6BB-48CC-B53C-8A292DD26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107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8BC972-4EFE-4C11-965A-805D441B2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4FF065-32F9-4599-ABEF-682A8F0A5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23F825-958C-4931-A3C9-92DCC1FE4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047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8DC2E-2E1F-4DF0-84F2-D97692DAC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EDA76B-8137-4E4E-8D45-79AD170C08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E34EAE-FE77-4B53-97C3-A6BF9B5087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54BA61-C18F-48E5-93BD-F2489F0B2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570559-673D-4931-8C06-F4899A644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0D0AED-E2C1-4503-9B33-532BAF026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070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2D6E9-7B79-472C-8355-32C1D9022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296D12-38F3-45D8-97E6-6E0946BAD7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3DA3E2-24B1-49A9-A311-5B69C1784A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B60131-97D1-43DA-9398-BD18CD0AD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9A333B-85EA-46D1-B735-9AB3EA701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94B39A-7466-4350-8920-20EB49578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10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05FB1-DD77-4BFD-A7B9-4E4CD5847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8469D8-8EC1-4E8F-BAB0-99180A9DB6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4A09C-4708-4636-B5A0-420152C5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4A81CD-ED56-4B90-8087-08D74194E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E7A6E-B221-4722-B8C1-2C6F91E68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941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20B425-FCFD-46E2-8E83-BB80E8F08E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056332-DBC5-4F3D-B817-8EF8458A62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9E3BFF-8256-4ED1-AF71-CEA517436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9E7979-75AC-4F5D-8F92-0D8A30133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6260-FC5F-4589-8DAA-5971AEC85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225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58060D-0348-45DF-A089-7DF239486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928EFB-2956-4A34-A3B7-525B1C62C5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008732-789D-42DB-886B-251E6E17F9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8FCA6-9F4C-40CD-B7DB-02D6515C31D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5A310A-F9CF-48FB-AD6D-4D4AEFD000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88A86E-81F7-4FA0-AB04-BD24CBFB44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17CE22-E96D-4DAC-B428-97B54ACE6E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027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8.jpeg"/><Relationship Id="rId5" Type="http://schemas.openxmlformats.org/officeDocument/2006/relationships/hyperlink" Target="https://www.bbc.co.uk/bitesize/clips/znvfb9q" TargetMode="Externa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5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7.jpe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1895E-AF1A-463A-9223-81015EC74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194823" y="-493469"/>
            <a:ext cx="19546956" cy="2387600"/>
          </a:xfrm>
        </p:spPr>
        <p:txBody>
          <a:bodyPr/>
          <a:lstStyle/>
          <a:p>
            <a:r>
              <a:rPr lang="en-GB" dirty="0"/>
              <a:t>Plants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AFB85F-887F-42DD-869D-09B59F29E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65231" y="1116745"/>
            <a:ext cx="4958861" cy="1655762"/>
          </a:xfrm>
        </p:spPr>
        <p:txBody>
          <a:bodyPr>
            <a:normAutofit/>
          </a:bodyPr>
          <a:lstStyle/>
          <a:p>
            <a:r>
              <a:rPr lang="en-GB" dirty="0"/>
              <a:t>Last time you investigated the different parts of a plant and how seeds are pollinated.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A6CA68-74A1-4254-A0DE-DB295928303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31" t="28537" r="46730" b="10066"/>
          <a:stretch/>
        </p:blipFill>
        <p:spPr>
          <a:xfrm>
            <a:off x="234461" y="3444317"/>
            <a:ext cx="4853354" cy="325065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DBF885C-4066-4D2E-A9C9-8D3A60E75CC5}"/>
              </a:ext>
            </a:extLst>
          </p:cNvPr>
          <p:cNvSpPr txBox="1"/>
          <p:nvPr/>
        </p:nvSpPr>
        <p:spPr>
          <a:xfrm>
            <a:off x="5246080" y="3878628"/>
            <a:ext cx="37162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Pollination</a:t>
            </a:r>
            <a:endParaRPr lang="en-GB" sz="40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CADA54-9931-46A6-965A-900F5C72CF82}"/>
              </a:ext>
            </a:extLst>
          </p:cNvPr>
          <p:cNvSpPr txBox="1"/>
          <p:nvPr/>
        </p:nvSpPr>
        <p:spPr>
          <a:xfrm>
            <a:off x="4015157" y="5069646"/>
            <a:ext cx="37162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Animals</a:t>
            </a:r>
            <a:endParaRPr lang="en-GB" sz="4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8BC217-4C5A-49FF-BE8E-E18970649380}"/>
              </a:ext>
            </a:extLst>
          </p:cNvPr>
          <p:cNvSpPr txBox="1"/>
          <p:nvPr/>
        </p:nvSpPr>
        <p:spPr>
          <a:xfrm>
            <a:off x="7379680" y="4984749"/>
            <a:ext cx="37162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Water</a:t>
            </a:r>
            <a:endParaRPr lang="en-GB" sz="40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8ECE81-30F4-4D4C-827B-461FCEE9537F}"/>
              </a:ext>
            </a:extLst>
          </p:cNvPr>
          <p:cNvSpPr txBox="1"/>
          <p:nvPr/>
        </p:nvSpPr>
        <p:spPr>
          <a:xfrm>
            <a:off x="7596558" y="2418564"/>
            <a:ext cx="37162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Insects</a:t>
            </a:r>
            <a:endParaRPr lang="en-GB" sz="40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245AFE-A7AE-453C-8D3E-F31B8E01B523}"/>
              </a:ext>
            </a:extLst>
          </p:cNvPr>
          <p:cNvSpPr txBox="1"/>
          <p:nvPr/>
        </p:nvSpPr>
        <p:spPr>
          <a:xfrm>
            <a:off x="4237893" y="2705797"/>
            <a:ext cx="37162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Wind</a:t>
            </a:r>
            <a:endParaRPr lang="en-GB" sz="4000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DC387D-3F57-4924-8001-CB315D4EF83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577" t="37409" r="53942" b="16268"/>
          <a:stretch/>
        </p:blipFill>
        <p:spPr>
          <a:xfrm>
            <a:off x="8962293" y="4098018"/>
            <a:ext cx="2995246" cy="255928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718D581-1C5A-458A-BD95-AACD3F4FF6E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8990" t="18104" r="49567" b="11605"/>
          <a:stretch/>
        </p:blipFill>
        <p:spPr>
          <a:xfrm>
            <a:off x="81297" y="552829"/>
            <a:ext cx="2919051" cy="27835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C51DC8-04E4-4EF7-A8D9-2E5E8084111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0192" t="28846" r="50000" b="19986"/>
          <a:stretch/>
        </p:blipFill>
        <p:spPr>
          <a:xfrm>
            <a:off x="7741816" y="223810"/>
            <a:ext cx="2919051" cy="210950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5D69190-B64E-4E31-98B5-F78E36BE9401}"/>
              </a:ext>
            </a:extLst>
          </p:cNvPr>
          <p:cNvSpPr/>
          <p:nvPr/>
        </p:nvSpPr>
        <p:spPr>
          <a:xfrm>
            <a:off x="10660867" y="928963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Symbol" panose="05050102010706020507" pitchFamily="18" charset="2"/>
              <a:buChar char="·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</a:rPr>
              <a:t>bees 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</a:rPr>
              <a:t>wasps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</a:rPr>
              <a:t>ants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</a:rPr>
              <a:t>butterflies 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</a:rPr>
              <a:t>moths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</a:rPr>
              <a:t>flies</a:t>
            </a:r>
          </a:p>
          <a:p>
            <a:pPr>
              <a:buFont typeface="Symbol" panose="05050102010706020507" pitchFamily="18" charset="2"/>
              <a:buChar char="·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</a:rPr>
              <a:t>beetles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B26352E-8B0F-4B83-B888-F26063D126DE}"/>
              </a:ext>
            </a:extLst>
          </p:cNvPr>
          <p:cNvSpPr txBox="1">
            <a:spLocks/>
          </p:cNvSpPr>
          <p:nvPr/>
        </p:nvSpPr>
        <p:spPr>
          <a:xfrm>
            <a:off x="-1887417" y="-65079"/>
            <a:ext cx="6975232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600" b="1" dirty="0"/>
              <a:t>Lesson 1-2</a:t>
            </a:r>
          </a:p>
          <a:p>
            <a:endParaRPr lang="en-GB" sz="3200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D0012FC-DDE7-4D2B-A1AC-BC19CD085F8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461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42"/>
    </mc:Choice>
    <mc:Fallback xmlns="">
      <p:transition spd="slow" advTm="19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  <p:bldP spid="9" grpId="0"/>
      <p:bldP spid="10" grpId="0"/>
      <p:bldP spid="11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2B622-FDAE-45A0-B22C-50FC4382F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Did you discover which insects are great pollinators? </a:t>
            </a:r>
            <a:br>
              <a:rPr lang="en-US" dirty="0"/>
            </a:br>
            <a:r>
              <a:rPr lang="en-US" dirty="0"/>
              <a:t>Here is one of them…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6AEE5-4735-47ED-BEA7-95F67DBBC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06662"/>
            <a:ext cx="6551951" cy="4351338"/>
          </a:xfrm>
        </p:spPr>
        <p:txBody>
          <a:bodyPr/>
          <a:lstStyle/>
          <a:p>
            <a:r>
              <a:rPr lang="en-GB" dirty="0"/>
              <a:t>It is a tremendous pollinator. Calculated to be between 120 and 200 times more efficient than the</a:t>
            </a:r>
            <a:r>
              <a:rPr lang="en-GB" u="sng" dirty="0"/>
              <a:t> honey bee.</a:t>
            </a:r>
          </a:p>
          <a:p>
            <a:r>
              <a:rPr lang="en-GB" u="sng" dirty="0"/>
              <a:t>It doesn’t have any pollen sacs, so most of the sticky pollen is deposited on the furry underside of its body.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10F0AE-E079-4D54-BFF9-EEFF3D234C2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533" t="17033" r="47131" b="9911"/>
          <a:stretch/>
        </p:blipFill>
        <p:spPr>
          <a:xfrm>
            <a:off x="7654270" y="1560582"/>
            <a:ext cx="3972395" cy="344688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52F6F19-F0AC-4432-83B6-6AFC8862B7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343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788"/>
    </mc:Choice>
    <mc:Fallback xmlns="">
      <p:transition spd="slow" advTm="417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1895E-AF1A-463A-9223-81015EC74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91050" y="1214438"/>
            <a:ext cx="76581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Today we will look at </a:t>
            </a:r>
            <a:r>
              <a:rPr lang="en-GB" b="1"/>
              <a:t>seed</a:t>
            </a:r>
            <a:r>
              <a:rPr lang="en-GB"/>
              <a:t> </a:t>
            </a:r>
            <a:r>
              <a:rPr lang="en-GB" b="1"/>
              <a:t>dispersal</a:t>
            </a:r>
            <a:r>
              <a:rPr lang="en-GB"/>
              <a:t>, </a:t>
            </a:r>
            <a:r>
              <a:rPr lang="en-GB" dirty="0"/>
              <a:t>one of the stages in the lifecycle of a plant.</a:t>
            </a:r>
            <a:br>
              <a:rPr lang="en-GB" dirty="0"/>
            </a:br>
            <a:endParaRPr lang="en-GB" dirty="0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F9AB043A-98A3-42B4-926C-467EE46720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Once a flower has been pollinated it is able to produce seeds.</a:t>
            </a:r>
          </a:p>
          <a:p>
            <a:r>
              <a:rPr lang="en-US" sz="4000" dirty="0"/>
              <a:t>This means the flower is able to produce more of itself.</a:t>
            </a:r>
          </a:p>
        </p:txBody>
      </p:sp>
      <p:pic>
        <p:nvPicPr>
          <p:cNvPr id="11" name="Picture 4" descr="question mark.jpg">
            <a:extLst>
              <a:ext uri="{FF2B5EF4-FFF2-40B4-BE49-F238E27FC236}">
                <a16:creationId xmlns:a16="http://schemas.microsoft.com/office/drawing/2014/main" id="{178523FA-A890-4372-A645-B7FC759CB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749" y="251984"/>
            <a:ext cx="2838515" cy="315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AACE6A9-7B1D-4EE0-9489-410962771A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855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05"/>
    </mc:Choice>
    <mc:Fallback xmlns="">
      <p:transition spd="slow" advTm="27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1895E-AF1A-463A-9223-81015EC74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91050" y="1214438"/>
            <a:ext cx="76581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What does </a:t>
            </a:r>
            <a:r>
              <a:rPr lang="en-GB" b="1" dirty="0"/>
              <a:t>disperse</a:t>
            </a:r>
            <a:r>
              <a:rPr lang="en-GB" dirty="0"/>
              <a:t> or </a:t>
            </a:r>
            <a:r>
              <a:rPr lang="en-GB" b="1" dirty="0"/>
              <a:t>dispersal </a:t>
            </a:r>
            <a:r>
              <a:rPr lang="en-GB" dirty="0"/>
              <a:t>mean?</a:t>
            </a:r>
            <a:br>
              <a:rPr lang="en-GB" dirty="0"/>
            </a:br>
            <a:endParaRPr lang="en-GB" dirty="0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F9AB043A-98A3-42B4-926C-467EE46720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Can you look the word up?</a:t>
            </a:r>
          </a:p>
        </p:txBody>
      </p:sp>
      <p:pic>
        <p:nvPicPr>
          <p:cNvPr id="5" name="Picture 4" descr="question mark.jpg">
            <a:extLst>
              <a:ext uri="{FF2B5EF4-FFF2-40B4-BE49-F238E27FC236}">
                <a16:creationId xmlns:a16="http://schemas.microsoft.com/office/drawing/2014/main" id="{59850D99-62D0-4814-A576-31E246288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99" y="271034"/>
            <a:ext cx="2838515" cy="315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9C707CE-C9F2-412B-A231-2FBAE047D8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834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61"/>
    </mc:Choice>
    <mc:Fallback xmlns="">
      <p:transition spd="slow" advTm="152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1895E-AF1A-463A-9223-81015EC74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33900" y="406400"/>
            <a:ext cx="7658100" cy="2387600"/>
          </a:xfrm>
        </p:spPr>
        <p:txBody>
          <a:bodyPr>
            <a:normAutofit/>
          </a:bodyPr>
          <a:lstStyle/>
          <a:p>
            <a:r>
              <a:rPr lang="en-US" dirty="0"/>
              <a:t>But how do plants disperse their seeds? </a:t>
            </a:r>
            <a:endParaRPr lang="en-GB" dirty="0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F9AB043A-98A3-42B4-926C-467EE46720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90700" y="3760553"/>
            <a:ext cx="9144000" cy="1655762"/>
          </a:xfrm>
        </p:spPr>
        <p:txBody>
          <a:bodyPr>
            <a:noAutofit/>
          </a:bodyPr>
          <a:lstStyle/>
          <a:p>
            <a:r>
              <a:rPr lang="en-US" sz="4000" dirty="0"/>
              <a:t>Can you think of some ways?</a:t>
            </a:r>
          </a:p>
          <a:p>
            <a:r>
              <a:rPr lang="en-GB" sz="4000" dirty="0">
                <a:hlinkClick r:id="rId5"/>
              </a:rPr>
              <a:t>https://www.bbc.co.uk/bitesize/clips/znvfb9q</a:t>
            </a:r>
            <a:endParaRPr lang="en-GB" sz="4000" dirty="0"/>
          </a:p>
          <a:p>
            <a:r>
              <a:rPr lang="en-US" sz="4000" dirty="0"/>
              <a:t>Can you investigate examples for each method of dispersal?</a:t>
            </a:r>
          </a:p>
        </p:txBody>
      </p:sp>
      <p:pic>
        <p:nvPicPr>
          <p:cNvPr id="1026" name="Picture 2" descr="Falling Far from the Tree: 7 Brilliant Ways Seeds and Fruits Are ...">
            <a:extLst>
              <a:ext uri="{FF2B5EF4-FFF2-40B4-BE49-F238E27FC236}">
                <a16:creationId xmlns:a16="http://schemas.microsoft.com/office/drawing/2014/main" id="{7C007B78-6545-41CB-92F7-396FA4F5A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295276"/>
            <a:ext cx="4286250" cy="321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AA31CC0-9DEE-4A4F-B23F-AE2A91E2B5D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229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82"/>
    </mc:Choice>
    <mc:Fallback xmlns="">
      <p:transition spd="slow" advTm="338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1895E-AF1A-463A-9223-81015EC74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97923" y="0"/>
            <a:ext cx="9144000" cy="2387600"/>
          </a:xfrm>
        </p:spPr>
        <p:txBody>
          <a:bodyPr/>
          <a:lstStyle/>
          <a:p>
            <a:r>
              <a:rPr lang="en-GB" dirty="0"/>
              <a:t>Animals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AFB85F-887F-42DD-869D-09B59F29E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82307" y="1646238"/>
            <a:ext cx="6975232" cy="1655762"/>
          </a:xfrm>
        </p:spPr>
        <p:txBody>
          <a:bodyPr>
            <a:noAutofit/>
          </a:bodyPr>
          <a:lstStyle/>
          <a:p>
            <a:r>
              <a:rPr lang="en-GB" sz="3200" dirty="0"/>
              <a:t>Some animals eat the fruit but only digest the juicy part. The seeds and pips are excreted and deposited far away from the original plant.</a:t>
            </a:r>
          </a:p>
          <a:p>
            <a:r>
              <a:rPr lang="en-GB" sz="3200" dirty="0"/>
              <a:t>Blackberry, cherry, apple are all e.g.</a:t>
            </a:r>
          </a:p>
          <a:p>
            <a:r>
              <a:rPr lang="en-GB" sz="3200" dirty="0"/>
              <a:t>Some animals will bury seeds for winter food but then forget them.</a:t>
            </a:r>
          </a:p>
          <a:p>
            <a:r>
              <a:rPr lang="en-GB" sz="3200" dirty="0"/>
              <a:t>Some seeds have hooks on them and stick to animals fur and get carried away.</a:t>
            </a:r>
          </a:p>
          <a:p>
            <a:endParaRPr lang="en-GB" sz="3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E49D47A-D437-44D1-85DD-EEEA17B9CE7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88" t="34692" r="58269" b="12803"/>
          <a:stretch/>
        </p:blipFill>
        <p:spPr>
          <a:xfrm>
            <a:off x="234461" y="386863"/>
            <a:ext cx="4747846" cy="359898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ABF334F-F11F-4255-A789-AC376558686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561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218"/>
    </mc:Choice>
    <mc:Fallback xmlns="">
      <p:transition spd="slow" advTm="65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1895E-AF1A-463A-9223-81015EC74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97923" y="0"/>
            <a:ext cx="9144000" cy="2387600"/>
          </a:xfrm>
        </p:spPr>
        <p:txBody>
          <a:bodyPr/>
          <a:lstStyle/>
          <a:p>
            <a:r>
              <a:rPr lang="en-GB" dirty="0"/>
              <a:t>Wind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AFB85F-887F-42DD-869D-09B59F29E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82307" y="1646238"/>
            <a:ext cx="6975232" cy="1655762"/>
          </a:xfrm>
        </p:spPr>
        <p:txBody>
          <a:bodyPr>
            <a:noAutofit/>
          </a:bodyPr>
          <a:lstStyle/>
          <a:p>
            <a:r>
              <a:rPr lang="en-GB" sz="3600" dirty="0"/>
              <a:t>The seeds are normally very light.</a:t>
            </a:r>
          </a:p>
          <a:p>
            <a:r>
              <a:rPr lang="en-GB" sz="3600" dirty="0"/>
              <a:t>The seeds of an orchid are as fine as dust.</a:t>
            </a:r>
          </a:p>
          <a:p>
            <a:r>
              <a:rPr lang="en-GB" sz="3600" dirty="0"/>
              <a:t>Many have hairy growths which act like parachutes and carry the seeds far away from the parent.</a:t>
            </a:r>
          </a:p>
          <a:p>
            <a:endParaRPr lang="en-GB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0CA99A-5AA8-4A19-924E-2784E2ADAD5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156" t="34808" r="65626" b="38883"/>
          <a:stretch/>
        </p:blipFill>
        <p:spPr>
          <a:xfrm>
            <a:off x="666750" y="1646238"/>
            <a:ext cx="3790950" cy="291769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5AD9F28-6DE2-4B56-83B5-B73A86F8151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607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09"/>
    </mc:Choice>
    <mc:Fallback xmlns="">
      <p:transition spd="slow" advTm="386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1895E-AF1A-463A-9223-81015EC74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02773" y="0"/>
            <a:ext cx="9144000" cy="2387600"/>
          </a:xfrm>
        </p:spPr>
        <p:txBody>
          <a:bodyPr/>
          <a:lstStyle/>
          <a:p>
            <a:r>
              <a:rPr lang="en-GB" dirty="0"/>
              <a:t>Water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AFB85F-887F-42DD-869D-09B59F29E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0418" y="1646238"/>
            <a:ext cx="5107120" cy="1655762"/>
          </a:xfrm>
        </p:spPr>
        <p:txBody>
          <a:bodyPr>
            <a:noAutofit/>
          </a:bodyPr>
          <a:lstStyle/>
          <a:p>
            <a:r>
              <a:rPr lang="en-GB" sz="3200" dirty="0"/>
              <a:t>Seeds dispersed by water are contained in light and buoyant fruit, giving them the ability to float. </a:t>
            </a:r>
          </a:p>
          <a:p>
            <a:r>
              <a:rPr lang="en-GB" sz="3200" dirty="0"/>
              <a:t>Coconuts are well known for their ability to float on water to reach land where they can germinate.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830889-D412-470D-B620-47E0D55F0F6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781" t="27767" r="48594" b="16373"/>
          <a:stretch/>
        </p:blipFill>
        <p:spPr>
          <a:xfrm>
            <a:off x="0" y="908051"/>
            <a:ext cx="6850418" cy="52959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740D38B-F613-48D5-9C62-C0D1220217B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0015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16"/>
    </mc:Choice>
    <mc:Fallback xmlns="">
      <p:transition spd="slow" advTm="45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1895E-AF1A-463A-9223-81015EC74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4583" y="0"/>
            <a:ext cx="6547339" cy="2387600"/>
          </a:xfrm>
        </p:spPr>
        <p:txBody>
          <a:bodyPr/>
          <a:lstStyle/>
          <a:p>
            <a:r>
              <a:rPr lang="en-GB" dirty="0"/>
              <a:t>Explosion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AFB85F-887F-42DD-869D-09B59F29E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81849" y="3265488"/>
            <a:ext cx="4775689" cy="1655762"/>
          </a:xfrm>
        </p:spPr>
        <p:txBody>
          <a:bodyPr>
            <a:noAutofit/>
          </a:bodyPr>
          <a:lstStyle/>
          <a:p>
            <a:r>
              <a:rPr lang="en-GB" sz="4800" dirty="0"/>
              <a:t>Some seeds have pods that explode when ripe.</a:t>
            </a:r>
          </a:p>
          <a:p>
            <a:r>
              <a:rPr lang="en-GB" sz="4800" dirty="0"/>
              <a:t> </a:t>
            </a:r>
          </a:p>
          <a:p>
            <a:endParaRPr lang="en-GB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AA2174-5205-4D54-9145-DBEA71F7D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23" t="17206" r="44375" b="6923"/>
          <a:stretch/>
        </p:blipFill>
        <p:spPr>
          <a:xfrm>
            <a:off x="234461" y="968375"/>
            <a:ext cx="6547339" cy="520065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678EB11-F38F-4FD4-94AC-550FCB33874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0524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49"/>
    </mc:Choice>
    <mc:Fallback xmlns="">
      <p:transition spd="slow" advTm="229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8AFB85F-887F-42DD-869D-09B59F29E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76450" y="2971562"/>
            <a:ext cx="8001000" cy="1655762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Please complete the </a:t>
            </a:r>
            <a:r>
              <a:rPr lang="en-GB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seed dispersal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sheet. Some of them are tricky so read the descriptions carefully.</a:t>
            </a:r>
          </a:p>
          <a:p>
            <a:endParaRPr lang="en-GB" sz="3200" dirty="0"/>
          </a:p>
        </p:txBody>
      </p:sp>
      <p:pic>
        <p:nvPicPr>
          <p:cNvPr id="2052" name="Picture 4" descr="question mark.jpg">
            <a:extLst>
              <a:ext uri="{FF2B5EF4-FFF2-40B4-BE49-F238E27FC236}">
                <a16:creationId xmlns:a16="http://schemas.microsoft.com/office/drawing/2014/main" id="{1AEB57A6-70A0-416F-9D5C-A9C59B440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474" y="187059"/>
            <a:ext cx="2240458" cy="2492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A6DD6C3-22EA-4A08-AD08-F26019942F29}"/>
              </a:ext>
            </a:extLst>
          </p:cNvPr>
          <p:cNvSpPr/>
          <p:nvPr/>
        </p:nvSpPr>
        <p:spPr>
          <a:xfrm>
            <a:off x="2076450" y="4658976"/>
            <a:ext cx="800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GB" sz="3200" kern="9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Investigate your garden or plants when you go out and exercise. How do they disperse their seeds?</a:t>
            </a:r>
            <a:endParaRPr lang="en-GB" sz="3200" kern="900" dirty="0">
              <a:effectLst/>
              <a:latin typeface="Garamond" panose="020204040303010108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9F9C88A-44FC-48FD-B7A5-226569ACC39A}"/>
              </a:ext>
            </a:extLst>
          </p:cNvPr>
          <p:cNvSpPr/>
          <p:nvPr/>
        </p:nvSpPr>
        <p:spPr>
          <a:xfrm>
            <a:off x="463359" y="279198"/>
            <a:ext cx="563264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L.O:I can recognise how seeds can be dispersed as part of the lifecycle of plants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7CFB649-168B-4D18-90C6-0296F30A79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908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269"/>
    </mc:Choice>
    <mc:Fallback xmlns="">
      <p:transition spd="slow" advTm="37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8AFB85F-887F-42DD-869D-09B59F29E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82307" y="4034266"/>
            <a:ext cx="6975232" cy="1655762"/>
          </a:xfrm>
        </p:spPr>
        <p:txBody>
          <a:bodyPr>
            <a:noAutofit/>
          </a:bodyPr>
          <a:lstStyle/>
          <a:p>
            <a:r>
              <a:rPr lang="en-GB" sz="3200" dirty="0"/>
              <a:t>Why might it be important that the seed be depoisited far away from the original parent plant? </a:t>
            </a:r>
          </a:p>
          <a:p>
            <a:endParaRPr lang="en-GB" sz="3200" dirty="0"/>
          </a:p>
        </p:txBody>
      </p:sp>
      <p:pic>
        <p:nvPicPr>
          <p:cNvPr id="2050" name="Picture 2" descr="Falling Far from the Tree: 7 Brilliant Ways Seeds and Fruits Are ...">
            <a:extLst>
              <a:ext uri="{FF2B5EF4-FFF2-40B4-BE49-F238E27FC236}">
                <a16:creationId xmlns:a16="http://schemas.microsoft.com/office/drawing/2014/main" id="{5CB62A33-B6A0-4F88-8D6B-67EC648BE4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61" y="1841715"/>
            <a:ext cx="4616449" cy="346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question mark.jpg">
            <a:extLst>
              <a:ext uri="{FF2B5EF4-FFF2-40B4-BE49-F238E27FC236}">
                <a16:creationId xmlns:a16="http://schemas.microsoft.com/office/drawing/2014/main" id="{1AEB57A6-70A0-416F-9D5C-A9C59B440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665" y="258334"/>
            <a:ext cx="2838515" cy="315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3897404-8CF0-489B-9729-87650589C28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24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10"/>
    </mc:Choice>
    <mc:Fallback xmlns="">
      <p:transition spd="slow" advTm="131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8.9|2.9|2.2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9.3|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2.7|6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8|5.3|7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3.2|19.4|4.9|1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4|2.5|1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2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1504</TotalTime>
  <Words>428</Words>
  <Application>Microsoft Office PowerPoint</Application>
  <PresentationFormat>Widescreen</PresentationFormat>
  <Paragraphs>46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Garamond</vt:lpstr>
      <vt:lpstr>Symbol</vt:lpstr>
      <vt:lpstr>Times New Roman</vt:lpstr>
      <vt:lpstr>XCCW Joined 1a</vt:lpstr>
      <vt:lpstr>Office Theme</vt:lpstr>
      <vt:lpstr>Plants </vt:lpstr>
      <vt:lpstr>Did you discover which insects are great pollinators?  Here is one of them… </vt:lpstr>
      <vt:lpstr>Today we will look at seed dispersal, one of the stages in the lifecycle of a plant. </vt:lpstr>
      <vt:lpstr>What does disperse or dispersal mean? </vt:lpstr>
      <vt:lpstr>But how do plants disperse their seeds? </vt:lpstr>
      <vt:lpstr>Animals </vt:lpstr>
      <vt:lpstr>Wind </vt:lpstr>
      <vt:lpstr>Water </vt:lpstr>
      <vt:lpstr>Explosion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Plants</dc:title>
  <dc:creator>Akien, Naomi</dc:creator>
  <cp:lastModifiedBy>Akien, Naomi</cp:lastModifiedBy>
  <cp:revision>23</cp:revision>
  <dcterms:created xsi:type="dcterms:W3CDTF">2020-05-12T21:33:01Z</dcterms:created>
  <dcterms:modified xsi:type="dcterms:W3CDTF">2021-01-11T00:01:43Z</dcterms:modified>
</cp:coreProperties>
</file>