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5"/>
  </p:handoutMasterIdLst>
  <p:sldIdLst>
    <p:sldId id="303" r:id="rId2"/>
    <p:sldId id="267" r:id="rId3"/>
    <p:sldId id="263" r:id="rId4"/>
    <p:sldId id="296" r:id="rId5"/>
    <p:sldId id="298" r:id="rId6"/>
    <p:sldId id="288" r:id="rId7"/>
    <p:sldId id="291" r:id="rId8"/>
    <p:sldId id="292" r:id="rId9"/>
    <p:sldId id="301" r:id="rId10"/>
    <p:sldId id="295" r:id="rId11"/>
    <p:sldId id="300" r:id="rId12"/>
    <p:sldId id="294" r:id="rId13"/>
    <p:sldId id="302" r:id="rId14"/>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pitchFamily="2" charset="0"/>
      <p:regular r:id="rId20"/>
      <p:bold r:id="rId21"/>
    </p:embeddedFont>
    <p:embeddedFont>
      <p:font typeface="Twinkl SemiBold" pitchFamily="2" charset="0"/>
      <p:bold r:id="rId22"/>
    </p:embeddedFont>
    <p:embeddedFont>
      <p:font typeface="XCCW Joined 1a" panose="03050602040000000000" pitchFamily="66" charset="0"/>
      <p:regular r:id="rId2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B669"/>
    <a:srgbClr val="D5DAB4"/>
    <a:srgbClr val="EE7919"/>
    <a:srgbClr val="A67335"/>
    <a:srgbClr val="86CCCE"/>
    <a:srgbClr val="B2B2B2"/>
    <a:srgbClr val="C1CBF7"/>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8" d="100"/>
          <a:sy n="118" d="100"/>
        </p:scale>
        <p:origin x="414" y="96"/>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5" d="100"/>
          <a:sy n="85" d="100"/>
        </p:scale>
        <p:origin x="314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3AC441C-4719-4389-9440-4335BFE9362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DAF4872-3A5D-4D05-9613-DDF73BD0C7B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B83FAFA-25B2-4083-8AC6-BE857B202106}" type="datetimeFigureOut">
              <a:rPr lang="en-GB"/>
              <a:pPr>
                <a:defRPr/>
              </a:pPr>
              <a:t>08/02/2021</a:t>
            </a:fld>
            <a:endParaRPr lang="en-GB"/>
          </a:p>
        </p:txBody>
      </p:sp>
      <p:sp>
        <p:nvSpPr>
          <p:cNvPr id="4" name="Footer Placeholder 3">
            <a:extLst>
              <a:ext uri="{FF2B5EF4-FFF2-40B4-BE49-F238E27FC236}">
                <a16:creationId xmlns:a16="http://schemas.microsoft.com/office/drawing/2014/main" id="{13565E0C-DF13-4704-A133-597D92F6BE8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D7BE3604-E2B2-49C6-B0B6-C1D4F7D9556A}"/>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C8C5E2AC-8FAC-486F-9D59-11B45310CB2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B98EEBE3-F736-4978-B860-BB0C5CB2EDF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mn-lt"/>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827614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B9F10DF1-0EAB-4B87-A03B-7EE4665AD07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4256702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AA1A3B1-6090-4F4E-835E-9CABDA8D156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Whole Class">
            <a:extLst>
              <a:ext uri="{FF2B5EF4-FFF2-40B4-BE49-F238E27FC236}">
                <a16:creationId xmlns:a16="http://schemas.microsoft.com/office/drawing/2014/main" id="{6E65B757-753C-4A2B-A4B2-B11FB16D2E6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8999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70737F9B-581D-4D31-920E-27D6886A777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Individual Work">
            <a:extLst>
              <a:ext uri="{FF2B5EF4-FFF2-40B4-BE49-F238E27FC236}">
                <a16:creationId xmlns:a16="http://schemas.microsoft.com/office/drawing/2014/main" id="{19CD2D71-4B52-465B-B5CF-4A76B86778B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3547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EAF631E0-072D-4B19-B8B2-E82D18E5B65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airs">
            <a:extLst>
              <a:ext uri="{FF2B5EF4-FFF2-40B4-BE49-F238E27FC236}">
                <a16:creationId xmlns:a16="http://schemas.microsoft.com/office/drawing/2014/main" id="{BF594C98-0832-4AEB-9C7F-4EA3F0CD94F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0735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59241920-5E54-4BD7-962C-F0866CC1906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Talking Partners">
            <a:extLst>
              <a:ext uri="{FF2B5EF4-FFF2-40B4-BE49-F238E27FC236}">
                <a16:creationId xmlns:a16="http://schemas.microsoft.com/office/drawing/2014/main" id="{823A0A6B-FBA4-4541-AB40-557B6C57102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047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FE0A351-ECB6-4293-8C6F-338D078A9EF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Group Work">
            <a:extLst>
              <a:ext uri="{FF2B5EF4-FFF2-40B4-BE49-F238E27FC236}">
                <a16:creationId xmlns:a16="http://schemas.microsoft.com/office/drawing/2014/main" id="{40B1743A-ABED-40FF-B581-71B01A2F8B6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8798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048F4335-55A6-43EC-8520-87CE7CC3E5F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12">
            <a:extLst>
              <a:ext uri="{FF2B5EF4-FFF2-40B4-BE49-F238E27FC236}">
                <a16:creationId xmlns:a16="http://schemas.microsoft.com/office/drawing/2014/main" id="{D5FC3C4C-E6DD-4774-A5C3-1BCE9796FB8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9602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3B6869D5-4D45-4734-95F8-6FDDAF47912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2F350313-858C-4B9C-B67A-402A6A33731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2524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6" name="Title 1"/>
          <p:cNvSpPr>
            <a:spLocks noGrp="1"/>
          </p:cNvSpPr>
          <p:nvPr>
            <p:ph type="title"/>
          </p:nvPr>
        </p:nvSpPr>
        <p:spPr>
          <a:xfrm>
            <a:off x="457198" y="485774"/>
            <a:ext cx="8220075" cy="1199094"/>
          </a:xfrm>
        </p:spPr>
        <p:txBody>
          <a:bodyPr>
            <a:normAutofit/>
          </a:bodyPr>
          <a:lstStyle>
            <a:lvl1pPr>
              <a:defRPr sz="4000" b="1">
                <a:latin typeface="+mj-lt"/>
              </a:defRPr>
            </a:lvl1pPr>
          </a:lstStyle>
          <a:p>
            <a:r>
              <a:rPr lang="en-US"/>
              <a:t>Click to edit Master title style</a:t>
            </a:r>
            <a:endParaRPr lang="en-US" dirty="0"/>
          </a:p>
        </p:txBody>
      </p:sp>
      <p:sp>
        <p:nvSpPr>
          <p:cNvPr id="7" name="Content Placeholder 2"/>
          <p:cNvSpPr>
            <a:spLocks noGrp="1"/>
          </p:cNvSpPr>
          <p:nvPr>
            <p:ph idx="1"/>
          </p:nvPr>
        </p:nvSpPr>
        <p:spPr>
          <a:xfrm>
            <a:off x="457197" y="1837268"/>
            <a:ext cx="8220075" cy="4558770"/>
          </a:xfrm>
        </p:spPr>
        <p:txBody>
          <a:bodyPr/>
          <a:lstStyle>
            <a:lvl1pPr>
              <a:defRPr sz="1800">
                <a:latin typeface="+mn-lt"/>
                <a:ea typeface="Twinkl" pitchFamily="2" charset="0"/>
              </a:defRPr>
            </a:lvl1pPr>
            <a:lvl2pPr>
              <a:defRPr sz="1600">
                <a:latin typeface="+mn-lt"/>
                <a:ea typeface="Twinkl" pitchFamily="2" charset="0"/>
              </a:defRPr>
            </a:lvl2pPr>
            <a:lvl3pPr>
              <a:defRPr sz="1400">
                <a:latin typeface="+mn-lt"/>
                <a:ea typeface="Twinkl" pitchFamily="2" charset="0"/>
              </a:defRPr>
            </a:lvl3pPr>
            <a:lvl4pPr>
              <a:defRPr sz="1400">
                <a:latin typeface="+mn-lt"/>
                <a:ea typeface="Twinkl" pitchFamily="2" charset="0"/>
              </a:defRPr>
            </a:lvl4pPr>
            <a:lvl5pPr>
              <a:defRPr sz="1400">
                <a:latin typeface="+mn-lt"/>
                <a:ea typeface="Twinkl"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53402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Click to edit Master text styles</a:t>
            </a:r>
          </a:p>
        </p:txBody>
      </p:sp>
    </p:spTree>
    <p:extLst>
      <p:ext uri="{BB962C8B-B14F-4D97-AF65-F5344CB8AC3E}">
        <p14:creationId xmlns:p14="http://schemas.microsoft.com/office/powerpoint/2010/main" val="4054901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29028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5505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AA9D40E-1346-40A4-99BD-EA3C164CE3E0}"/>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7BF26DF-95DC-46C3-B762-7AEBA147868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63" r:id="rId1"/>
    <p:sldLayoutId id="2147483864" r:id="rId2"/>
    <p:sldLayoutId id="2147483865" r:id="rId3"/>
    <p:sldLayoutId id="2147483866" r:id="rId4"/>
    <p:sldLayoutId id="2147483867" r:id="rId5"/>
    <p:sldLayoutId id="2147483868" r:id="rId6"/>
    <p:sldLayoutId id="2147483869" r:id="rId7"/>
    <p:sldLayoutId id="2147483870" r:id="rId8"/>
    <p:sldLayoutId id="2147483871" r:id="rId9"/>
    <p:sldLayoutId id="2147483859" r:id="rId10"/>
    <p:sldLayoutId id="2147483860" r:id="rId11"/>
    <p:sldLayoutId id="2147483861" r:id="rId12"/>
    <p:sldLayoutId id="2147483862" r:id="rId13"/>
  </p:sldLayoutIdLst>
  <p:txStyles>
    <p:titleStyle>
      <a:lvl1pPr algn="l" rtl="0" eaLnBrk="0" fontAlgn="base" hangingPunct="0">
        <a:lnSpc>
          <a:spcPct val="90000"/>
        </a:lnSpc>
        <a:spcBef>
          <a:spcPct val="0"/>
        </a:spcBef>
        <a:spcAft>
          <a:spcPct val="0"/>
        </a:spcAft>
        <a:defRPr sz="4000" kern="1200">
          <a:solidFill>
            <a:srgbClr val="1C1C1C"/>
          </a:solidFill>
          <a:latin typeface="+mj-lt"/>
          <a:ea typeface="+mj-ea"/>
          <a:cs typeface="+mj-cs"/>
        </a:defRPr>
      </a:lvl1pPr>
      <a:lvl2pPr algn="l" rtl="0" eaLnBrk="0" fontAlgn="base" hangingPunct="0">
        <a:lnSpc>
          <a:spcPct val="90000"/>
        </a:lnSpc>
        <a:spcBef>
          <a:spcPct val="0"/>
        </a:spcBef>
        <a:spcAft>
          <a:spcPct val="0"/>
        </a:spcAft>
        <a:defRPr sz="4000">
          <a:solidFill>
            <a:srgbClr val="1C1C1C"/>
          </a:solidFill>
          <a:latin typeface="Twinkl SemiBold" pitchFamily="2" charset="0"/>
        </a:defRPr>
      </a:lvl2pPr>
      <a:lvl3pPr algn="l" rtl="0" eaLnBrk="0" fontAlgn="base" hangingPunct="0">
        <a:lnSpc>
          <a:spcPct val="90000"/>
        </a:lnSpc>
        <a:spcBef>
          <a:spcPct val="0"/>
        </a:spcBef>
        <a:spcAft>
          <a:spcPct val="0"/>
        </a:spcAft>
        <a:defRPr sz="4000">
          <a:solidFill>
            <a:srgbClr val="1C1C1C"/>
          </a:solidFill>
          <a:latin typeface="Twinkl SemiBold" pitchFamily="2" charset="0"/>
        </a:defRPr>
      </a:lvl3pPr>
      <a:lvl4pPr algn="l" rtl="0" eaLnBrk="0" fontAlgn="base" hangingPunct="0">
        <a:lnSpc>
          <a:spcPct val="90000"/>
        </a:lnSpc>
        <a:spcBef>
          <a:spcPct val="0"/>
        </a:spcBef>
        <a:spcAft>
          <a:spcPct val="0"/>
        </a:spcAft>
        <a:defRPr sz="4000">
          <a:solidFill>
            <a:srgbClr val="1C1C1C"/>
          </a:solidFill>
          <a:latin typeface="Twinkl SemiBold" pitchFamily="2" charset="0"/>
        </a:defRPr>
      </a:lvl4pPr>
      <a:lvl5pPr algn="l" rtl="0" eaLnBrk="0" fontAlgn="base" hangingPunct="0">
        <a:lnSpc>
          <a:spcPct val="90000"/>
        </a:lnSpc>
        <a:spcBef>
          <a:spcPct val="0"/>
        </a:spcBef>
        <a:spcAft>
          <a:spcPct val="0"/>
        </a:spcAft>
        <a:defRPr sz="4000">
          <a:solidFill>
            <a:srgbClr val="1C1C1C"/>
          </a:solidFill>
          <a:latin typeface="Twinkl SemiBold" pitchFamily="2" charset="0"/>
        </a:defRPr>
      </a:lvl5pPr>
      <a:lvl6pPr marL="457200" algn="l" rtl="0" fontAlgn="base">
        <a:lnSpc>
          <a:spcPct val="90000"/>
        </a:lnSpc>
        <a:spcBef>
          <a:spcPct val="0"/>
        </a:spcBef>
        <a:spcAft>
          <a:spcPct val="0"/>
        </a:spcAft>
        <a:defRPr sz="4000">
          <a:solidFill>
            <a:srgbClr val="1C1C1C"/>
          </a:solidFill>
          <a:latin typeface="Twinkl SemiBold" pitchFamily="2" charset="0"/>
        </a:defRPr>
      </a:lvl6pPr>
      <a:lvl7pPr marL="914400" algn="l" rtl="0" fontAlgn="base">
        <a:lnSpc>
          <a:spcPct val="90000"/>
        </a:lnSpc>
        <a:spcBef>
          <a:spcPct val="0"/>
        </a:spcBef>
        <a:spcAft>
          <a:spcPct val="0"/>
        </a:spcAft>
        <a:defRPr sz="4000">
          <a:solidFill>
            <a:srgbClr val="1C1C1C"/>
          </a:solidFill>
          <a:latin typeface="Twinkl SemiBold" pitchFamily="2" charset="0"/>
        </a:defRPr>
      </a:lvl7pPr>
      <a:lvl8pPr marL="1371600" algn="l" rtl="0" fontAlgn="base">
        <a:lnSpc>
          <a:spcPct val="90000"/>
        </a:lnSpc>
        <a:spcBef>
          <a:spcPct val="0"/>
        </a:spcBef>
        <a:spcAft>
          <a:spcPct val="0"/>
        </a:spcAft>
        <a:defRPr sz="4000">
          <a:solidFill>
            <a:srgbClr val="1C1C1C"/>
          </a:solidFill>
          <a:latin typeface="Twinkl SemiBold" pitchFamily="2" charset="0"/>
        </a:defRPr>
      </a:lvl8pPr>
      <a:lvl9pPr marL="1828800" algn="l" rtl="0" fontAlgn="base">
        <a:lnSpc>
          <a:spcPct val="90000"/>
        </a:lnSpc>
        <a:spcBef>
          <a:spcPct val="0"/>
        </a:spcBef>
        <a:spcAft>
          <a:spcPct val="0"/>
        </a:spcAft>
        <a:defRPr sz="4000">
          <a:solidFill>
            <a:srgbClr val="1C1C1C"/>
          </a:solidFill>
          <a:latin typeface="Twinkl SemiBold"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mn-lt"/>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mn-lt"/>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10.png"/><Relationship Id="rId5" Type="http://schemas.openxmlformats.org/officeDocument/2006/relationships/image" Target="../media/image11.jpeg"/><Relationship Id="rId4"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10.png"/><Relationship Id="rId4"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audio" Target="../media/media4.m4a"/><Relationship Id="rId7" Type="http://schemas.openxmlformats.org/officeDocument/2006/relationships/image" Target="../media/image14.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slideLayout" Target="../slideLayouts/slideLayout10.xml"/><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audio" Target="../media/media5.m4a"/><Relationship Id="rId7" Type="http://schemas.openxmlformats.org/officeDocument/2006/relationships/image" Target="../media/image18.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10.png"/><Relationship Id="rId4" Type="http://schemas.openxmlformats.org/officeDocument/2006/relationships/slideLayout" Target="../slideLayouts/slideLayout2.xml"/><Relationship Id="rId9"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10.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hyperlink" Target="https://www.poetryfoundation.org/poems-and-poets/poems/detail/43687" TargetMode="External"/><Relationship Id="rId5" Type="http://schemas.openxmlformats.org/officeDocument/2006/relationships/image" Target="../media/image21.pn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10.png"/><Relationship Id="rId5" Type="http://schemas.openxmlformats.org/officeDocument/2006/relationships/image" Target="../media/image22.png"/><Relationship Id="rId4"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audio" Target="../media/media8.m4a"/><Relationship Id="rId7" Type="http://schemas.openxmlformats.org/officeDocument/2006/relationships/image" Target="../media/image14.png"/><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24.png"/><Relationship Id="rId11" Type="http://schemas.openxmlformats.org/officeDocument/2006/relationships/image" Target="../media/image10.png"/><Relationship Id="rId5" Type="http://schemas.openxmlformats.org/officeDocument/2006/relationships/image" Target="../media/image23.png"/><Relationship Id="rId10" Type="http://schemas.openxmlformats.org/officeDocument/2006/relationships/image" Target="../media/image20.png"/><Relationship Id="rId4" Type="http://schemas.openxmlformats.org/officeDocument/2006/relationships/slideLayout" Target="../slideLayouts/slideLayout2.xml"/><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10.png"/><Relationship Id="rId5" Type="http://schemas.openxmlformats.org/officeDocument/2006/relationships/image" Target="../media/image22.png"/><Relationship Id="rId4"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6" Type="http://schemas.openxmlformats.org/officeDocument/2006/relationships/image" Target="../media/image10.png"/><Relationship Id="rId5" Type="http://schemas.openxmlformats.org/officeDocument/2006/relationships/image" Target="../media/image22.png"/><Relationship Id="rId4"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1.xml"/><Relationship Id="rId6" Type="http://schemas.openxmlformats.org/officeDocument/2006/relationships/image" Target="../media/image10.png"/><Relationship Id="rId5" Type="http://schemas.openxmlformats.org/officeDocument/2006/relationships/image" Target="../media/image22.png"/><Relationship Id="rId4"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12.xml"/><Relationship Id="rId5" Type="http://schemas.openxmlformats.org/officeDocument/2006/relationships/image" Target="../media/image10.png"/><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0.xml"/><Relationship Id="rId1" Type="http://schemas.openxmlformats.org/officeDocument/2006/relationships/tags" Target="../tags/tag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A picture containing logo&#10;&#10;Description automatically generated">
            <a:extLst>
              <a:ext uri="{FF2B5EF4-FFF2-40B4-BE49-F238E27FC236}">
                <a16:creationId xmlns:a16="http://schemas.microsoft.com/office/drawing/2014/main" id="{041B1DD8-73CD-426D-A958-C458C9123E4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0"/>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9BB2B45F-8D16-4185-B7F0-B29EBEEEB244}"/>
              </a:ext>
            </a:extLst>
          </p:cNvPr>
          <p:cNvSpPr txBox="1"/>
          <p:nvPr/>
        </p:nvSpPr>
        <p:spPr>
          <a:xfrm>
            <a:off x="-233363" y="0"/>
            <a:ext cx="3265488" cy="769938"/>
          </a:xfrm>
          <a:prstGeom prst="rect">
            <a:avLst/>
          </a:prstGeom>
          <a:noFill/>
        </p:spPr>
        <p:txBody>
          <a:bodyPr>
            <a:spAutoFit/>
          </a:bodyPr>
          <a:lstStyle/>
          <a:p>
            <a:pPr algn="ctr" eaLnBrk="1" fontAlgn="auto" hangingPunct="1">
              <a:spcBef>
                <a:spcPts val="0"/>
              </a:spcBef>
              <a:spcAft>
                <a:spcPts val="0"/>
              </a:spcAft>
              <a:defRPr/>
            </a:pPr>
            <a:r>
              <a:rPr lang="en-GB" sz="4400" dirty="0">
                <a:solidFill>
                  <a:schemeClr val="bg1"/>
                </a:solidFill>
                <a:latin typeface="+mj-lt"/>
              </a:rPr>
              <a:t>Day 1</a:t>
            </a:r>
          </a:p>
        </p:txBody>
      </p:sp>
      <p:pic>
        <p:nvPicPr>
          <p:cNvPr id="3" name="Audio 2">
            <a:hlinkClick r:id="" action="ppaction://media"/>
            <a:extLst>
              <a:ext uri="{FF2B5EF4-FFF2-40B4-BE49-F238E27FC236}">
                <a16:creationId xmlns:a16="http://schemas.microsoft.com/office/drawing/2014/main" id="{031B8091-75DD-4823-ACB6-F48E12529A4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A94740D3-F06D-46EA-989D-3607E5083E5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p:transition spd="slow" advTm="1072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1598BA14-E68D-4ADF-973B-D59E0131C9E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4DD632D7-5AE4-4654-AEE9-FD75AD3F838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p:transition spd="slow" advTm="586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FB3874A5-725B-4C1A-970F-E56D69D0E197}"/>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581C7F69-7975-4120-BEC4-13DDA9A7D5B4}"/>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4340" name="Title 1">
            <a:extLst>
              <a:ext uri="{FF2B5EF4-FFF2-40B4-BE49-F238E27FC236}">
                <a16:creationId xmlns:a16="http://schemas.microsoft.com/office/drawing/2014/main" id="{2F3C8272-0E96-40D2-A5E9-D9B763EFAAA8}"/>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4341" name="Title 1">
            <a:extLst>
              <a:ext uri="{FF2B5EF4-FFF2-40B4-BE49-F238E27FC236}">
                <a16:creationId xmlns:a16="http://schemas.microsoft.com/office/drawing/2014/main" id="{562AA6D5-8B3C-4A1C-8593-45F888F6BDE7}"/>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4342" name="Content Placeholder 15">
            <a:extLst>
              <a:ext uri="{FF2B5EF4-FFF2-40B4-BE49-F238E27FC236}">
                <a16:creationId xmlns:a16="http://schemas.microsoft.com/office/drawing/2014/main" id="{9A67199B-80C7-408E-A722-CC5326E413FC}"/>
              </a:ext>
            </a:extLst>
          </p:cNvPr>
          <p:cNvSpPr>
            <a:spLocks noGrp="1"/>
          </p:cNvSpPr>
          <p:nvPr>
            <p:ph idx="4294967295"/>
          </p:nvPr>
        </p:nvSpPr>
        <p:spPr>
          <a:xfrm>
            <a:off x="628650" y="1127125"/>
            <a:ext cx="7886700" cy="1409700"/>
          </a:xfrm>
        </p:spPr>
        <p:txBody>
          <a:bodyPr/>
          <a:lstStyle/>
          <a:p>
            <a:pPr eaLnBrk="1" hangingPunct="1"/>
            <a:r>
              <a:rPr lang="en-GB" altLang="en-US"/>
              <a:t>L.O:To annotate and evaluate a poem.</a:t>
            </a:r>
          </a:p>
        </p:txBody>
      </p:sp>
      <p:sp>
        <p:nvSpPr>
          <p:cNvPr id="14343" name="Content Placeholder 15">
            <a:extLst>
              <a:ext uri="{FF2B5EF4-FFF2-40B4-BE49-F238E27FC236}">
                <a16:creationId xmlns:a16="http://schemas.microsoft.com/office/drawing/2014/main" id="{AE510353-1D08-4497-8FF1-4F6A84B00E56}"/>
              </a:ext>
            </a:extLst>
          </p:cNvPr>
          <p:cNvSpPr txBox="1">
            <a:spLocks/>
          </p:cNvSpPr>
          <p:nvPr/>
        </p:nvSpPr>
        <p:spPr bwMode="auto">
          <a:xfrm>
            <a:off x="628650" y="3467100"/>
            <a:ext cx="7886700"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r>
              <a:rPr lang="en-GB" altLang="en-US"/>
              <a:t>I can identify an author’s use of </a:t>
            </a:r>
            <a:r>
              <a:rPr lang="en-GB" altLang="en-US" u="sng"/>
              <a:t>figurative language</a:t>
            </a:r>
            <a:r>
              <a:rPr lang="en-GB" altLang="en-US"/>
              <a:t>, imagery, rhyming and repetition.</a:t>
            </a:r>
          </a:p>
          <a:p>
            <a:pPr eaLnBrk="1" hangingPunct="1"/>
            <a:r>
              <a:rPr lang="en-GB" altLang="en-US"/>
              <a:t>I can add relevant notes to a poem.</a:t>
            </a:r>
          </a:p>
          <a:p>
            <a:pPr eaLnBrk="1" hangingPunct="1"/>
            <a:r>
              <a:rPr lang="en-GB" altLang="en-US"/>
              <a:t>I can recall and read a section of poetry aloud.</a:t>
            </a:r>
          </a:p>
          <a:p>
            <a:pPr eaLnBrk="1" hangingPunct="1"/>
            <a:r>
              <a:rPr lang="en-GB" altLang="en-US"/>
              <a:t>I can discuss my personal opinions about a poem and comment on how effective a poem is.</a:t>
            </a:r>
          </a:p>
        </p:txBody>
      </p:sp>
      <p:pic>
        <p:nvPicPr>
          <p:cNvPr id="2" name="Audio 1">
            <a:hlinkClick r:id="" action="ppaction://media"/>
            <a:extLst>
              <a:ext uri="{FF2B5EF4-FFF2-40B4-BE49-F238E27FC236}">
                <a16:creationId xmlns:a16="http://schemas.microsoft.com/office/drawing/2014/main" id="{7EC90FBA-5B9C-4AEC-898D-285EADF743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5A91591A-90D0-4082-9B0C-CCB0740EEB8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p:transition spd="slow" advTm="2599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A1C8B133-1DD7-4377-BF1B-083107C4D00C}"/>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EC6EDE04-F7C5-4371-9D45-1833CB8DE6D0}"/>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5364" name="Title 1">
            <a:extLst>
              <a:ext uri="{FF2B5EF4-FFF2-40B4-BE49-F238E27FC236}">
                <a16:creationId xmlns:a16="http://schemas.microsoft.com/office/drawing/2014/main" id="{CE31D060-CC7C-4684-9A5D-CB5A58CF2EC2}"/>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spcBef>
                <a:spcPct val="0"/>
              </a:spcBef>
              <a:buFontTx/>
              <a:buNone/>
            </a:pPr>
            <a:endParaRPr lang="en-US" altLang="en-US" sz="3600">
              <a:solidFill>
                <a:schemeClr val="tx1"/>
              </a:solidFill>
              <a:latin typeface="Twinkl SemiBold" pitchFamily="2" charset="0"/>
            </a:endParaRPr>
          </a:p>
        </p:txBody>
      </p:sp>
      <p:sp>
        <p:nvSpPr>
          <p:cNvPr id="15365" name="Title 1">
            <a:extLst>
              <a:ext uri="{FF2B5EF4-FFF2-40B4-BE49-F238E27FC236}">
                <a16:creationId xmlns:a16="http://schemas.microsoft.com/office/drawing/2014/main" id="{C9C0C984-0D8C-45A8-B8A4-28198CE53FD3}"/>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spcBef>
                <a:spcPct val="0"/>
              </a:spcBef>
              <a:buFontTx/>
              <a:buNone/>
            </a:pPr>
            <a:endParaRPr lang="en-US" altLang="en-US" sz="3600">
              <a:solidFill>
                <a:schemeClr val="tx1"/>
              </a:solidFill>
              <a:latin typeface="Twinkl SemiBold" pitchFamily="2" charset="0"/>
            </a:endParaRPr>
          </a:p>
        </p:txBody>
      </p:sp>
      <p:sp>
        <p:nvSpPr>
          <p:cNvPr id="15366" name="Content Placeholder 15">
            <a:extLst>
              <a:ext uri="{FF2B5EF4-FFF2-40B4-BE49-F238E27FC236}">
                <a16:creationId xmlns:a16="http://schemas.microsoft.com/office/drawing/2014/main" id="{AB51AEC3-B3AA-44D1-90EA-2E46645764DB}"/>
              </a:ext>
            </a:extLst>
          </p:cNvPr>
          <p:cNvSpPr>
            <a:spLocks noGrp="1"/>
          </p:cNvSpPr>
          <p:nvPr>
            <p:ph idx="4294967295"/>
          </p:nvPr>
        </p:nvSpPr>
        <p:spPr>
          <a:xfrm>
            <a:off x="628650" y="1127125"/>
            <a:ext cx="7886700" cy="1409700"/>
          </a:xfrm>
        </p:spPr>
        <p:txBody>
          <a:bodyPr/>
          <a:lstStyle/>
          <a:p>
            <a:pPr marL="0" indent="0" eaLnBrk="1" hangingPunct="1">
              <a:buFont typeface="Arial" panose="020B0604020202020204" pitchFamily="34" charset="0"/>
              <a:buNone/>
            </a:pPr>
            <a:r>
              <a:rPr lang="en-GB" altLang="en-US"/>
              <a:t>What is figurative language?</a:t>
            </a:r>
          </a:p>
        </p:txBody>
      </p:sp>
      <p:sp>
        <p:nvSpPr>
          <p:cNvPr id="15367" name="Content Placeholder 15">
            <a:extLst>
              <a:ext uri="{FF2B5EF4-FFF2-40B4-BE49-F238E27FC236}">
                <a16:creationId xmlns:a16="http://schemas.microsoft.com/office/drawing/2014/main" id="{A3EE5ED9-AA61-41A6-88C6-34AEE3176A14}"/>
              </a:ext>
            </a:extLst>
          </p:cNvPr>
          <p:cNvSpPr txBox="1">
            <a:spLocks/>
          </p:cNvSpPr>
          <p:nvPr/>
        </p:nvSpPr>
        <p:spPr bwMode="auto">
          <a:xfrm>
            <a:off x="628650" y="3467100"/>
            <a:ext cx="7886700"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endParaRPr lang="en-GB" altLang="en-US"/>
          </a:p>
        </p:txBody>
      </p:sp>
      <p:pic>
        <p:nvPicPr>
          <p:cNvPr id="15368" name="Picture 7">
            <a:extLst>
              <a:ext uri="{FF2B5EF4-FFF2-40B4-BE49-F238E27FC236}">
                <a16:creationId xmlns:a16="http://schemas.microsoft.com/office/drawing/2014/main" id="{22FCB179-DCBB-4462-9543-CE485A3F6D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90738" y="2905125"/>
            <a:ext cx="496252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a:extLst>
              <a:ext uri="{FF2B5EF4-FFF2-40B4-BE49-F238E27FC236}">
                <a16:creationId xmlns:a16="http://schemas.microsoft.com/office/drawing/2014/main" id="{DDD06C64-9E27-48CC-81A4-BAF25B5E62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838" y="4178300"/>
            <a:ext cx="2514600"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a:extLst>
              <a:ext uri="{FF2B5EF4-FFF2-40B4-BE49-F238E27FC236}">
                <a16:creationId xmlns:a16="http://schemas.microsoft.com/office/drawing/2014/main" id="{703AA021-3986-463F-8EC4-CC2DC8E80F9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00750" y="4152900"/>
            <a:ext cx="2514600"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0">
            <a:extLst>
              <a:ext uri="{FF2B5EF4-FFF2-40B4-BE49-F238E27FC236}">
                <a16:creationId xmlns:a16="http://schemas.microsoft.com/office/drawing/2014/main" id="{A1662D7D-F0CC-4FE6-B8EE-08ED0CD430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13125" y="5083175"/>
            <a:ext cx="2524125"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7AEE5D10-2C17-4A8C-9E8D-4CEDBE8AB04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278073AA-D766-4079-B347-9D1287CC3F11}"/>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318500" y="6032500"/>
            <a:ext cx="609600" cy="609600"/>
          </a:xfrm>
          <a:prstGeom prst="rect">
            <a:avLst/>
          </a:prstGeom>
        </p:spPr>
      </p:pic>
    </p:spTree>
    <p:custDataLst>
      <p:tags r:id="rId1"/>
    </p:custDataLst>
  </p:cSld>
  <p:clrMapOvr>
    <a:masterClrMapping/>
  </p:clrMapOvr>
  <p:transition spd="slow" advTm="5778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6">
            <a:extLst>
              <a:ext uri="{FF2B5EF4-FFF2-40B4-BE49-F238E27FC236}">
                <a16:creationId xmlns:a16="http://schemas.microsoft.com/office/drawing/2014/main" id="{3C38414C-26A5-4773-A0D9-7931BDFF79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8263" y="1349375"/>
            <a:ext cx="2528887"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18">
            <a:extLst>
              <a:ext uri="{FF2B5EF4-FFF2-40B4-BE49-F238E27FC236}">
                <a16:creationId xmlns:a16="http://schemas.microsoft.com/office/drawing/2014/main" id="{9B86729D-7F3E-4D39-8C5C-B8E769F5AB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43525" y="3043238"/>
            <a:ext cx="2486025"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20">
            <a:extLst>
              <a:ext uri="{FF2B5EF4-FFF2-40B4-BE49-F238E27FC236}">
                <a16:creationId xmlns:a16="http://schemas.microsoft.com/office/drawing/2014/main" id="{3094C97C-0C51-404B-AEF8-2DD4787B67F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14450" y="3011488"/>
            <a:ext cx="2552700" cy="124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22">
            <a:extLst>
              <a:ext uri="{FF2B5EF4-FFF2-40B4-BE49-F238E27FC236}">
                <a16:creationId xmlns:a16="http://schemas.microsoft.com/office/drawing/2014/main" id="{9E26D2D4-E7D7-435E-B992-5777C71D4AC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09938" y="4673600"/>
            <a:ext cx="2524125"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4">
            <a:extLst>
              <a:ext uri="{FF2B5EF4-FFF2-40B4-BE49-F238E27FC236}">
                <a16:creationId xmlns:a16="http://schemas.microsoft.com/office/drawing/2014/main" id="{0B12A014-B958-440F-87E7-09C4373A9A0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34000" y="1258888"/>
            <a:ext cx="2495550"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5ECBC868-A7DD-44EE-B6EC-1FD14A54CFC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7D4E8C6F-2AA3-4ACC-9E07-652D5E65D740}"/>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318500" y="6032500"/>
            <a:ext cx="609600" cy="609600"/>
          </a:xfrm>
          <a:prstGeom prst="rect">
            <a:avLst/>
          </a:prstGeom>
        </p:spPr>
      </p:pic>
    </p:spTree>
    <p:custDataLst>
      <p:tags r:id="rId1"/>
    </p:custDataLst>
  </p:cSld>
  <p:clrMapOvr>
    <a:masterClrMapping/>
  </p:clrMapOvr>
  <p:transition spd="slow" advTm="4494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65F635-2026-46F9-B174-F4A5FFEB5BBE}"/>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The </a:t>
            </a:r>
            <a:r>
              <a:rPr lang="en-GB" sz="3200" dirty="0" err="1">
                <a:latin typeface="+mj-lt"/>
              </a:rPr>
              <a:t>Tyger</a:t>
            </a:r>
            <a:endParaRPr lang="en-GB" sz="3200" dirty="0">
              <a:latin typeface="+mj-lt"/>
            </a:endParaRPr>
          </a:p>
        </p:txBody>
      </p:sp>
      <p:sp>
        <p:nvSpPr>
          <p:cNvPr id="4" name="Rectangle 3">
            <a:extLst>
              <a:ext uri="{FF2B5EF4-FFF2-40B4-BE49-F238E27FC236}">
                <a16:creationId xmlns:a16="http://schemas.microsoft.com/office/drawing/2014/main" id="{3BF4C9C7-6D50-4ED1-8EA3-7D87732C3C10}"/>
              </a:ext>
            </a:extLst>
          </p:cNvPr>
          <p:cNvSpPr/>
          <p:nvPr/>
        </p:nvSpPr>
        <p:spPr>
          <a:xfrm>
            <a:off x="755650" y="1449388"/>
            <a:ext cx="7632700" cy="7747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We are going to read ‘</a:t>
            </a:r>
            <a:r>
              <a:rPr lang="en-GB" sz="1600" b="1" dirty="0">
                <a:solidFill>
                  <a:schemeClr val="tx1"/>
                </a:solidFill>
              </a:rPr>
              <a:t>The Tyger</a:t>
            </a:r>
            <a:r>
              <a:rPr lang="en-GB" sz="1600" b="1" i="1" dirty="0">
                <a:solidFill>
                  <a:schemeClr val="tx1"/>
                </a:solidFill>
              </a:rPr>
              <a:t>’</a:t>
            </a:r>
            <a:r>
              <a:rPr lang="en-GB" sz="1600" dirty="0">
                <a:solidFill>
                  <a:schemeClr val="tx1"/>
                </a:solidFill>
              </a:rPr>
              <a:t>, a famous poem by William Blake, first published in 1794.</a:t>
            </a:r>
          </a:p>
        </p:txBody>
      </p:sp>
      <p:sp>
        <p:nvSpPr>
          <p:cNvPr id="6" name="Rectangle 5">
            <a:extLst>
              <a:ext uri="{FF2B5EF4-FFF2-40B4-BE49-F238E27FC236}">
                <a16:creationId xmlns:a16="http://schemas.microsoft.com/office/drawing/2014/main" id="{D2C1632E-68CA-44AA-A9AC-9B9C8B5A6B65}"/>
              </a:ext>
            </a:extLst>
          </p:cNvPr>
          <p:cNvSpPr/>
          <p:nvPr/>
        </p:nvSpPr>
        <p:spPr>
          <a:xfrm>
            <a:off x="755650" y="2301875"/>
            <a:ext cx="7632700" cy="598488"/>
          </a:xfrm>
          <a:prstGeom prst="rect">
            <a:avLst/>
          </a:prstGeom>
          <a:solidFill>
            <a:srgbClr val="ACB6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You will then consider the language chosen and how it helps to create images for the reader. You will then have a go by yourself at </a:t>
            </a:r>
            <a:r>
              <a:rPr lang="en-GB" sz="1600" b="1" dirty="0">
                <a:solidFill>
                  <a:schemeClr val="tx1"/>
                </a:solidFill>
              </a:rPr>
              <a:t>annotating</a:t>
            </a:r>
            <a:r>
              <a:rPr lang="en-GB" sz="1600" dirty="0">
                <a:solidFill>
                  <a:schemeClr val="tx1"/>
                </a:solidFill>
              </a:rPr>
              <a:t> the poem.</a:t>
            </a:r>
          </a:p>
        </p:txBody>
      </p:sp>
      <p:pic>
        <p:nvPicPr>
          <p:cNvPr id="17413" name="Picture 9">
            <a:extLst>
              <a:ext uri="{FF2B5EF4-FFF2-40B4-BE49-F238E27FC236}">
                <a16:creationId xmlns:a16="http://schemas.microsoft.com/office/drawing/2014/main" id="{EA8C679D-ADA3-444C-9701-B032E71398C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98863" y="3379788"/>
            <a:ext cx="5041900"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4B4FB53E-B500-4B69-8870-AE52B6E6B564}"/>
              </a:ext>
            </a:extLst>
          </p:cNvPr>
          <p:cNvSpPr/>
          <p:nvPr/>
        </p:nvSpPr>
        <p:spPr>
          <a:xfrm>
            <a:off x="755650" y="2978150"/>
            <a:ext cx="7632700" cy="674688"/>
          </a:xfrm>
          <a:prstGeom prst="rect">
            <a:avLst/>
          </a:prstGeom>
          <a:solidFill>
            <a:srgbClr val="ACB6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After you have had a go. Come back to the PPT and we will go through it together, one stanza (verse) at a time, you can then take another coloured pen to add to your </a:t>
            </a:r>
            <a:r>
              <a:rPr lang="en-GB" sz="1600" b="1" dirty="0">
                <a:solidFill>
                  <a:schemeClr val="tx1"/>
                </a:solidFill>
              </a:rPr>
              <a:t>annotations</a:t>
            </a:r>
            <a:r>
              <a:rPr lang="en-GB" sz="1600" dirty="0">
                <a:solidFill>
                  <a:schemeClr val="tx1"/>
                </a:solidFill>
              </a:rPr>
              <a:t>.</a:t>
            </a:r>
          </a:p>
        </p:txBody>
      </p:sp>
      <p:sp>
        <p:nvSpPr>
          <p:cNvPr id="13" name="Rectangle 12">
            <a:extLst>
              <a:ext uri="{FF2B5EF4-FFF2-40B4-BE49-F238E27FC236}">
                <a16:creationId xmlns:a16="http://schemas.microsoft.com/office/drawing/2014/main" id="{790F08FC-DAA2-4AB0-B768-60BCC738AE70}"/>
              </a:ext>
            </a:extLst>
          </p:cNvPr>
          <p:cNvSpPr/>
          <p:nvPr/>
        </p:nvSpPr>
        <p:spPr>
          <a:xfrm>
            <a:off x="755650" y="3740150"/>
            <a:ext cx="7632700" cy="674688"/>
          </a:xfrm>
          <a:prstGeom prst="rect">
            <a:avLst/>
          </a:prstGeom>
          <a:solidFill>
            <a:srgbClr val="ACB6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Your notes should be made to help you understand the poem.</a:t>
            </a:r>
          </a:p>
        </p:txBody>
      </p:sp>
      <p:sp>
        <p:nvSpPr>
          <p:cNvPr id="5" name="Rounded Rectangle 4">
            <a:hlinkClick r:id="rId6"/>
            <a:extLst>
              <a:ext uri="{FF2B5EF4-FFF2-40B4-BE49-F238E27FC236}">
                <a16:creationId xmlns:a16="http://schemas.microsoft.com/office/drawing/2014/main" id="{E9AF81DF-1824-4C2A-9C8D-8004DDE01A01}"/>
              </a:ext>
            </a:extLst>
          </p:cNvPr>
          <p:cNvSpPr/>
          <p:nvPr/>
        </p:nvSpPr>
        <p:spPr>
          <a:xfrm>
            <a:off x="1649413" y="4502150"/>
            <a:ext cx="2216150" cy="1104900"/>
          </a:xfrm>
          <a:prstGeom prst="round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On the next slide I will read the poem.</a:t>
            </a:r>
          </a:p>
        </p:txBody>
      </p:sp>
      <p:sp>
        <p:nvSpPr>
          <p:cNvPr id="17417" name="TextBox 7">
            <a:extLst>
              <a:ext uri="{FF2B5EF4-FFF2-40B4-BE49-F238E27FC236}">
                <a16:creationId xmlns:a16="http://schemas.microsoft.com/office/drawing/2014/main" id="{A344D5D5-AE20-403F-93DD-C27FDF89F265}"/>
              </a:ext>
            </a:extLst>
          </p:cNvPr>
          <p:cNvSpPr txBox="1">
            <a:spLocks noChangeArrowheads="1"/>
          </p:cNvSpPr>
          <p:nvPr/>
        </p:nvSpPr>
        <p:spPr bwMode="auto">
          <a:xfrm>
            <a:off x="819150" y="5700713"/>
            <a:ext cx="55594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sz="1200" b="1">
                <a:solidFill>
                  <a:srgbClr val="202124"/>
                </a:solidFill>
                <a:latin typeface="Calibri" panose="020F0502020204030204" pitchFamily="34" charset="0"/>
                <a:cs typeface="Calibri" panose="020F0502020204030204" pitchFamily="34" charset="0"/>
              </a:rPr>
              <a:t>annotate</a:t>
            </a:r>
          </a:p>
          <a:p>
            <a:pPr>
              <a:lnSpc>
                <a:spcPct val="100000"/>
              </a:lnSpc>
              <a:spcBef>
                <a:spcPct val="0"/>
              </a:spcBef>
              <a:buFontTx/>
              <a:buNone/>
            </a:pPr>
            <a:r>
              <a:rPr lang="en-GB" altLang="en-US" sz="1200" i="1">
                <a:solidFill>
                  <a:srgbClr val="202124"/>
                </a:solidFill>
                <a:latin typeface="Calibri" panose="020F0502020204030204" pitchFamily="34" charset="0"/>
                <a:cs typeface="Calibri" panose="020F0502020204030204" pitchFamily="34" charset="0"/>
              </a:rPr>
              <a:t>Verb</a:t>
            </a:r>
          </a:p>
          <a:p>
            <a:pPr>
              <a:lnSpc>
                <a:spcPct val="100000"/>
              </a:lnSpc>
              <a:spcBef>
                <a:spcPct val="0"/>
              </a:spcBef>
              <a:buFontTx/>
              <a:buNone/>
            </a:pPr>
            <a:r>
              <a:rPr lang="en-GB" altLang="en-US" sz="1200">
                <a:solidFill>
                  <a:srgbClr val="202124"/>
                </a:solidFill>
                <a:latin typeface="Calibri" panose="020F0502020204030204" pitchFamily="34" charset="0"/>
                <a:cs typeface="Calibri" panose="020F0502020204030204" pitchFamily="34" charset="0"/>
              </a:rPr>
              <a:t>add notes to (a text or diagram) giving explanation or comment.</a:t>
            </a:r>
            <a:endParaRPr lang="en-GB" altLang="en-US" sz="1200">
              <a:solidFill>
                <a:schemeClr val="tx1"/>
              </a:solidFill>
              <a:latin typeface="Calibri" panose="020F0502020204030204" pitchFamily="34" charset="0"/>
              <a:cs typeface="Calibri" panose="020F0502020204030204" pitchFamily="34" charset="0"/>
            </a:endParaRPr>
          </a:p>
        </p:txBody>
      </p:sp>
      <p:pic>
        <p:nvPicPr>
          <p:cNvPr id="3" name="Audio 2">
            <a:hlinkClick r:id="" action="ppaction://media"/>
            <a:extLst>
              <a:ext uri="{FF2B5EF4-FFF2-40B4-BE49-F238E27FC236}">
                <a16:creationId xmlns:a16="http://schemas.microsoft.com/office/drawing/2014/main" id="{73E894C5-A43C-4AE7-8C1D-564AE98ECA1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Audio 6">
            <a:hlinkClick r:id="" action="ppaction://media"/>
            <a:extLst>
              <a:ext uri="{FF2B5EF4-FFF2-40B4-BE49-F238E27FC236}">
                <a16:creationId xmlns:a16="http://schemas.microsoft.com/office/drawing/2014/main" id="{5849C29D-FF1F-4E9C-86EE-FCC11F9A167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p:transition spd="slow" advTm="184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2ACA1F1-9DB9-4700-A38D-644480EB7ADE}"/>
              </a:ext>
            </a:extLst>
          </p:cNvPr>
          <p:cNvSpPr/>
          <p:nvPr/>
        </p:nvSpPr>
        <p:spPr>
          <a:xfrm>
            <a:off x="2024063" y="36513"/>
            <a:ext cx="6981825" cy="6784975"/>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endParaRPr lang="en-GB" dirty="0">
              <a:solidFill>
                <a:schemeClr val="tx1"/>
              </a:solidFill>
            </a:endParaRPr>
          </a:p>
        </p:txBody>
      </p:sp>
      <p:pic>
        <p:nvPicPr>
          <p:cNvPr id="18435" name="Picture 6">
            <a:extLst>
              <a:ext uri="{FF2B5EF4-FFF2-40B4-BE49-F238E27FC236}">
                <a16:creationId xmlns:a16="http://schemas.microsoft.com/office/drawing/2014/main" id="{70D050B1-51F6-4FA5-9B6C-6A8239E92ED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2363788"/>
            <a:ext cx="2557463" cy="449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1">
            <a:extLst>
              <a:ext uri="{FF2B5EF4-FFF2-40B4-BE49-F238E27FC236}">
                <a16:creationId xmlns:a16="http://schemas.microsoft.com/office/drawing/2014/main" id="{53FC3445-74AA-4E17-B011-D55555792367}"/>
              </a:ext>
            </a:extLst>
          </p:cNvPr>
          <p:cNvSpPr>
            <a:spLocks noChangeArrowheads="1"/>
          </p:cNvSpPr>
          <p:nvPr/>
        </p:nvSpPr>
        <p:spPr bwMode="auto">
          <a:xfrm>
            <a:off x="1209675" y="85725"/>
            <a:ext cx="4572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a:solidFill>
                  <a:schemeClr val="tx1"/>
                </a:solidFill>
              </a:rPr>
              <a:t>Tyger Tyger, burning bright,</a:t>
            </a:r>
          </a:p>
          <a:p>
            <a:pPr algn="ctr" eaLnBrk="1" hangingPunct="1">
              <a:lnSpc>
                <a:spcPct val="100000"/>
              </a:lnSpc>
              <a:spcBef>
                <a:spcPct val="0"/>
              </a:spcBef>
              <a:spcAft>
                <a:spcPts val="600"/>
              </a:spcAft>
              <a:buFontTx/>
              <a:buNone/>
            </a:pPr>
            <a:r>
              <a:rPr lang="en-GB" altLang="en-US" sz="1200">
                <a:solidFill>
                  <a:schemeClr val="tx1"/>
                </a:solidFill>
              </a:rPr>
              <a:t>In the forests of the night,</a:t>
            </a:r>
          </a:p>
          <a:p>
            <a:pPr algn="ctr" eaLnBrk="1" hangingPunct="1">
              <a:lnSpc>
                <a:spcPct val="100000"/>
              </a:lnSpc>
              <a:spcBef>
                <a:spcPct val="0"/>
              </a:spcBef>
              <a:spcAft>
                <a:spcPts val="600"/>
              </a:spcAft>
              <a:buFontTx/>
              <a:buNone/>
            </a:pPr>
            <a:r>
              <a:rPr lang="en-GB" altLang="en-US" sz="1200">
                <a:solidFill>
                  <a:schemeClr val="tx1"/>
                </a:solidFill>
              </a:rPr>
              <a:t>What immortal hand or eye,</a:t>
            </a:r>
          </a:p>
          <a:p>
            <a:pPr algn="ctr" eaLnBrk="1" hangingPunct="1">
              <a:lnSpc>
                <a:spcPct val="100000"/>
              </a:lnSpc>
              <a:spcBef>
                <a:spcPct val="0"/>
              </a:spcBef>
              <a:spcAft>
                <a:spcPts val="600"/>
              </a:spcAft>
              <a:buFontTx/>
              <a:buNone/>
            </a:pPr>
            <a:r>
              <a:rPr lang="en-GB" altLang="en-US" sz="1200">
                <a:solidFill>
                  <a:schemeClr val="tx1"/>
                </a:solidFill>
              </a:rPr>
              <a:t>Could frame thy fearful symmetry?</a:t>
            </a:r>
          </a:p>
          <a:p>
            <a:pPr algn="ctr" eaLnBrk="1" hangingPunct="1">
              <a:lnSpc>
                <a:spcPct val="100000"/>
              </a:lnSpc>
              <a:spcBef>
                <a:spcPct val="0"/>
              </a:spcBef>
              <a:spcAft>
                <a:spcPts val="600"/>
              </a:spcAft>
              <a:buFontTx/>
              <a:buNone/>
            </a:pPr>
            <a:endParaRPr lang="en-GB" altLang="en-US" sz="1200">
              <a:solidFill>
                <a:schemeClr val="tx1"/>
              </a:solidFill>
            </a:endParaRPr>
          </a:p>
          <a:p>
            <a:pPr algn="ctr" eaLnBrk="1" hangingPunct="1">
              <a:lnSpc>
                <a:spcPct val="100000"/>
              </a:lnSpc>
              <a:spcBef>
                <a:spcPct val="0"/>
              </a:spcBef>
              <a:spcAft>
                <a:spcPts val="600"/>
              </a:spcAft>
              <a:buFontTx/>
              <a:buNone/>
            </a:pPr>
            <a:r>
              <a:rPr lang="en-GB" altLang="en-US" sz="1200">
                <a:solidFill>
                  <a:schemeClr val="tx1"/>
                </a:solidFill>
              </a:rPr>
              <a:t>In what distant deeps or skies.</a:t>
            </a:r>
          </a:p>
          <a:p>
            <a:pPr algn="ctr" eaLnBrk="1" hangingPunct="1">
              <a:lnSpc>
                <a:spcPct val="100000"/>
              </a:lnSpc>
              <a:spcBef>
                <a:spcPct val="0"/>
              </a:spcBef>
              <a:spcAft>
                <a:spcPts val="600"/>
              </a:spcAft>
              <a:buFontTx/>
              <a:buNone/>
            </a:pPr>
            <a:r>
              <a:rPr lang="en-GB" altLang="en-US" sz="1200">
                <a:solidFill>
                  <a:schemeClr val="tx1"/>
                </a:solidFill>
              </a:rPr>
              <a:t>Burnt the fire of thine eyes?</a:t>
            </a:r>
          </a:p>
          <a:p>
            <a:pPr algn="ctr" eaLnBrk="1" hangingPunct="1">
              <a:lnSpc>
                <a:spcPct val="100000"/>
              </a:lnSpc>
              <a:spcBef>
                <a:spcPct val="0"/>
              </a:spcBef>
              <a:spcAft>
                <a:spcPts val="600"/>
              </a:spcAft>
              <a:buFontTx/>
              <a:buNone/>
            </a:pPr>
            <a:r>
              <a:rPr lang="en-GB" altLang="en-US" sz="1200">
                <a:solidFill>
                  <a:schemeClr val="tx1"/>
                </a:solidFill>
              </a:rPr>
              <a:t>On what wings dare he aspire?</a:t>
            </a:r>
          </a:p>
          <a:p>
            <a:pPr algn="ctr" eaLnBrk="1" hangingPunct="1">
              <a:lnSpc>
                <a:spcPct val="100000"/>
              </a:lnSpc>
              <a:spcBef>
                <a:spcPct val="0"/>
              </a:spcBef>
              <a:spcAft>
                <a:spcPts val="600"/>
              </a:spcAft>
              <a:buFontTx/>
              <a:buNone/>
            </a:pPr>
            <a:r>
              <a:rPr lang="en-GB" altLang="en-US" sz="1200">
                <a:solidFill>
                  <a:schemeClr val="tx1"/>
                </a:solidFill>
              </a:rPr>
              <a:t>What the hand, dare seize the fire?</a:t>
            </a:r>
          </a:p>
        </p:txBody>
      </p:sp>
      <p:sp>
        <p:nvSpPr>
          <p:cNvPr id="14" name="Text 2">
            <a:extLst>
              <a:ext uri="{FF2B5EF4-FFF2-40B4-BE49-F238E27FC236}">
                <a16:creationId xmlns:a16="http://schemas.microsoft.com/office/drawing/2014/main" id="{7A89513D-B3D5-44D6-B1BA-DC9C0D84B888}"/>
              </a:ext>
            </a:extLst>
          </p:cNvPr>
          <p:cNvSpPr>
            <a:spLocks noChangeArrowheads="1"/>
          </p:cNvSpPr>
          <p:nvPr/>
        </p:nvSpPr>
        <p:spPr bwMode="auto">
          <a:xfrm>
            <a:off x="3686175" y="2068513"/>
            <a:ext cx="4572000" cy="236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a:solidFill>
                  <a:schemeClr val="tx1"/>
                </a:solidFill>
              </a:rPr>
              <a:t>And what shoulder, &amp; what art,</a:t>
            </a:r>
          </a:p>
          <a:p>
            <a:pPr algn="ctr" eaLnBrk="1" hangingPunct="1">
              <a:lnSpc>
                <a:spcPct val="100000"/>
              </a:lnSpc>
              <a:spcBef>
                <a:spcPct val="0"/>
              </a:spcBef>
              <a:spcAft>
                <a:spcPts val="600"/>
              </a:spcAft>
              <a:buFontTx/>
              <a:buNone/>
            </a:pPr>
            <a:r>
              <a:rPr lang="en-GB" altLang="en-US" sz="1200">
                <a:solidFill>
                  <a:schemeClr val="tx1"/>
                </a:solidFill>
              </a:rPr>
              <a:t>Could twist the sinews of thy heart?</a:t>
            </a:r>
          </a:p>
          <a:p>
            <a:pPr algn="ctr" eaLnBrk="1" hangingPunct="1">
              <a:lnSpc>
                <a:spcPct val="100000"/>
              </a:lnSpc>
              <a:spcBef>
                <a:spcPct val="0"/>
              </a:spcBef>
              <a:spcAft>
                <a:spcPts val="600"/>
              </a:spcAft>
              <a:buFontTx/>
              <a:buNone/>
            </a:pPr>
            <a:r>
              <a:rPr lang="en-GB" altLang="en-US" sz="1200">
                <a:solidFill>
                  <a:schemeClr val="tx1"/>
                </a:solidFill>
              </a:rPr>
              <a:t>And when thy heart began to beat,</a:t>
            </a:r>
          </a:p>
          <a:p>
            <a:pPr algn="ctr" eaLnBrk="1" hangingPunct="1">
              <a:lnSpc>
                <a:spcPct val="100000"/>
              </a:lnSpc>
              <a:spcBef>
                <a:spcPct val="0"/>
              </a:spcBef>
              <a:spcAft>
                <a:spcPts val="600"/>
              </a:spcAft>
              <a:buFontTx/>
              <a:buNone/>
            </a:pPr>
            <a:r>
              <a:rPr lang="en-GB" altLang="en-US" sz="1200">
                <a:solidFill>
                  <a:schemeClr val="tx1"/>
                </a:solidFill>
              </a:rPr>
              <a:t>What dread hand? &amp; what dread feet?</a:t>
            </a:r>
          </a:p>
          <a:p>
            <a:pPr algn="ctr" eaLnBrk="1" hangingPunct="1">
              <a:lnSpc>
                <a:spcPct val="100000"/>
              </a:lnSpc>
              <a:spcBef>
                <a:spcPct val="0"/>
              </a:spcBef>
              <a:spcAft>
                <a:spcPts val="600"/>
              </a:spcAft>
              <a:buFontTx/>
              <a:buNone/>
            </a:pPr>
            <a:endParaRPr lang="en-GB" altLang="en-US" sz="1200">
              <a:solidFill>
                <a:schemeClr val="tx1"/>
              </a:solidFill>
            </a:endParaRPr>
          </a:p>
          <a:p>
            <a:pPr algn="ctr" eaLnBrk="1" hangingPunct="1">
              <a:lnSpc>
                <a:spcPct val="100000"/>
              </a:lnSpc>
              <a:spcBef>
                <a:spcPct val="0"/>
              </a:spcBef>
              <a:spcAft>
                <a:spcPts val="600"/>
              </a:spcAft>
              <a:buFontTx/>
              <a:buNone/>
            </a:pPr>
            <a:r>
              <a:rPr lang="en-GB" altLang="en-US" sz="1200">
                <a:solidFill>
                  <a:schemeClr val="tx1"/>
                </a:solidFill>
              </a:rPr>
              <a:t>What the hammer? what the chain,</a:t>
            </a:r>
          </a:p>
          <a:p>
            <a:pPr algn="ctr" eaLnBrk="1" hangingPunct="1">
              <a:lnSpc>
                <a:spcPct val="100000"/>
              </a:lnSpc>
              <a:spcBef>
                <a:spcPct val="0"/>
              </a:spcBef>
              <a:spcAft>
                <a:spcPts val="600"/>
              </a:spcAft>
              <a:buFontTx/>
              <a:buNone/>
            </a:pPr>
            <a:r>
              <a:rPr lang="en-GB" altLang="en-US" sz="1200">
                <a:solidFill>
                  <a:schemeClr val="tx1"/>
                </a:solidFill>
              </a:rPr>
              <a:t>In what furnace was thy brain?</a:t>
            </a:r>
          </a:p>
          <a:p>
            <a:pPr algn="ctr" eaLnBrk="1" hangingPunct="1">
              <a:lnSpc>
                <a:spcPct val="100000"/>
              </a:lnSpc>
              <a:spcBef>
                <a:spcPct val="0"/>
              </a:spcBef>
              <a:spcAft>
                <a:spcPts val="600"/>
              </a:spcAft>
              <a:buFontTx/>
              <a:buNone/>
            </a:pPr>
            <a:r>
              <a:rPr lang="en-GB" altLang="en-US" sz="1200">
                <a:solidFill>
                  <a:schemeClr val="tx1"/>
                </a:solidFill>
              </a:rPr>
              <a:t>What the anvil? what dread grasp,</a:t>
            </a:r>
          </a:p>
          <a:p>
            <a:pPr algn="ctr" eaLnBrk="1" hangingPunct="1">
              <a:lnSpc>
                <a:spcPct val="100000"/>
              </a:lnSpc>
              <a:spcBef>
                <a:spcPct val="0"/>
              </a:spcBef>
              <a:spcAft>
                <a:spcPts val="600"/>
              </a:spcAft>
              <a:buFontTx/>
              <a:buNone/>
            </a:pPr>
            <a:r>
              <a:rPr lang="en-GB" altLang="en-US" sz="1200">
                <a:solidFill>
                  <a:schemeClr val="tx1"/>
                </a:solidFill>
              </a:rPr>
              <a:t>Dare its deadly terrors clasp!</a:t>
            </a:r>
          </a:p>
        </p:txBody>
      </p:sp>
      <p:sp>
        <p:nvSpPr>
          <p:cNvPr id="15" name="Text 3">
            <a:extLst>
              <a:ext uri="{FF2B5EF4-FFF2-40B4-BE49-F238E27FC236}">
                <a16:creationId xmlns:a16="http://schemas.microsoft.com/office/drawing/2014/main" id="{39BA0640-EE7A-4164-8F66-D9ED8DFE0FAC}"/>
              </a:ext>
            </a:extLst>
          </p:cNvPr>
          <p:cNvSpPr>
            <a:spLocks noChangeArrowheads="1"/>
          </p:cNvSpPr>
          <p:nvPr/>
        </p:nvSpPr>
        <p:spPr bwMode="auto">
          <a:xfrm>
            <a:off x="5214938" y="4437063"/>
            <a:ext cx="4572000" cy="237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a:solidFill>
                  <a:schemeClr val="tx1"/>
                </a:solidFill>
              </a:rPr>
              <a:t>When the stars threw down their spears</a:t>
            </a:r>
          </a:p>
          <a:p>
            <a:pPr algn="ctr" eaLnBrk="1" hangingPunct="1">
              <a:lnSpc>
                <a:spcPct val="100000"/>
              </a:lnSpc>
              <a:spcBef>
                <a:spcPct val="0"/>
              </a:spcBef>
              <a:spcAft>
                <a:spcPts val="600"/>
              </a:spcAft>
              <a:buFontTx/>
              <a:buNone/>
            </a:pPr>
            <a:r>
              <a:rPr lang="en-GB" altLang="en-US" sz="1200">
                <a:solidFill>
                  <a:schemeClr val="tx1"/>
                </a:solidFill>
              </a:rPr>
              <a:t>And water’d heaven with their tears:</a:t>
            </a:r>
          </a:p>
          <a:p>
            <a:pPr algn="ctr" eaLnBrk="1" hangingPunct="1">
              <a:lnSpc>
                <a:spcPct val="100000"/>
              </a:lnSpc>
              <a:spcBef>
                <a:spcPct val="0"/>
              </a:spcBef>
              <a:spcAft>
                <a:spcPts val="600"/>
              </a:spcAft>
              <a:buFontTx/>
              <a:buNone/>
            </a:pPr>
            <a:r>
              <a:rPr lang="en-GB" altLang="en-US" sz="1200">
                <a:solidFill>
                  <a:schemeClr val="tx1"/>
                </a:solidFill>
              </a:rPr>
              <a:t>Did he smile his work to see?</a:t>
            </a:r>
          </a:p>
          <a:p>
            <a:pPr algn="ctr" eaLnBrk="1" hangingPunct="1">
              <a:lnSpc>
                <a:spcPct val="100000"/>
              </a:lnSpc>
              <a:spcBef>
                <a:spcPct val="0"/>
              </a:spcBef>
              <a:spcAft>
                <a:spcPts val="600"/>
              </a:spcAft>
              <a:buFontTx/>
              <a:buNone/>
            </a:pPr>
            <a:r>
              <a:rPr lang="en-GB" altLang="en-US" sz="1200">
                <a:solidFill>
                  <a:schemeClr val="tx1"/>
                </a:solidFill>
              </a:rPr>
              <a:t>Did he who made the Lamb make thee?</a:t>
            </a:r>
          </a:p>
          <a:p>
            <a:pPr algn="ctr" eaLnBrk="1" hangingPunct="1">
              <a:lnSpc>
                <a:spcPct val="100000"/>
              </a:lnSpc>
              <a:spcBef>
                <a:spcPct val="0"/>
              </a:spcBef>
              <a:spcAft>
                <a:spcPts val="600"/>
              </a:spcAft>
              <a:buFontTx/>
              <a:buNone/>
            </a:pPr>
            <a:endParaRPr lang="en-GB" altLang="en-US" sz="1200">
              <a:solidFill>
                <a:schemeClr val="tx1"/>
              </a:solidFill>
            </a:endParaRPr>
          </a:p>
          <a:p>
            <a:pPr algn="ctr" eaLnBrk="1" hangingPunct="1">
              <a:lnSpc>
                <a:spcPct val="100000"/>
              </a:lnSpc>
              <a:spcBef>
                <a:spcPct val="0"/>
              </a:spcBef>
              <a:spcAft>
                <a:spcPts val="600"/>
              </a:spcAft>
              <a:buFontTx/>
              <a:buNone/>
            </a:pPr>
            <a:r>
              <a:rPr lang="en-GB" altLang="en-US" sz="1200">
                <a:solidFill>
                  <a:schemeClr val="tx1"/>
                </a:solidFill>
              </a:rPr>
              <a:t>Tyger Tyger burning bright,</a:t>
            </a:r>
          </a:p>
          <a:p>
            <a:pPr algn="ctr" eaLnBrk="1" hangingPunct="1">
              <a:lnSpc>
                <a:spcPct val="100000"/>
              </a:lnSpc>
              <a:spcBef>
                <a:spcPct val="0"/>
              </a:spcBef>
              <a:spcAft>
                <a:spcPts val="600"/>
              </a:spcAft>
              <a:buFontTx/>
              <a:buNone/>
            </a:pPr>
            <a:r>
              <a:rPr lang="en-GB" altLang="en-US" sz="1200">
                <a:solidFill>
                  <a:schemeClr val="tx1"/>
                </a:solidFill>
              </a:rPr>
              <a:t>In the forests of the night:</a:t>
            </a:r>
          </a:p>
          <a:p>
            <a:pPr algn="ctr" eaLnBrk="1" hangingPunct="1">
              <a:lnSpc>
                <a:spcPct val="100000"/>
              </a:lnSpc>
              <a:spcBef>
                <a:spcPct val="0"/>
              </a:spcBef>
              <a:spcAft>
                <a:spcPts val="600"/>
              </a:spcAft>
              <a:buFontTx/>
              <a:buNone/>
            </a:pPr>
            <a:r>
              <a:rPr lang="en-GB" altLang="en-US" sz="1200">
                <a:solidFill>
                  <a:schemeClr val="tx1"/>
                </a:solidFill>
              </a:rPr>
              <a:t>What immortal hand or eye,</a:t>
            </a:r>
          </a:p>
          <a:p>
            <a:pPr algn="ctr" eaLnBrk="1" hangingPunct="1">
              <a:lnSpc>
                <a:spcPct val="100000"/>
              </a:lnSpc>
              <a:spcBef>
                <a:spcPct val="0"/>
              </a:spcBef>
              <a:spcAft>
                <a:spcPts val="600"/>
              </a:spcAft>
              <a:buFontTx/>
              <a:buNone/>
            </a:pPr>
            <a:r>
              <a:rPr lang="en-GB" altLang="en-US" sz="1200">
                <a:solidFill>
                  <a:schemeClr val="tx1"/>
                </a:solidFill>
              </a:rPr>
              <a:t>Dare frame thy fearful symmetry?</a:t>
            </a:r>
          </a:p>
        </p:txBody>
      </p:sp>
      <p:sp>
        <p:nvSpPr>
          <p:cNvPr id="2" name="TextBox 1">
            <a:extLst>
              <a:ext uri="{FF2B5EF4-FFF2-40B4-BE49-F238E27FC236}">
                <a16:creationId xmlns:a16="http://schemas.microsoft.com/office/drawing/2014/main" id="{086AC027-0EC5-45E3-A468-9BEDDA6FEDC7}"/>
              </a:ext>
            </a:extLst>
          </p:cNvPr>
          <p:cNvSpPr txBox="1"/>
          <p:nvPr/>
        </p:nvSpPr>
        <p:spPr>
          <a:xfrm>
            <a:off x="5486400" y="504825"/>
            <a:ext cx="3267075" cy="769938"/>
          </a:xfrm>
          <a:prstGeom prst="rect">
            <a:avLst/>
          </a:prstGeom>
          <a:noFill/>
        </p:spPr>
        <p:txBody>
          <a:bodyPr>
            <a:spAutoFit/>
          </a:bodyPr>
          <a:lstStyle/>
          <a:p>
            <a:pPr algn="ctr" eaLnBrk="1" fontAlgn="auto" hangingPunct="1">
              <a:spcBef>
                <a:spcPts val="0"/>
              </a:spcBef>
              <a:spcAft>
                <a:spcPts val="0"/>
              </a:spcAft>
              <a:defRPr/>
            </a:pPr>
            <a:r>
              <a:rPr lang="en-GB" sz="4400" dirty="0">
                <a:latin typeface="+mj-lt"/>
              </a:rPr>
              <a:t>The </a:t>
            </a:r>
            <a:r>
              <a:rPr lang="en-GB" sz="4400" dirty="0" err="1">
                <a:latin typeface="+mj-lt"/>
              </a:rPr>
              <a:t>Tyger</a:t>
            </a:r>
            <a:endParaRPr lang="en-GB" sz="4400" dirty="0">
              <a:latin typeface="+mj-lt"/>
            </a:endParaRPr>
          </a:p>
        </p:txBody>
      </p:sp>
      <p:sp>
        <p:nvSpPr>
          <p:cNvPr id="18440" name="TextBox 12">
            <a:extLst>
              <a:ext uri="{FF2B5EF4-FFF2-40B4-BE49-F238E27FC236}">
                <a16:creationId xmlns:a16="http://schemas.microsoft.com/office/drawing/2014/main" id="{0C10799E-5EF9-426F-9228-96370A0B16C5}"/>
              </a:ext>
            </a:extLst>
          </p:cNvPr>
          <p:cNvSpPr txBox="1">
            <a:spLocks noChangeArrowheads="1"/>
          </p:cNvSpPr>
          <p:nvPr/>
        </p:nvSpPr>
        <p:spPr bwMode="auto">
          <a:xfrm>
            <a:off x="3038475" y="6261100"/>
            <a:ext cx="4895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rgbClr val="0A0D66"/>
                </a:solidFill>
                <a:latin typeface="Sassoon"/>
              </a:rPr>
              <a:t>by William Blake</a:t>
            </a:r>
          </a:p>
        </p:txBody>
      </p:sp>
      <p:pic>
        <p:nvPicPr>
          <p:cNvPr id="4" name="Audio 3">
            <a:hlinkClick r:id="" action="ppaction://media"/>
            <a:extLst>
              <a:ext uri="{FF2B5EF4-FFF2-40B4-BE49-F238E27FC236}">
                <a16:creationId xmlns:a16="http://schemas.microsoft.com/office/drawing/2014/main" id="{D1752EDC-4B13-4BC1-B998-61DED71149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udio 4">
            <a:hlinkClick r:id="" action="ppaction://media"/>
            <a:extLst>
              <a:ext uri="{FF2B5EF4-FFF2-40B4-BE49-F238E27FC236}">
                <a16:creationId xmlns:a16="http://schemas.microsoft.com/office/drawing/2014/main" id="{8F743934-64DF-43AD-AEDD-9D4FD172543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p:transition spd="slow" advTm="5394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path" presetSubtype="0" accel="50000" decel="50000" fill="hold" grpId="0" nodeType="clickEffect">
                                  <p:stCondLst>
                                    <p:cond delay="0"/>
                                  </p:stCondLst>
                                  <p:childTnLst>
                                    <p:animMotion origin="layout" path="M 0 -3.7037E-6 L 0 -0.55069 " pathEditMode="relative" rAng="0" ptsTypes="AA">
                                      <p:cBhvr>
                                        <p:cTn id="10" dur="2000" fill="hold"/>
                                        <p:tgtEl>
                                          <p:spTgt spid="9"/>
                                        </p:tgtEl>
                                        <p:attrNameLst>
                                          <p:attrName>ppt_x</p:attrName>
                                          <p:attrName>ppt_y</p:attrName>
                                        </p:attrNameLst>
                                      </p:cBhvr>
                                      <p:rCtr x="0" y="-27546"/>
                                    </p:animMotion>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path" presetSubtype="0" accel="50000" decel="50000" fill="hold" grpId="1" nodeType="clickEffect">
                                  <p:stCondLst>
                                    <p:cond delay="0"/>
                                  </p:stCondLst>
                                  <p:childTnLst>
                                    <p:animMotion origin="layout" path="M 0 -0.55069 L 0 -1.0912 " pathEditMode="relative" rAng="0" ptsTypes="AA">
                                      <p:cBhvr>
                                        <p:cTn id="14" dur="2000" fill="hold"/>
                                        <p:tgtEl>
                                          <p:spTgt spid="9"/>
                                        </p:tgtEl>
                                        <p:attrNameLst>
                                          <p:attrName>ppt_x</p:attrName>
                                          <p:attrName>ppt_y</p:attrName>
                                        </p:attrNameLst>
                                      </p:cBhvr>
                                      <p:rCtr x="0" y="-27037"/>
                                    </p:animMotion>
                                  </p:childTnLst>
                                </p:cTn>
                              </p:par>
                            </p:childTnLst>
                          </p:cTn>
                        </p:par>
                        <p:par>
                          <p:cTn id="15" fill="hold" nodeType="afterGroup">
                            <p:stCondLst>
                              <p:cond delay="2000"/>
                            </p:stCondLst>
                            <p:childTnLst>
                              <p:par>
                                <p:cTn id="16" presetID="42" presetClass="path" presetSubtype="0" accel="50000" decel="50000" fill="hold" grpId="0" nodeType="afterEffect">
                                  <p:stCondLst>
                                    <p:cond delay="250"/>
                                  </p:stCondLst>
                                  <p:childTnLst>
                                    <p:animMotion origin="layout" path="M 0 -3.7037E-6 L 0 -0.55069 " pathEditMode="relative" rAng="0" ptsTypes="AA">
                                      <p:cBhvr>
                                        <p:cTn id="17" dur="2000" fill="hold"/>
                                        <p:tgtEl>
                                          <p:spTgt spid="14"/>
                                        </p:tgtEl>
                                        <p:attrNameLst>
                                          <p:attrName>ppt_x</p:attrName>
                                          <p:attrName>ppt_y</p:attrName>
                                        </p:attrNameLst>
                                      </p:cBhvr>
                                      <p:rCtr x="0" y="-27546"/>
                                    </p:animMotion>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path" presetSubtype="0" accel="50000" decel="50000" fill="hold" grpId="1" nodeType="clickEffect">
                                  <p:stCondLst>
                                    <p:cond delay="0"/>
                                  </p:stCondLst>
                                  <p:childTnLst>
                                    <p:animMotion origin="layout" path="M 0 -0.55069 L 0 -1.10926 " pathEditMode="relative" rAng="0" ptsTypes="AA">
                                      <p:cBhvr>
                                        <p:cTn id="21" dur="2000" fill="hold"/>
                                        <p:tgtEl>
                                          <p:spTgt spid="14"/>
                                        </p:tgtEl>
                                        <p:attrNameLst>
                                          <p:attrName>ppt_x</p:attrName>
                                          <p:attrName>ppt_y</p:attrName>
                                        </p:attrNameLst>
                                      </p:cBhvr>
                                      <p:rCtr x="0" y="-27940"/>
                                    </p:animMotion>
                                  </p:childTnLst>
                                </p:cTn>
                              </p:par>
                            </p:childTnLst>
                          </p:cTn>
                        </p:par>
                        <p:par>
                          <p:cTn id="22" fill="hold" nodeType="afterGroup">
                            <p:stCondLst>
                              <p:cond delay="2000"/>
                            </p:stCondLst>
                            <p:childTnLst>
                              <p:par>
                                <p:cTn id="23" presetID="42" presetClass="path" presetSubtype="0" accel="50000" decel="50000" fill="hold" grpId="0" nodeType="afterEffect">
                                  <p:stCondLst>
                                    <p:cond delay="250"/>
                                  </p:stCondLst>
                                  <p:childTnLst>
                                    <p:animMotion origin="layout" path="M 0 -3.7037E-6 L 0 -0.54583 " pathEditMode="relative" rAng="0" ptsTypes="AA">
                                      <p:cBhvr>
                                        <p:cTn id="24" dur="2000" fill="hold"/>
                                        <p:tgtEl>
                                          <p:spTgt spid="15"/>
                                        </p:tgtEl>
                                        <p:attrNameLst>
                                          <p:attrName>ppt_x</p:attrName>
                                          <p:attrName>ppt_y</p:attrName>
                                        </p:attrNameLst>
                                      </p:cBhvr>
                                      <p:rCtr x="0" y="-27292"/>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5"/>
                </p:tgtEl>
              </p:cMediaNode>
            </p:audio>
          </p:childTnLst>
        </p:cTn>
      </p:par>
    </p:tnLst>
    <p:bldLst>
      <p:bldP spid="9" grpId="0"/>
      <p:bldP spid="9" grpId="1"/>
      <p:bldP spid="14" grpId="0"/>
      <p:bldP spid="14" grpId="1"/>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E3A1B8-54E5-44AC-B525-79BF5212B3DA}"/>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Annotating</a:t>
            </a:r>
          </a:p>
        </p:txBody>
      </p:sp>
      <p:sp>
        <p:nvSpPr>
          <p:cNvPr id="4" name="Rectangle 3">
            <a:extLst>
              <a:ext uri="{FF2B5EF4-FFF2-40B4-BE49-F238E27FC236}">
                <a16:creationId xmlns:a16="http://schemas.microsoft.com/office/drawing/2014/main" id="{CE342B73-95AE-4EB3-A047-952DF101476C}"/>
              </a:ext>
            </a:extLst>
          </p:cNvPr>
          <p:cNvSpPr/>
          <p:nvPr/>
        </p:nvSpPr>
        <p:spPr>
          <a:xfrm>
            <a:off x="755650" y="1239838"/>
            <a:ext cx="7632700" cy="1055687"/>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b="1" dirty="0">
                <a:solidFill>
                  <a:schemeClr val="tx1"/>
                </a:solidFill>
              </a:rPr>
              <a:t>Now its your turn. Read through the poem by yourself and see what you can identify. Choose one of the worksheets to help * or *** or make a list on a piece of paper.</a:t>
            </a:r>
          </a:p>
        </p:txBody>
      </p:sp>
      <p:pic>
        <p:nvPicPr>
          <p:cNvPr id="19460" name="Picture 2">
            <a:extLst>
              <a:ext uri="{FF2B5EF4-FFF2-40B4-BE49-F238E27FC236}">
                <a16:creationId xmlns:a16="http://schemas.microsoft.com/office/drawing/2014/main" id="{8A3C5274-9985-4FAE-B620-324AB1A81A4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55650" y="2487613"/>
            <a:ext cx="3640138" cy="24638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A6CBAB00-6AA2-496E-BE3F-D0BB9C92CE07}"/>
              </a:ext>
            </a:extLst>
          </p:cNvPr>
          <p:cNvSpPr/>
          <p:nvPr/>
        </p:nvSpPr>
        <p:spPr>
          <a:xfrm>
            <a:off x="755650" y="2689225"/>
            <a:ext cx="3816350" cy="2062163"/>
          </a:xfrm>
          <a:prstGeom prst="rect">
            <a:avLst/>
          </a:prstGeom>
        </p:spPr>
        <p:txBody>
          <a:bodyPr>
            <a:spAutoFit/>
          </a:bodyPr>
          <a:lstStyle/>
          <a:p>
            <a:pPr eaLnBrk="1" fontAlgn="auto" hangingPunct="1">
              <a:spcBef>
                <a:spcPts val="0"/>
              </a:spcBef>
              <a:spcAft>
                <a:spcPts val="0"/>
              </a:spcAft>
              <a:defRPr/>
            </a:pPr>
            <a:r>
              <a:rPr lang="en-GB" sz="1600" b="1" dirty="0">
                <a:latin typeface="+mn-lt"/>
              </a:rPr>
              <a:t>What to do when annotating:</a:t>
            </a:r>
          </a:p>
          <a:p>
            <a:pPr marL="252000" indent="-180000" eaLnBrk="1" fontAlgn="auto" hangingPunct="1">
              <a:spcBef>
                <a:spcPts val="0"/>
              </a:spcBef>
              <a:spcAft>
                <a:spcPts val="0"/>
              </a:spcAft>
              <a:buFont typeface="Arial" panose="020B0604020202020204" pitchFamily="34" charset="0"/>
              <a:buChar char="•"/>
              <a:defRPr/>
            </a:pPr>
            <a:r>
              <a:rPr lang="en-GB" sz="1600" dirty="0">
                <a:latin typeface="+mn-lt"/>
              </a:rPr>
              <a:t>identify any figurative language (alliteration);</a:t>
            </a:r>
          </a:p>
          <a:p>
            <a:pPr marL="252000" indent="-180000" eaLnBrk="1" fontAlgn="auto" hangingPunct="1">
              <a:spcBef>
                <a:spcPts val="0"/>
              </a:spcBef>
              <a:spcAft>
                <a:spcPts val="0"/>
              </a:spcAft>
              <a:buFont typeface="Arial" panose="020B0604020202020204" pitchFamily="34" charset="0"/>
              <a:buChar char="•"/>
              <a:defRPr/>
            </a:pPr>
            <a:r>
              <a:rPr lang="en-GB" sz="1600" dirty="0">
                <a:latin typeface="+mn-lt"/>
              </a:rPr>
              <a:t>highlight any imagery;</a:t>
            </a:r>
          </a:p>
          <a:p>
            <a:pPr marL="252000" indent="-180000" eaLnBrk="1" fontAlgn="auto" hangingPunct="1">
              <a:spcBef>
                <a:spcPts val="0"/>
              </a:spcBef>
              <a:spcAft>
                <a:spcPts val="0"/>
              </a:spcAft>
              <a:buFont typeface="Arial" panose="020B0604020202020204" pitchFamily="34" charset="0"/>
              <a:buChar char="•"/>
              <a:defRPr/>
            </a:pPr>
            <a:r>
              <a:rPr lang="en-GB" sz="1600" dirty="0">
                <a:latin typeface="+mn-lt"/>
              </a:rPr>
              <a:t>identify rhyming words;</a:t>
            </a:r>
          </a:p>
          <a:p>
            <a:pPr marL="252000" indent="-180000" eaLnBrk="1" fontAlgn="auto" hangingPunct="1">
              <a:spcBef>
                <a:spcPts val="0"/>
              </a:spcBef>
              <a:spcAft>
                <a:spcPts val="0"/>
              </a:spcAft>
              <a:buFont typeface="Arial" panose="020B0604020202020204" pitchFamily="34" charset="0"/>
              <a:buChar char="•"/>
              <a:defRPr/>
            </a:pPr>
            <a:r>
              <a:rPr lang="en-GB" sz="1600" dirty="0">
                <a:latin typeface="+mn-lt"/>
              </a:rPr>
              <a:t>identify any repetition;</a:t>
            </a:r>
          </a:p>
          <a:p>
            <a:pPr marL="252000" indent="-180000" eaLnBrk="1" fontAlgn="auto" hangingPunct="1">
              <a:spcBef>
                <a:spcPts val="0"/>
              </a:spcBef>
              <a:spcAft>
                <a:spcPts val="0"/>
              </a:spcAft>
              <a:buFont typeface="Arial" panose="020B0604020202020204" pitchFamily="34" charset="0"/>
              <a:buChar char="•"/>
              <a:defRPr/>
            </a:pPr>
            <a:r>
              <a:rPr lang="en-GB" sz="1600" dirty="0">
                <a:latin typeface="+mn-lt"/>
              </a:rPr>
              <a:t>are there any parts you don’t understand?</a:t>
            </a:r>
          </a:p>
        </p:txBody>
      </p:sp>
      <p:pic>
        <p:nvPicPr>
          <p:cNvPr id="19462" name="Picture 7">
            <a:extLst>
              <a:ext uri="{FF2B5EF4-FFF2-40B4-BE49-F238E27FC236}">
                <a16:creationId xmlns:a16="http://schemas.microsoft.com/office/drawing/2014/main" id="{CCFC37C8-FE03-4F53-B7FA-BF226091DFF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560763" y="2917825"/>
            <a:ext cx="2481262"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7">
            <a:extLst>
              <a:ext uri="{FF2B5EF4-FFF2-40B4-BE49-F238E27FC236}">
                <a16:creationId xmlns:a16="http://schemas.microsoft.com/office/drawing/2014/main" id="{21A6F183-1CEB-4E37-A0A1-60491701A83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9175" y="3695700"/>
            <a:ext cx="2514600"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8">
            <a:extLst>
              <a:ext uri="{FF2B5EF4-FFF2-40B4-BE49-F238E27FC236}">
                <a16:creationId xmlns:a16="http://schemas.microsoft.com/office/drawing/2014/main" id="{ADD52AC6-67CF-431D-915C-F50401AFF26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42025" y="2360613"/>
            <a:ext cx="2552700"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9">
            <a:extLst>
              <a:ext uri="{FF2B5EF4-FFF2-40B4-BE49-F238E27FC236}">
                <a16:creationId xmlns:a16="http://schemas.microsoft.com/office/drawing/2014/main" id="{940B9104-3253-4D16-A642-C39AE154E4D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63913" y="5049838"/>
            <a:ext cx="2524125"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Picture 10">
            <a:extLst>
              <a:ext uri="{FF2B5EF4-FFF2-40B4-BE49-F238E27FC236}">
                <a16:creationId xmlns:a16="http://schemas.microsoft.com/office/drawing/2014/main" id="{4153D2D6-090D-40B8-8DDA-D39F3AD637B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99175" y="4992688"/>
            <a:ext cx="2495550"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84CFB854-E89E-4EBB-A4B6-C53D6F67C7EC}"/>
              </a:ext>
            </a:extLst>
          </p:cNvPr>
          <p:cNvSpPr/>
          <p:nvPr/>
        </p:nvSpPr>
        <p:spPr>
          <a:xfrm>
            <a:off x="549275" y="5048250"/>
            <a:ext cx="2736850" cy="1323975"/>
          </a:xfrm>
          <a:prstGeom prst="rect">
            <a:avLst/>
          </a:prstGeom>
        </p:spPr>
        <p:txBody>
          <a:bodyPr>
            <a:spAutoFit/>
          </a:bodyPr>
          <a:lstStyle/>
          <a:p>
            <a:pPr eaLnBrk="1" fontAlgn="auto" hangingPunct="1">
              <a:spcBef>
                <a:spcPts val="0"/>
              </a:spcBef>
              <a:spcAft>
                <a:spcPts val="0"/>
              </a:spcAft>
              <a:defRPr/>
            </a:pPr>
            <a:r>
              <a:rPr lang="en-GB" sz="1600" b="1" dirty="0">
                <a:latin typeface="+mn-lt"/>
              </a:rPr>
              <a:t>When you are done come back and listen to the PPT. I will explain the poem. Make sure you have a go first!</a:t>
            </a:r>
            <a:endParaRPr lang="en-GB" sz="1600" dirty="0">
              <a:latin typeface="+mn-lt"/>
            </a:endParaRPr>
          </a:p>
        </p:txBody>
      </p:sp>
      <p:pic>
        <p:nvPicPr>
          <p:cNvPr id="6" name="Audio 5">
            <a:hlinkClick r:id="" action="ppaction://media"/>
            <a:extLst>
              <a:ext uri="{FF2B5EF4-FFF2-40B4-BE49-F238E27FC236}">
                <a16:creationId xmlns:a16="http://schemas.microsoft.com/office/drawing/2014/main" id="{43C92600-0E84-4371-97AA-99FF180D29D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98D2BC27-D6A3-4D1A-AD61-777042C83E19}"/>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318500" y="6032500"/>
            <a:ext cx="609600" cy="609600"/>
          </a:xfrm>
          <a:prstGeom prst="rect">
            <a:avLst/>
          </a:prstGeom>
        </p:spPr>
      </p:pic>
    </p:spTree>
    <p:custDataLst>
      <p:tags r:id="rId1"/>
    </p:custDataLst>
  </p:cSld>
  <p:clrMapOvr>
    <a:masterClrMapping/>
  </p:clrMapOvr>
  <p:transition spd="slow" advTm="3883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2C792C6-2E4E-45F6-A3A4-A4AD70BF6C52}"/>
              </a:ext>
            </a:extLst>
          </p:cNvPr>
          <p:cNvSpPr/>
          <p:nvPr/>
        </p:nvSpPr>
        <p:spPr>
          <a:xfrm>
            <a:off x="2108200" y="36513"/>
            <a:ext cx="6983413" cy="6784975"/>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endParaRPr lang="en-GB" dirty="0">
              <a:solidFill>
                <a:schemeClr val="tx1"/>
              </a:solidFill>
            </a:endParaRPr>
          </a:p>
        </p:txBody>
      </p:sp>
      <p:pic>
        <p:nvPicPr>
          <p:cNvPr id="20483" name="Picture 6">
            <a:extLst>
              <a:ext uri="{FF2B5EF4-FFF2-40B4-BE49-F238E27FC236}">
                <a16:creationId xmlns:a16="http://schemas.microsoft.com/office/drawing/2014/main" id="{8F3E0FB1-AF59-4E78-8C4E-205DBE4BCBF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2363788"/>
            <a:ext cx="2557463" cy="449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1">
            <a:extLst>
              <a:ext uri="{FF2B5EF4-FFF2-40B4-BE49-F238E27FC236}">
                <a16:creationId xmlns:a16="http://schemas.microsoft.com/office/drawing/2014/main" id="{3A97A8B2-CF4B-4BAC-978B-89260FFEEE8E}"/>
              </a:ext>
            </a:extLst>
          </p:cNvPr>
          <p:cNvSpPr>
            <a:spLocks noChangeArrowheads="1"/>
          </p:cNvSpPr>
          <p:nvPr/>
        </p:nvSpPr>
        <p:spPr bwMode="auto">
          <a:xfrm>
            <a:off x="3043459" y="1440741"/>
            <a:ext cx="4572000" cy="347787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defRPr/>
            </a:pPr>
            <a:r>
              <a:rPr lang="en-GB" altLang="en-US" sz="2000" dirty="0">
                <a:solidFill>
                  <a:schemeClr val="tx1"/>
                </a:solidFill>
                <a:highlight>
                  <a:srgbClr val="FFFF00"/>
                </a:highlight>
              </a:rPr>
              <a:t>Tyger </a:t>
            </a:r>
            <a:r>
              <a:rPr lang="en-GB" altLang="en-US" sz="2000" dirty="0" err="1">
                <a:solidFill>
                  <a:schemeClr val="tx1"/>
                </a:solidFill>
                <a:highlight>
                  <a:srgbClr val="FFFF00"/>
                </a:highlight>
              </a:rPr>
              <a:t>Tyger</a:t>
            </a:r>
            <a:r>
              <a:rPr lang="en-GB" altLang="en-US" sz="2000" dirty="0">
                <a:solidFill>
                  <a:schemeClr val="tx1"/>
                </a:solidFill>
              </a:rPr>
              <a:t>, </a:t>
            </a:r>
            <a:r>
              <a:rPr lang="en-GB" altLang="en-US" sz="2000" dirty="0">
                <a:solidFill>
                  <a:schemeClr val="tx1"/>
                </a:solidFill>
                <a:highlight>
                  <a:srgbClr val="00FF00"/>
                </a:highlight>
              </a:rPr>
              <a:t>burning </a:t>
            </a:r>
            <a:r>
              <a:rPr lang="en-GB" altLang="en-US" sz="2000" u="sng" dirty="0">
                <a:solidFill>
                  <a:schemeClr val="tx1"/>
                </a:solidFill>
                <a:highlight>
                  <a:srgbClr val="00FF00"/>
                </a:highlight>
              </a:rPr>
              <a:t>bright,</a:t>
            </a:r>
          </a:p>
          <a:p>
            <a:pPr algn="ctr" eaLnBrk="1" hangingPunct="1">
              <a:lnSpc>
                <a:spcPct val="100000"/>
              </a:lnSpc>
              <a:spcBef>
                <a:spcPct val="0"/>
              </a:spcBef>
              <a:spcAft>
                <a:spcPts val="600"/>
              </a:spcAft>
              <a:buFontTx/>
              <a:buNone/>
              <a:defRPr/>
            </a:pPr>
            <a:r>
              <a:rPr lang="en-GB" altLang="en-US" sz="2000" dirty="0">
                <a:solidFill>
                  <a:schemeClr val="tx1"/>
                </a:solidFill>
              </a:rPr>
              <a:t>In the forests of the </a:t>
            </a:r>
            <a:r>
              <a:rPr lang="en-GB" altLang="en-US" sz="2000" u="sng" dirty="0">
                <a:solidFill>
                  <a:schemeClr val="tx1"/>
                </a:solidFill>
              </a:rPr>
              <a:t>night</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What immortal hand or </a:t>
            </a:r>
            <a:r>
              <a:rPr lang="en-GB" altLang="en-US" sz="2000" u="sng" dirty="0">
                <a:solidFill>
                  <a:schemeClr val="tx1"/>
                </a:solidFill>
              </a:rPr>
              <a:t>eye</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Could </a:t>
            </a:r>
            <a:r>
              <a:rPr lang="en-GB" altLang="en-US" sz="2000" dirty="0">
                <a:solidFill>
                  <a:schemeClr val="tx1"/>
                </a:solidFill>
                <a:highlight>
                  <a:srgbClr val="00FFFF"/>
                </a:highlight>
              </a:rPr>
              <a:t>frame</a:t>
            </a:r>
            <a:r>
              <a:rPr lang="en-GB" altLang="en-US" sz="2000" dirty="0">
                <a:solidFill>
                  <a:schemeClr val="tx1"/>
                </a:solidFill>
              </a:rPr>
              <a:t> thy </a:t>
            </a:r>
            <a:r>
              <a:rPr lang="en-GB" altLang="en-US" sz="2000" dirty="0">
                <a:solidFill>
                  <a:schemeClr val="tx1"/>
                </a:solidFill>
                <a:highlight>
                  <a:srgbClr val="00FFFF"/>
                </a:highlight>
              </a:rPr>
              <a:t>fearful</a:t>
            </a:r>
            <a:r>
              <a:rPr lang="en-GB" altLang="en-US" sz="2000" dirty="0">
                <a:solidFill>
                  <a:schemeClr val="tx1"/>
                </a:solidFill>
              </a:rPr>
              <a:t> s</a:t>
            </a:r>
            <a:r>
              <a:rPr lang="en-GB" altLang="en-US" sz="2000" u="sng" dirty="0">
                <a:solidFill>
                  <a:schemeClr val="tx1"/>
                </a:solidFill>
              </a:rPr>
              <a:t>ymmetry</a:t>
            </a:r>
            <a:r>
              <a:rPr lang="en-GB" altLang="en-US" sz="2000" dirty="0">
                <a:solidFill>
                  <a:schemeClr val="tx1"/>
                </a:solidFill>
              </a:rPr>
              <a:t>?</a:t>
            </a:r>
          </a:p>
          <a:p>
            <a:pPr algn="ctr" eaLnBrk="1" hangingPunct="1">
              <a:lnSpc>
                <a:spcPct val="100000"/>
              </a:lnSpc>
              <a:spcBef>
                <a:spcPct val="0"/>
              </a:spcBef>
              <a:spcAft>
                <a:spcPts val="600"/>
              </a:spcAft>
              <a:buFontTx/>
              <a:buNone/>
              <a:defRPr/>
            </a:pPr>
            <a:endParaRPr lang="en-GB" altLang="en-US" sz="2000" dirty="0">
              <a:solidFill>
                <a:schemeClr val="tx1"/>
              </a:solidFill>
            </a:endParaRPr>
          </a:p>
          <a:p>
            <a:pPr algn="ctr" eaLnBrk="1" hangingPunct="1">
              <a:lnSpc>
                <a:spcPct val="100000"/>
              </a:lnSpc>
              <a:spcBef>
                <a:spcPct val="0"/>
              </a:spcBef>
              <a:spcAft>
                <a:spcPts val="600"/>
              </a:spcAft>
              <a:buFontTx/>
              <a:buNone/>
              <a:defRPr/>
            </a:pPr>
            <a:r>
              <a:rPr lang="en-GB" altLang="en-US" sz="2000" dirty="0">
                <a:solidFill>
                  <a:schemeClr val="tx1"/>
                </a:solidFill>
              </a:rPr>
              <a:t>In what </a:t>
            </a:r>
            <a:r>
              <a:rPr lang="en-GB" altLang="en-US" sz="2000" dirty="0">
                <a:solidFill>
                  <a:schemeClr val="tx1"/>
                </a:solidFill>
                <a:highlight>
                  <a:srgbClr val="00FFFF"/>
                </a:highlight>
              </a:rPr>
              <a:t>distant deeps </a:t>
            </a:r>
            <a:r>
              <a:rPr lang="en-GB" altLang="en-US" sz="2000" dirty="0">
                <a:solidFill>
                  <a:schemeClr val="tx1"/>
                </a:solidFill>
              </a:rPr>
              <a:t>or </a:t>
            </a:r>
            <a:r>
              <a:rPr lang="en-GB" altLang="en-US" sz="2000" u="sng" dirty="0">
                <a:solidFill>
                  <a:schemeClr val="tx1"/>
                </a:solidFill>
              </a:rPr>
              <a:t>skies</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highlight>
                  <a:srgbClr val="00FF00"/>
                </a:highlight>
              </a:rPr>
              <a:t>Burnt</a:t>
            </a:r>
            <a:r>
              <a:rPr lang="en-GB" altLang="en-US" sz="2000" dirty="0">
                <a:solidFill>
                  <a:schemeClr val="tx1"/>
                </a:solidFill>
              </a:rPr>
              <a:t> the </a:t>
            </a:r>
            <a:r>
              <a:rPr lang="en-GB" altLang="en-US" sz="2000" dirty="0">
                <a:solidFill>
                  <a:schemeClr val="tx1"/>
                </a:solidFill>
                <a:highlight>
                  <a:srgbClr val="00FF00"/>
                </a:highlight>
              </a:rPr>
              <a:t>fire</a:t>
            </a:r>
            <a:r>
              <a:rPr lang="en-GB" altLang="en-US" sz="2000" dirty="0">
                <a:solidFill>
                  <a:schemeClr val="tx1"/>
                </a:solidFill>
              </a:rPr>
              <a:t> of thine </a:t>
            </a:r>
            <a:r>
              <a:rPr lang="en-GB" altLang="en-US" sz="2000" u="sng" dirty="0">
                <a:solidFill>
                  <a:schemeClr val="tx1"/>
                </a:solidFill>
                <a:highlight>
                  <a:srgbClr val="00FF00"/>
                </a:highlight>
              </a:rPr>
              <a:t>eyes</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On what wings dare he </a:t>
            </a:r>
            <a:r>
              <a:rPr lang="en-GB" altLang="en-US" sz="2000" u="sng" dirty="0">
                <a:solidFill>
                  <a:schemeClr val="tx1"/>
                </a:solidFill>
              </a:rPr>
              <a:t>aspire</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What the hand, dare seize the </a:t>
            </a:r>
            <a:r>
              <a:rPr lang="en-GB" altLang="en-US" sz="2000" u="sng" dirty="0">
                <a:solidFill>
                  <a:schemeClr val="tx1"/>
                </a:solidFill>
              </a:rPr>
              <a:t>fire</a:t>
            </a:r>
            <a:r>
              <a:rPr lang="en-GB" altLang="en-US" sz="2000" dirty="0">
                <a:solidFill>
                  <a:schemeClr val="tx1"/>
                </a:solidFill>
              </a:rPr>
              <a:t>?</a:t>
            </a:r>
            <a:endParaRPr lang="en-GB" altLang="en-US" sz="1200" dirty="0">
              <a:solidFill>
                <a:schemeClr val="tx1"/>
              </a:solidFill>
            </a:endParaRPr>
          </a:p>
        </p:txBody>
      </p:sp>
      <p:sp>
        <p:nvSpPr>
          <p:cNvPr id="2" name="TextBox 1">
            <a:extLst>
              <a:ext uri="{FF2B5EF4-FFF2-40B4-BE49-F238E27FC236}">
                <a16:creationId xmlns:a16="http://schemas.microsoft.com/office/drawing/2014/main" id="{B280E386-E68E-4FE5-BD20-D583D35884FD}"/>
              </a:ext>
            </a:extLst>
          </p:cNvPr>
          <p:cNvSpPr txBox="1"/>
          <p:nvPr/>
        </p:nvSpPr>
        <p:spPr>
          <a:xfrm>
            <a:off x="5600700" y="114300"/>
            <a:ext cx="3265488" cy="769938"/>
          </a:xfrm>
          <a:prstGeom prst="rect">
            <a:avLst/>
          </a:prstGeom>
          <a:noFill/>
        </p:spPr>
        <p:txBody>
          <a:bodyPr>
            <a:spAutoFit/>
          </a:bodyPr>
          <a:lstStyle/>
          <a:p>
            <a:pPr algn="ctr" eaLnBrk="1" fontAlgn="auto" hangingPunct="1">
              <a:spcBef>
                <a:spcPts val="0"/>
              </a:spcBef>
              <a:spcAft>
                <a:spcPts val="0"/>
              </a:spcAft>
              <a:defRPr/>
            </a:pPr>
            <a:r>
              <a:rPr lang="en-GB" sz="4400" dirty="0">
                <a:latin typeface="+mj-lt"/>
              </a:rPr>
              <a:t>The </a:t>
            </a:r>
            <a:r>
              <a:rPr lang="en-GB" sz="4400" dirty="0" err="1">
                <a:latin typeface="+mj-lt"/>
              </a:rPr>
              <a:t>Tyger</a:t>
            </a:r>
            <a:endParaRPr lang="en-GB" sz="4400" dirty="0">
              <a:latin typeface="+mj-lt"/>
            </a:endParaRPr>
          </a:p>
        </p:txBody>
      </p:sp>
      <p:sp>
        <p:nvSpPr>
          <p:cNvPr id="20486" name="Text 2">
            <a:extLst>
              <a:ext uri="{FF2B5EF4-FFF2-40B4-BE49-F238E27FC236}">
                <a16:creationId xmlns:a16="http://schemas.microsoft.com/office/drawing/2014/main" id="{26D85B71-F073-4D0D-A383-3523DE2F3836}"/>
              </a:ext>
            </a:extLst>
          </p:cNvPr>
          <p:cNvSpPr>
            <a:spLocks noChangeArrowheads="1"/>
          </p:cNvSpPr>
          <p:nvPr/>
        </p:nvSpPr>
        <p:spPr bwMode="auto">
          <a:xfrm>
            <a:off x="7359650" y="946150"/>
            <a:ext cx="1600200" cy="183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What do you think this means?</a:t>
            </a:r>
          </a:p>
          <a:p>
            <a:pPr algn="ctr" eaLnBrk="1" hangingPunct="1">
              <a:lnSpc>
                <a:spcPct val="100000"/>
              </a:lnSpc>
              <a:spcBef>
                <a:spcPct val="0"/>
              </a:spcBef>
              <a:spcAft>
                <a:spcPts val="600"/>
              </a:spcAft>
              <a:buFontTx/>
              <a:buNone/>
            </a:pPr>
            <a:r>
              <a:rPr lang="en-GB" altLang="en-US" sz="1200">
                <a:solidFill>
                  <a:schemeClr val="tx1"/>
                </a:solidFill>
                <a:latin typeface="XCCW Joined 1a" panose="03050602040000000000" pitchFamily="66" charset="0"/>
              </a:rPr>
              <a:t>He’s asking divine being could have created the incredible creature.</a:t>
            </a:r>
          </a:p>
        </p:txBody>
      </p:sp>
      <p:cxnSp>
        <p:nvCxnSpPr>
          <p:cNvPr id="5" name="Straight Arrow Connector 4">
            <a:extLst>
              <a:ext uri="{FF2B5EF4-FFF2-40B4-BE49-F238E27FC236}">
                <a16:creationId xmlns:a16="http://schemas.microsoft.com/office/drawing/2014/main" id="{2AB83212-4734-4595-A341-448CB4C525D4}"/>
              </a:ext>
            </a:extLst>
          </p:cNvPr>
          <p:cNvCxnSpPr>
            <a:cxnSpLocks/>
          </p:cNvCxnSpPr>
          <p:nvPr/>
        </p:nvCxnSpPr>
        <p:spPr>
          <a:xfrm>
            <a:off x="3043238" y="736600"/>
            <a:ext cx="638175" cy="9064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C929968B-EBC5-4443-9958-21AFA016AC2C}"/>
              </a:ext>
            </a:extLst>
          </p:cNvPr>
          <p:cNvCxnSpPr>
            <a:cxnSpLocks/>
          </p:cNvCxnSpPr>
          <p:nvPr/>
        </p:nvCxnSpPr>
        <p:spPr>
          <a:xfrm>
            <a:off x="2895600" y="1970088"/>
            <a:ext cx="1365250" cy="7635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B660A6C4-9639-4047-ABE0-C47249CF006E}"/>
              </a:ext>
            </a:extLst>
          </p:cNvPr>
          <p:cNvCxnSpPr>
            <a:cxnSpLocks/>
          </p:cNvCxnSpPr>
          <p:nvPr/>
        </p:nvCxnSpPr>
        <p:spPr>
          <a:xfrm flipH="1">
            <a:off x="6945313" y="1441450"/>
            <a:ext cx="663575" cy="1143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273CF880-0003-411E-9010-6A7222085955}"/>
              </a:ext>
            </a:extLst>
          </p:cNvPr>
          <p:cNvCxnSpPr>
            <a:cxnSpLocks/>
          </p:cNvCxnSpPr>
          <p:nvPr/>
        </p:nvCxnSpPr>
        <p:spPr>
          <a:xfrm flipH="1">
            <a:off x="6630988" y="3222625"/>
            <a:ext cx="984250" cy="546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38B0980-6DC1-493F-A3DA-F7E8E1F6FDF6}"/>
              </a:ext>
            </a:extLst>
          </p:cNvPr>
          <p:cNvCxnSpPr>
            <a:cxnSpLocks/>
          </p:cNvCxnSpPr>
          <p:nvPr/>
        </p:nvCxnSpPr>
        <p:spPr>
          <a:xfrm flipV="1">
            <a:off x="3362325" y="4918075"/>
            <a:ext cx="682625" cy="5937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3CF1EA26-4F7F-4788-8810-DA968A3AC9B7}"/>
              </a:ext>
            </a:extLst>
          </p:cNvPr>
          <p:cNvCxnSpPr>
            <a:cxnSpLocks/>
          </p:cNvCxnSpPr>
          <p:nvPr/>
        </p:nvCxnSpPr>
        <p:spPr>
          <a:xfrm flipV="1">
            <a:off x="2936875" y="3008313"/>
            <a:ext cx="536575" cy="2311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493" name="Text 2">
            <a:extLst>
              <a:ext uri="{FF2B5EF4-FFF2-40B4-BE49-F238E27FC236}">
                <a16:creationId xmlns:a16="http://schemas.microsoft.com/office/drawing/2014/main" id="{BECDD51E-D024-4619-BDE8-0B3F561433F3}"/>
              </a:ext>
            </a:extLst>
          </p:cNvPr>
          <p:cNvSpPr>
            <a:spLocks noChangeArrowheads="1"/>
          </p:cNvSpPr>
          <p:nvPr/>
        </p:nvSpPr>
        <p:spPr bwMode="auto">
          <a:xfrm>
            <a:off x="2127250" y="1693863"/>
            <a:ext cx="116363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alliteration</a:t>
            </a:r>
          </a:p>
        </p:txBody>
      </p:sp>
      <p:sp>
        <p:nvSpPr>
          <p:cNvPr id="20494" name="Text 2">
            <a:extLst>
              <a:ext uri="{FF2B5EF4-FFF2-40B4-BE49-F238E27FC236}">
                <a16:creationId xmlns:a16="http://schemas.microsoft.com/office/drawing/2014/main" id="{2A11EB02-0FF9-41E7-B879-EC361D0E8A48}"/>
              </a:ext>
            </a:extLst>
          </p:cNvPr>
          <p:cNvSpPr>
            <a:spLocks noChangeArrowheads="1"/>
          </p:cNvSpPr>
          <p:nvPr/>
        </p:nvSpPr>
        <p:spPr bwMode="auto">
          <a:xfrm>
            <a:off x="2509838" y="611188"/>
            <a:ext cx="10763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repetition</a:t>
            </a:r>
          </a:p>
        </p:txBody>
      </p:sp>
      <p:cxnSp>
        <p:nvCxnSpPr>
          <p:cNvPr id="25" name="Straight Arrow Connector 24">
            <a:extLst>
              <a:ext uri="{FF2B5EF4-FFF2-40B4-BE49-F238E27FC236}">
                <a16:creationId xmlns:a16="http://schemas.microsoft.com/office/drawing/2014/main" id="{6F222BC8-74DC-4E3B-89F6-0CAEF5ECE35D}"/>
              </a:ext>
            </a:extLst>
          </p:cNvPr>
          <p:cNvCxnSpPr>
            <a:cxnSpLocks/>
          </p:cNvCxnSpPr>
          <p:nvPr/>
        </p:nvCxnSpPr>
        <p:spPr>
          <a:xfrm flipH="1" flipV="1">
            <a:off x="6934200" y="1801813"/>
            <a:ext cx="760413" cy="14208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496" name="Text 2">
            <a:extLst>
              <a:ext uri="{FF2B5EF4-FFF2-40B4-BE49-F238E27FC236}">
                <a16:creationId xmlns:a16="http://schemas.microsoft.com/office/drawing/2014/main" id="{AD20F2D3-3586-47E8-B8A9-F04F5CF4F9B8}"/>
              </a:ext>
            </a:extLst>
          </p:cNvPr>
          <p:cNvSpPr>
            <a:spLocks noChangeArrowheads="1"/>
          </p:cNvSpPr>
          <p:nvPr/>
        </p:nvSpPr>
        <p:spPr bwMode="auto">
          <a:xfrm>
            <a:off x="7313613" y="3136900"/>
            <a:ext cx="16002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Imagery</a:t>
            </a:r>
          </a:p>
          <a:p>
            <a:pPr algn="ctr" eaLnBrk="1" hangingPunct="1">
              <a:lnSpc>
                <a:spcPct val="100000"/>
              </a:lnSpc>
              <a:spcBef>
                <a:spcPct val="0"/>
              </a:spcBef>
              <a:spcAft>
                <a:spcPts val="600"/>
              </a:spcAft>
              <a:buFontTx/>
              <a:buNone/>
            </a:pPr>
            <a:endParaRPr lang="en-GB" altLang="en-US" sz="1200">
              <a:solidFill>
                <a:schemeClr val="tx1"/>
              </a:solidFill>
              <a:latin typeface="XCCW Joined 1a" panose="03050602040000000000" pitchFamily="66" charset="0"/>
            </a:endParaRPr>
          </a:p>
        </p:txBody>
      </p:sp>
      <p:sp>
        <p:nvSpPr>
          <p:cNvPr id="20497" name="Text 2">
            <a:extLst>
              <a:ext uri="{FF2B5EF4-FFF2-40B4-BE49-F238E27FC236}">
                <a16:creationId xmlns:a16="http://schemas.microsoft.com/office/drawing/2014/main" id="{3FAB8067-2840-471A-A933-DAFBA6238F13}"/>
              </a:ext>
            </a:extLst>
          </p:cNvPr>
          <p:cNvSpPr>
            <a:spLocks noChangeArrowheads="1"/>
          </p:cNvSpPr>
          <p:nvPr/>
        </p:nvSpPr>
        <p:spPr bwMode="auto">
          <a:xfrm>
            <a:off x="2557463" y="5470525"/>
            <a:ext cx="3171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What are these?</a:t>
            </a:r>
          </a:p>
          <a:p>
            <a:pPr algn="ctr" eaLnBrk="1" hangingPunct="1">
              <a:lnSpc>
                <a:spcPct val="100000"/>
              </a:lnSpc>
              <a:spcBef>
                <a:spcPct val="0"/>
              </a:spcBef>
              <a:spcAft>
                <a:spcPts val="600"/>
              </a:spcAft>
              <a:buFontTx/>
              <a:buNone/>
            </a:pPr>
            <a:r>
              <a:rPr lang="en-GB" altLang="en-US" sz="1200">
                <a:solidFill>
                  <a:schemeClr val="tx1"/>
                </a:solidFill>
                <a:latin typeface="XCCW Joined 1a" panose="03050602040000000000" pitchFamily="66" charset="0"/>
              </a:rPr>
              <a:t>Questions. At the end of each stanza he asks questions. Each one building on the last.</a:t>
            </a:r>
          </a:p>
        </p:txBody>
      </p:sp>
      <p:cxnSp>
        <p:nvCxnSpPr>
          <p:cNvPr id="33" name="Straight Arrow Connector 32">
            <a:extLst>
              <a:ext uri="{FF2B5EF4-FFF2-40B4-BE49-F238E27FC236}">
                <a16:creationId xmlns:a16="http://schemas.microsoft.com/office/drawing/2014/main" id="{3E624C1D-AC42-4203-A9AF-78F0AF4B208A}"/>
              </a:ext>
            </a:extLst>
          </p:cNvPr>
          <p:cNvCxnSpPr>
            <a:cxnSpLocks/>
          </p:cNvCxnSpPr>
          <p:nvPr/>
        </p:nvCxnSpPr>
        <p:spPr>
          <a:xfrm flipV="1">
            <a:off x="3043238" y="1801813"/>
            <a:ext cx="2128837" cy="1682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38EBE15A-39AC-41B0-829F-B9C8E9ACA184}"/>
              </a:ext>
            </a:extLst>
          </p:cNvPr>
          <p:cNvCxnSpPr>
            <a:cxnSpLocks/>
          </p:cNvCxnSpPr>
          <p:nvPr/>
        </p:nvCxnSpPr>
        <p:spPr>
          <a:xfrm>
            <a:off x="3048000" y="2122488"/>
            <a:ext cx="1708150" cy="13065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500" name="Text 2">
            <a:extLst>
              <a:ext uri="{FF2B5EF4-FFF2-40B4-BE49-F238E27FC236}">
                <a16:creationId xmlns:a16="http://schemas.microsoft.com/office/drawing/2014/main" id="{92FAE8CB-9039-4234-9AAE-DE1A7BDB2BAF}"/>
              </a:ext>
            </a:extLst>
          </p:cNvPr>
          <p:cNvSpPr>
            <a:spLocks noChangeArrowheads="1"/>
          </p:cNvSpPr>
          <p:nvPr/>
        </p:nvSpPr>
        <p:spPr bwMode="auto">
          <a:xfrm>
            <a:off x="7340600" y="3946525"/>
            <a:ext cx="1598613"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Rhyme</a:t>
            </a:r>
          </a:p>
          <a:p>
            <a:pPr algn="ctr" eaLnBrk="1" hangingPunct="1">
              <a:lnSpc>
                <a:spcPct val="100000"/>
              </a:lnSpc>
              <a:spcBef>
                <a:spcPct val="0"/>
              </a:spcBef>
              <a:spcAft>
                <a:spcPts val="600"/>
              </a:spcAft>
              <a:buFontTx/>
              <a:buNone/>
            </a:pPr>
            <a:endParaRPr lang="en-GB" altLang="en-US" sz="1200">
              <a:solidFill>
                <a:schemeClr val="tx1"/>
              </a:solidFill>
              <a:latin typeface="XCCW Joined 1a" panose="03050602040000000000" pitchFamily="66" charset="0"/>
            </a:endParaRPr>
          </a:p>
        </p:txBody>
      </p:sp>
      <p:cxnSp>
        <p:nvCxnSpPr>
          <p:cNvPr id="39" name="Straight Arrow Connector 38">
            <a:extLst>
              <a:ext uri="{FF2B5EF4-FFF2-40B4-BE49-F238E27FC236}">
                <a16:creationId xmlns:a16="http://schemas.microsoft.com/office/drawing/2014/main" id="{FD114BE3-1CB1-45ED-922B-3968829EE673}"/>
              </a:ext>
            </a:extLst>
          </p:cNvPr>
          <p:cNvCxnSpPr>
            <a:cxnSpLocks/>
          </p:cNvCxnSpPr>
          <p:nvPr/>
        </p:nvCxnSpPr>
        <p:spPr>
          <a:xfrm flipH="1">
            <a:off x="7027863" y="4146550"/>
            <a:ext cx="768350" cy="3540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F72891A8-859B-4950-8CB9-EA57300590A8}"/>
              </a:ext>
            </a:extLst>
          </p:cNvPr>
          <p:cNvCxnSpPr>
            <a:cxnSpLocks/>
          </p:cNvCxnSpPr>
          <p:nvPr/>
        </p:nvCxnSpPr>
        <p:spPr>
          <a:xfrm flipH="1" flipV="1">
            <a:off x="7016750" y="3792538"/>
            <a:ext cx="746125" cy="2444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31C77062-C75B-4AA2-90E4-FEE1504FDAAF}"/>
              </a:ext>
            </a:extLst>
          </p:cNvPr>
          <p:cNvCxnSpPr>
            <a:cxnSpLocks/>
          </p:cNvCxnSpPr>
          <p:nvPr/>
        </p:nvCxnSpPr>
        <p:spPr>
          <a:xfrm flipH="1" flipV="1">
            <a:off x="6724650" y="1885950"/>
            <a:ext cx="1071563" cy="2120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7" name="Audio 6">
            <a:hlinkClick r:id="" action="ppaction://media"/>
            <a:extLst>
              <a:ext uri="{FF2B5EF4-FFF2-40B4-BE49-F238E27FC236}">
                <a16:creationId xmlns:a16="http://schemas.microsoft.com/office/drawing/2014/main" id="{D1A4E43D-D6FC-4351-8B51-21CAE077B0F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1058F8FF-3E71-4AA1-9570-65D22E290A2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p:transition spd="slow" advTm="7730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91A7C57-2FCC-48F6-949B-8202767269D6}"/>
              </a:ext>
            </a:extLst>
          </p:cNvPr>
          <p:cNvSpPr/>
          <p:nvPr/>
        </p:nvSpPr>
        <p:spPr>
          <a:xfrm>
            <a:off x="2108200" y="36513"/>
            <a:ext cx="6983413" cy="6784975"/>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endParaRPr lang="en-GB" dirty="0">
              <a:solidFill>
                <a:schemeClr val="tx1"/>
              </a:solidFill>
            </a:endParaRPr>
          </a:p>
        </p:txBody>
      </p:sp>
      <p:pic>
        <p:nvPicPr>
          <p:cNvPr id="21507" name="Picture 6">
            <a:extLst>
              <a:ext uri="{FF2B5EF4-FFF2-40B4-BE49-F238E27FC236}">
                <a16:creationId xmlns:a16="http://schemas.microsoft.com/office/drawing/2014/main" id="{EB1C4E85-7A4F-42B9-A498-126AC20D06D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2363788"/>
            <a:ext cx="2557463" cy="449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E19E3F44-DF64-47EB-A6CF-B76A1BFFCF90}"/>
              </a:ext>
            </a:extLst>
          </p:cNvPr>
          <p:cNvSpPr txBox="1"/>
          <p:nvPr/>
        </p:nvSpPr>
        <p:spPr>
          <a:xfrm>
            <a:off x="5600700" y="114300"/>
            <a:ext cx="3265488" cy="769938"/>
          </a:xfrm>
          <a:prstGeom prst="rect">
            <a:avLst/>
          </a:prstGeom>
          <a:noFill/>
        </p:spPr>
        <p:txBody>
          <a:bodyPr>
            <a:spAutoFit/>
          </a:bodyPr>
          <a:lstStyle/>
          <a:p>
            <a:pPr algn="ctr" eaLnBrk="1" fontAlgn="auto" hangingPunct="1">
              <a:spcBef>
                <a:spcPts val="0"/>
              </a:spcBef>
              <a:spcAft>
                <a:spcPts val="0"/>
              </a:spcAft>
              <a:defRPr/>
            </a:pPr>
            <a:r>
              <a:rPr lang="en-GB" sz="4400" dirty="0">
                <a:latin typeface="+mj-lt"/>
              </a:rPr>
              <a:t>The </a:t>
            </a:r>
            <a:r>
              <a:rPr lang="en-GB" sz="4400" dirty="0" err="1">
                <a:latin typeface="+mj-lt"/>
              </a:rPr>
              <a:t>Tyger</a:t>
            </a:r>
            <a:endParaRPr lang="en-GB" sz="4400" dirty="0">
              <a:latin typeface="+mj-lt"/>
            </a:endParaRPr>
          </a:p>
        </p:txBody>
      </p:sp>
      <p:sp>
        <p:nvSpPr>
          <p:cNvPr id="21509" name="Text 2">
            <a:extLst>
              <a:ext uri="{FF2B5EF4-FFF2-40B4-BE49-F238E27FC236}">
                <a16:creationId xmlns:a16="http://schemas.microsoft.com/office/drawing/2014/main" id="{99C45CAE-C01C-4183-9F54-D529537ADC53}"/>
              </a:ext>
            </a:extLst>
          </p:cNvPr>
          <p:cNvSpPr>
            <a:spLocks noChangeArrowheads="1"/>
          </p:cNvSpPr>
          <p:nvPr/>
        </p:nvSpPr>
        <p:spPr bwMode="auto">
          <a:xfrm>
            <a:off x="2057400" y="1960563"/>
            <a:ext cx="11826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The writer is wondering out loud.</a:t>
            </a:r>
          </a:p>
        </p:txBody>
      </p:sp>
      <p:cxnSp>
        <p:nvCxnSpPr>
          <p:cNvPr id="5" name="Straight Arrow Connector 4">
            <a:extLst>
              <a:ext uri="{FF2B5EF4-FFF2-40B4-BE49-F238E27FC236}">
                <a16:creationId xmlns:a16="http://schemas.microsoft.com/office/drawing/2014/main" id="{2A377EE9-A12E-43D1-982F-846A61443D41}"/>
              </a:ext>
            </a:extLst>
          </p:cNvPr>
          <p:cNvCxnSpPr>
            <a:cxnSpLocks/>
          </p:cNvCxnSpPr>
          <p:nvPr/>
        </p:nvCxnSpPr>
        <p:spPr>
          <a:xfrm>
            <a:off x="3159125" y="2127250"/>
            <a:ext cx="787400" cy="1301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7B8C8672-5D35-4E9D-9C47-2C1AF908B1E0}"/>
              </a:ext>
            </a:extLst>
          </p:cNvPr>
          <p:cNvCxnSpPr>
            <a:cxnSpLocks/>
          </p:cNvCxnSpPr>
          <p:nvPr/>
        </p:nvCxnSpPr>
        <p:spPr>
          <a:xfrm flipH="1" flipV="1">
            <a:off x="5848350" y="4314825"/>
            <a:ext cx="1778000" cy="11128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178A7052-6763-4BF4-B5D7-EE905D691F0A}"/>
              </a:ext>
            </a:extLst>
          </p:cNvPr>
          <p:cNvCxnSpPr>
            <a:cxnSpLocks/>
          </p:cNvCxnSpPr>
          <p:nvPr/>
        </p:nvCxnSpPr>
        <p:spPr>
          <a:xfrm flipV="1">
            <a:off x="2870200" y="3300413"/>
            <a:ext cx="2181225" cy="19510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78149FE3-709A-41FF-B333-843FC2BDA344}"/>
              </a:ext>
            </a:extLst>
          </p:cNvPr>
          <p:cNvCxnSpPr>
            <a:cxnSpLocks/>
          </p:cNvCxnSpPr>
          <p:nvPr/>
        </p:nvCxnSpPr>
        <p:spPr>
          <a:xfrm flipV="1">
            <a:off x="4084638" y="5338763"/>
            <a:ext cx="960437" cy="4413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97CC01A5-5E25-4FB8-96A3-1A4622A5D543}"/>
              </a:ext>
            </a:extLst>
          </p:cNvPr>
          <p:cNvCxnSpPr>
            <a:cxnSpLocks/>
          </p:cNvCxnSpPr>
          <p:nvPr/>
        </p:nvCxnSpPr>
        <p:spPr>
          <a:xfrm>
            <a:off x="3060700" y="2665413"/>
            <a:ext cx="1250950" cy="10255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Text 2">
            <a:extLst>
              <a:ext uri="{FF2B5EF4-FFF2-40B4-BE49-F238E27FC236}">
                <a16:creationId xmlns:a16="http://schemas.microsoft.com/office/drawing/2014/main" id="{66292D1B-57C0-4DB3-8217-FB26880D5440}"/>
              </a:ext>
            </a:extLst>
          </p:cNvPr>
          <p:cNvSpPr>
            <a:spLocks noChangeArrowheads="1"/>
          </p:cNvSpPr>
          <p:nvPr/>
        </p:nvSpPr>
        <p:spPr bwMode="auto">
          <a:xfrm>
            <a:off x="3767412" y="1784175"/>
            <a:ext cx="4572000" cy="347787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defRPr/>
            </a:pPr>
            <a:r>
              <a:rPr lang="en-GB" altLang="en-US" sz="2000" dirty="0">
                <a:solidFill>
                  <a:schemeClr val="tx1"/>
                </a:solidFill>
              </a:rPr>
              <a:t>And what shoulder, &amp; what </a:t>
            </a:r>
            <a:r>
              <a:rPr lang="en-GB" altLang="en-US" sz="2000" u="sng" dirty="0">
                <a:solidFill>
                  <a:schemeClr val="tx1"/>
                </a:solidFill>
              </a:rPr>
              <a:t>art,</a:t>
            </a:r>
          </a:p>
          <a:p>
            <a:pPr algn="ctr" eaLnBrk="1" hangingPunct="1">
              <a:lnSpc>
                <a:spcPct val="100000"/>
              </a:lnSpc>
              <a:spcBef>
                <a:spcPct val="0"/>
              </a:spcBef>
              <a:spcAft>
                <a:spcPts val="600"/>
              </a:spcAft>
              <a:buFontTx/>
              <a:buNone/>
              <a:defRPr/>
            </a:pPr>
            <a:r>
              <a:rPr lang="en-GB" altLang="en-US" sz="2000" dirty="0">
                <a:solidFill>
                  <a:schemeClr val="tx1"/>
                </a:solidFill>
              </a:rPr>
              <a:t>Could twist the sinews of thy </a:t>
            </a:r>
            <a:r>
              <a:rPr lang="en-GB" altLang="en-US" sz="2000" u="sng" dirty="0">
                <a:solidFill>
                  <a:schemeClr val="tx1"/>
                </a:solidFill>
              </a:rPr>
              <a:t>heart</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And when thy heart began to </a:t>
            </a:r>
            <a:r>
              <a:rPr lang="en-GB" altLang="en-US" sz="2000" u="sng" dirty="0">
                <a:solidFill>
                  <a:schemeClr val="tx1"/>
                </a:solidFill>
              </a:rPr>
              <a:t>beat</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What </a:t>
            </a:r>
            <a:r>
              <a:rPr lang="en-GB" altLang="en-US" sz="2000" dirty="0">
                <a:solidFill>
                  <a:schemeClr val="tx1"/>
                </a:solidFill>
                <a:highlight>
                  <a:srgbClr val="00FF00"/>
                </a:highlight>
              </a:rPr>
              <a:t>dread</a:t>
            </a:r>
            <a:r>
              <a:rPr lang="en-GB" altLang="en-US" sz="2000" dirty="0">
                <a:solidFill>
                  <a:schemeClr val="tx1"/>
                </a:solidFill>
              </a:rPr>
              <a:t> hand? &amp; what </a:t>
            </a:r>
            <a:r>
              <a:rPr lang="en-GB" altLang="en-US" sz="2000" dirty="0">
                <a:solidFill>
                  <a:schemeClr val="tx1"/>
                </a:solidFill>
                <a:highlight>
                  <a:srgbClr val="00FF00"/>
                </a:highlight>
              </a:rPr>
              <a:t>dread</a:t>
            </a:r>
            <a:r>
              <a:rPr lang="en-GB" altLang="en-US" sz="2000" dirty="0">
                <a:solidFill>
                  <a:schemeClr val="tx1"/>
                </a:solidFill>
              </a:rPr>
              <a:t> </a:t>
            </a:r>
            <a:r>
              <a:rPr lang="en-GB" altLang="en-US" sz="2000" u="sng" dirty="0">
                <a:solidFill>
                  <a:schemeClr val="tx1"/>
                </a:solidFill>
              </a:rPr>
              <a:t>feet</a:t>
            </a:r>
            <a:r>
              <a:rPr lang="en-GB" altLang="en-US" sz="2000" dirty="0">
                <a:solidFill>
                  <a:schemeClr val="tx1"/>
                </a:solidFill>
              </a:rPr>
              <a:t>?</a:t>
            </a:r>
          </a:p>
          <a:p>
            <a:pPr algn="ctr" eaLnBrk="1" hangingPunct="1">
              <a:lnSpc>
                <a:spcPct val="100000"/>
              </a:lnSpc>
              <a:spcBef>
                <a:spcPct val="0"/>
              </a:spcBef>
              <a:spcAft>
                <a:spcPts val="600"/>
              </a:spcAft>
              <a:buFontTx/>
              <a:buNone/>
              <a:defRPr/>
            </a:pPr>
            <a:endParaRPr lang="en-GB" altLang="en-US" sz="2000" dirty="0">
              <a:solidFill>
                <a:schemeClr val="tx1"/>
              </a:solidFill>
            </a:endParaRPr>
          </a:p>
          <a:p>
            <a:pPr algn="ctr" eaLnBrk="1" hangingPunct="1">
              <a:lnSpc>
                <a:spcPct val="100000"/>
              </a:lnSpc>
              <a:spcBef>
                <a:spcPct val="0"/>
              </a:spcBef>
              <a:spcAft>
                <a:spcPts val="600"/>
              </a:spcAft>
              <a:buFontTx/>
              <a:buNone/>
              <a:defRPr/>
            </a:pPr>
            <a:r>
              <a:rPr lang="en-GB" altLang="en-US" sz="2000" dirty="0">
                <a:solidFill>
                  <a:schemeClr val="tx1"/>
                </a:solidFill>
              </a:rPr>
              <a:t>What the </a:t>
            </a:r>
            <a:r>
              <a:rPr lang="en-GB" altLang="en-US" sz="2000" u="sng" dirty="0">
                <a:solidFill>
                  <a:schemeClr val="tx1"/>
                </a:solidFill>
              </a:rPr>
              <a:t>hammer</a:t>
            </a:r>
            <a:r>
              <a:rPr lang="en-GB" altLang="en-US" sz="2000" dirty="0">
                <a:solidFill>
                  <a:schemeClr val="tx1"/>
                </a:solidFill>
              </a:rPr>
              <a:t>? what the </a:t>
            </a:r>
            <a:r>
              <a:rPr lang="en-GB" altLang="en-US" sz="2000" u="sng" dirty="0">
                <a:solidFill>
                  <a:schemeClr val="tx1"/>
                </a:solidFill>
              </a:rPr>
              <a:t>chain</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In what </a:t>
            </a:r>
            <a:r>
              <a:rPr lang="en-GB" altLang="en-US" sz="2000" u="sng" dirty="0">
                <a:solidFill>
                  <a:schemeClr val="tx1"/>
                </a:solidFill>
              </a:rPr>
              <a:t>furnace</a:t>
            </a:r>
            <a:r>
              <a:rPr lang="en-GB" altLang="en-US" sz="2000" dirty="0">
                <a:solidFill>
                  <a:schemeClr val="tx1"/>
                </a:solidFill>
              </a:rPr>
              <a:t> was thy </a:t>
            </a:r>
            <a:r>
              <a:rPr lang="en-GB" altLang="en-US" sz="2000" u="sng" dirty="0">
                <a:solidFill>
                  <a:schemeClr val="tx1"/>
                </a:solidFill>
              </a:rPr>
              <a:t>brain</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What the </a:t>
            </a:r>
            <a:r>
              <a:rPr lang="en-GB" altLang="en-US" sz="2000" u="sng" dirty="0">
                <a:solidFill>
                  <a:schemeClr val="tx1"/>
                </a:solidFill>
              </a:rPr>
              <a:t>anvil</a:t>
            </a:r>
            <a:r>
              <a:rPr lang="en-GB" altLang="en-US" sz="2000" dirty="0">
                <a:solidFill>
                  <a:schemeClr val="tx1"/>
                </a:solidFill>
              </a:rPr>
              <a:t>? what dread </a:t>
            </a:r>
            <a:r>
              <a:rPr lang="en-GB" altLang="en-US" sz="2000" u="sng" dirty="0">
                <a:solidFill>
                  <a:schemeClr val="tx1"/>
                </a:solidFill>
              </a:rPr>
              <a:t>grasp</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Dare its </a:t>
            </a:r>
            <a:r>
              <a:rPr lang="en-GB" altLang="en-US" sz="2000" dirty="0">
                <a:solidFill>
                  <a:schemeClr val="tx1"/>
                </a:solidFill>
                <a:highlight>
                  <a:srgbClr val="00FF00"/>
                </a:highlight>
              </a:rPr>
              <a:t>deadly</a:t>
            </a:r>
            <a:r>
              <a:rPr lang="en-GB" altLang="en-US" sz="2000" dirty="0">
                <a:solidFill>
                  <a:schemeClr val="tx1"/>
                </a:solidFill>
              </a:rPr>
              <a:t> </a:t>
            </a:r>
            <a:r>
              <a:rPr lang="en-GB" altLang="en-US" sz="2000" dirty="0">
                <a:solidFill>
                  <a:schemeClr val="tx1"/>
                </a:solidFill>
                <a:highlight>
                  <a:srgbClr val="00FF00"/>
                </a:highlight>
              </a:rPr>
              <a:t>terrors </a:t>
            </a:r>
            <a:r>
              <a:rPr lang="en-GB" altLang="en-US" sz="2000" u="sng" dirty="0">
                <a:solidFill>
                  <a:schemeClr val="tx1"/>
                </a:solidFill>
              </a:rPr>
              <a:t>clasp</a:t>
            </a:r>
            <a:r>
              <a:rPr lang="en-GB" altLang="en-US" sz="2000" dirty="0">
                <a:solidFill>
                  <a:schemeClr val="tx1"/>
                </a:solidFill>
              </a:rPr>
              <a:t>!</a:t>
            </a:r>
          </a:p>
        </p:txBody>
      </p:sp>
      <p:sp>
        <p:nvSpPr>
          <p:cNvPr id="21516" name="Text 2">
            <a:extLst>
              <a:ext uri="{FF2B5EF4-FFF2-40B4-BE49-F238E27FC236}">
                <a16:creationId xmlns:a16="http://schemas.microsoft.com/office/drawing/2014/main" id="{5651AB7C-1003-4535-ADC2-16D14362F4E4}"/>
              </a:ext>
            </a:extLst>
          </p:cNvPr>
          <p:cNvSpPr>
            <a:spLocks noChangeArrowheads="1"/>
          </p:cNvSpPr>
          <p:nvPr/>
        </p:nvSpPr>
        <p:spPr bwMode="auto">
          <a:xfrm>
            <a:off x="2449513" y="5327650"/>
            <a:ext cx="1909762" cy="109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Imagery</a:t>
            </a:r>
          </a:p>
          <a:p>
            <a:pP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This time the vocabulary is encouraging as to feel fearful.</a:t>
            </a:r>
          </a:p>
        </p:txBody>
      </p:sp>
      <p:cxnSp>
        <p:nvCxnSpPr>
          <p:cNvPr id="36" name="Straight Arrow Connector 35">
            <a:extLst>
              <a:ext uri="{FF2B5EF4-FFF2-40B4-BE49-F238E27FC236}">
                <a16:creationId xmlns:a16="http://schemas.microsoft.com/office/drawing/2014/main" id="{3B989E81-3D36-4E47-A406-424F2717C125}"/>
              </a:ext>
            </a:extLst>
          </p:cNvPr>
          <p:cNvCxnSpPr>
            <a:cxnSpLocks/>
          </p:cNvCxnSpPr>
          <p:nvPr/>
        </p:nvCxnSpPr>
        <p:spPr>
          <a:xfrm flipV="1">
            <a:off x="7650163" y="4054475"/>
            <a:ext cx="0" cy="13731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C1DD13B3-9B8C-4CD6-8BC0-14517A5F4925}"/>
              </a:ext>
            </a:extLst>
          </p:cNvPr>
          <p:cNvCxnSpPr>
            <a:cxnSpLocks/>
          </p:cNvCxnSpPr>
          <p:nvPr/>
        </p:nvCxnSpPr>
        <p:spPr>
          <a:xfrm flipH="1" flipV="1">
            <a:off x="5848350" y="4794250"/>
            <a:ext cx="1701800" cy="5445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AA40D851-7F25-451A-8E47-D8B3A2CC4200}"/>
              </a:ext>
            </a:extLst>
          </p:cNvPr>
          <p:cNvCxnSpPr>
            <a:cxnSpLocks/>
          </p:cNvCxnSpPr>
          <p:nvPr/>
        </p:nvCxnSpPr>
        <p:spPr>
          <a:xfrm flipH="1" flipV="1">
            <a:off x="5995988" y="4054475"/>
            <a:ext cx="1570037" cy="13128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520" name="Text 2">
            <a:extLst>
              <a:ext uri="{FF2B5EF4-FFF2-40B4-BE49-F238E27FC236}">
                <a16:creationId xmlns:a16="http://schemas.microsoft.com/office/drawing/2014/main" id="{EDCC66BC-1B14-43A2-BEFF-027941B8CC0C}"/>
              </a:ext>
            </a:extLst>
          </p:cNvPr>
          <p:cNvSpPr>
            <a:spLocks noChangeArrowheads="1"/>
          </p:cNvSpPr>
          <p:nvPr/>
        </p:nvSpPr>
        <p:spPr bwMode="auto">
          <a:xfrm>
            <a:off x="6170613" y="5422900"/>
            <a:ext cx="2557462"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Asking what tools were used to create such a creature. </a:t>
            </a:r>
          </a:p>
          <a:p>
            <a:pP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What person uses there tools to make things?</a:t>
            </a:r>
          </a:p>
          <a:p>
            <a:pP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Blacksmith</a:t>
            </a:r>
          </a:p>
        </p:txBody>
      </p:sp>
      <p:cxnSp>
        <p:nvCxnSpPr>
          <p:cNvPr id="51" name="Straight Arrow Connector 50">
            <a:extLst>
              <a:ext uri="{FF2B5EF4-FFF2-40B4-BE49-F238E27FC236}">
                <a16:creationId xmlns:a16="http://schemas.microsoft.com/office/drawing/2014/main" id="{8231835C-B84F-4B7B-BCE9-2E8D8301BA11}"/>
              </a:ext>
            </a:extLst>
          </p:cNvPr>
          <p:cNvCxnSpPr>
            <a:cxnSpLocks/>
          </p:cNvCxnSpPr>
          <p:nvPr/>
        </p:nvCxnSpPr>
        <p:spPr>
          <a:xfrm flipH="1">
            <a:off x="7999413" y="1381125"/>
            <a:ext cx="714375" cy="7461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010432A8-305B-4DAC-93F0-0F6654AFBAF7}"/>
              </a:ext>
            </a:extLst>
          </p:cNvPr>
          <p:cNvCxnSpPr>
            <a:cxnSpLocks/>
          </p:cNvCxnSpPr>
          <p:nvPr/>
        </p:nvCxnSpPr>
        <p:spPr>
          <a:xfrm flipH="1">
            <a:off x="8118475" y="1230313"/>
            <a:ext cx="595313" cy="15605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3ED9219F-0F35-4956-BBE1-DF035EC89AA7}"/>
              </a:ext>
            </a:extLst>
          </p:cNvPr>
          <p:cNvCxnSpPr>
            <a:cxnSpLocks/>
          </p:cNvCxnSpPr>
          <p:nvPr/>
        </p:nvCxnSpPr>
        <p:spPr>
          <a:xfrm flipH="1">
            <a:off x="7921625" y="1446213"/>
            <a:ext cx="747713" cy="26844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337A33AD-919A-41B6-9984-F3C343CFBC58}"/>
              </a:ext>
            </a:extLst>
          </p:cNvPr>
          <p:cNvCxnSpPr>
            <a:cxnSpLocks/>
          </p:cNvCxnSpPr>
          <p:nvPr/>
        </p:nvCxnSpPr>
        <p:spPr>
          <a:xfrm flipH="1">
            <a:off x="7905750" y="1595438"/>
            <a:ext cx="763588" cy="33924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525" name="Text 2">
            <a:extLst>
              <a:ext uri="{FF2B5EF4-FFF2-40B4-BE49-F238E27FC236}">
                <a16:creationId xmlns:a16="http://schemas.microsoft.com/office/drawing/2014/main" id="{8695297F-EFD5-475B-8B38-4A75B1BE3CD5}"/>
              </a:ext>
            </a:extLst>
          </p:cNvPr>
          <p:cNvSpPr>
            <a:spLocks noChangeArrowheads="1"/>
          </p:cNvSpPr>
          <p:nvPr/>
        </p:nvSpPr>
        <p:spPr bwMode="auto">
          <a:xfrm>
            <a:off x="7319963" y="1031875"/>
            <a:ext cx="1598612"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Rhyme</a:t>
            </a:r>
          </a:p>
          <a:p>
            <a:pPr algn="ctr" eaLnBrk="1" hangingPunct="1">
              <a:lnSpc>
                <a:spcPct val="100000"/>
              </a:lnSpc>
              <a:spcBef>
                <a:spcPct val="0"/>
              </a:spcBef>
              <a:spcAft>
                <a:spcPts val="600"/>
              </a:spcAft>
              <a:buFontTx/>
              <a:buNone/>
            </a:pPr>
            <a:endParaRPr lang="en-GB" altLang="en-US" sz="1200">
              <a:solidFill>
                <a:schemeClr val="tx1"/>
              </a:solidFill>
              <a:latin typeface="XCCW Joined 1a" panose="03050602040000000000" pitchFamily="66" charset="0"/>
            </a:endParaRPr>
          </a:p>
        </p:txBody>
      </p:sp>
      <p:pic>
        <p:nvPicPr>
          <p:cNvPr id="4" name="Audio 3">
            <a:hlinkClick r:id="" action="ppaction://media"/>
            <a:extLst>
              <a:ext uri="{FF2B5EF4-FFF2-40B4-BE49-F238E27FC236}">
                <a16:creationId xmlns:a16="http://schemas.microsoft.com/office/drawing/2014/main" id="{B861E01E-1D56-456A-9784-F87B4BB9DC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Audio 5">
            <a:hlinkClick r:id="" action="ppaction://media"/>
            <a:extLst>
              <a:ext uri="{FF2B5EF4-FFF2-40B4-BE49-F238E27FC236}">
                <a16:creationId xmlns:a16="http://schemas.microsoft.com/office/drawing/2014/main" id="{2F4F3232-E9F3-4842-B890-08227A10BD6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p:transition spd="slow" advTm="3576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B0C146D-CE3B-41C1-8EED-8AA45848D83A}"/>
              </a:ext>
            </a:extLst>
          </p:cNvPr>
          <p:cNvSpPr/>
          <p:nvPr/>
        </p:nvSpPr>
        <p:spPr>
          <a:xfrm>
            <a:off x="1995488" y="36513"/>
            <a:ext cx="6981825" cy="6784975"/>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endParaRPr lang="en-GB" dirty="0">
              <a:solidFill>
                <a:schemeClr val="tx1"/>
              </a:solidFill>
            </a:endParaRPr>
          </a:p>
        </p:txBody>
      </p:sp>
      <p:pic>
        <p:nvPicPr>
          <p:cNvPr id="22531" name="Picture 6">
            <a:extLst>
              <a:ext uri="{FF2B5EF4-FFF2-40B4-BE49-F238E27FC236}">
                <a16:creationId xmlns:a16="http://schemas.microsoft.com/office/drawing/2014/main" id="{C0FA0F83-5B02-4A43-B75D-28F238D1816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2363788"/>
            <a:ext cx="2557463" cy="449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3">
            <a:extLst>
              <a:ext uri="{FF2B5EF4-FFF2-40B4-BE49-F238E27FC236}">
                <a16:creationId xmlns:a16="http://schemas.microsoft.com/office/drawing/2014/main" id="{52070B6B-8536-43F4-8F34-064793B14C9F}"/>
              </a:ext>
            </a:extLst>
          </p:cNvPr>
          <p:cNvSpPr>
            <a:spLocks noChangeArrowheads="1"/>
          </p:cNvSpPr>
          <p:nvPr/>
        </p:nvSpPr>
        <p:spPr bwMode="auto">
          <a:xfrm>
            <a:off x="3033545" y="1213779"/>
            <a:ext cx="4572000" cy="409342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defRPr/>
            </a:pPr>
            <a:r>
              <a:rPr lang="en-GB" altLang="en-US" sz="2000" dirty="0">
                <a:solidFill>
                  <a:schemeClr val="tx1"/>
                </a:solidFill>
              </a:rPr>
              <a:t>When the </a:t>
            </a:r>
            <a:r>
              <a:rPr lang="en-GB" altLang="en-US" sz="2000" dirty="0">
                <a:solidFill>
                  <a:schemeClr val="tx1"/>
                </a:solidFill>
                <a:highlight>
                  <a:srgbClr val="00FF00"/>
                </a:highlight>
              </a:rPr>
              <a:t>stars threw down their </a:t>
            </a:r>
            <a:r>
              <a:rPr lang="en-GB" altLang="en-US" sz="2000" u="sng" dirty="0">
                <a:solidFill>
                  <a:schemeClr val="tx1"/>
                </a:solidFill>
                <a:highlight>
                  <a:srgbClr val="00FF00"/>
                </a:highlight>
              </a:rPr>
              <a:t>spears</a:t>
            </a:r>
          </a:p>
          <a:p>
            <a:pPr algn="ctr" eaLnBrk="1" hangingPunct="1">
              <a:lnSpc>
                <a:spcPct val="100000"/>
              </a:lnSpc>
              <a:spcBef>
                <a:spcPct val="0"/>
              </a:spcBef>
              <a:spcAft>
                <a:spcPts val="600"/>
              </a:spcAft>
              <a:buFontTx/>
              <a:buNone/>
              <a:defRPr/>
            </a:pPr>
            <a:r>
              <a:rPr lang="en-GB" altLang="en-US" sz="2000" dirty="0">
                <a:solidFill>
                  <a:schemeClr val="tx1"/>
                </a:solidFill>
              </a:rPr>
              <a:t>And </a:t>
            </a:r>
            <a:r>
              <a:rPr lang="en-GB" altLang="en-US" sz="2000" dirty="0" err="1">
                <a:solidFill>
                  <a:schemeClr val="tx1"/>
                </a:solidFill>
                <a:highlight>
                  <a:srgbClr val="00FF00"/>
                </a:highlight>
              </a:rPr>
              <a:t>water’d</a:t>
            </a:r>
            <a:r>
              <a:rPr lang="en-GB" altLang="en-US" sz="2000" dirty="0">
                <a:solidFill>
                  <a:schemeClr val="tx1"/>
                </a:solidFill>
                <a:highlight>
                  <a:srgbClr val="00FF00"/>
                </a:highlight>
              </a:rPr>
              <a:t> heaven with their </a:t>
            </a:r>
            <a:r>
              <a:rPr lang="en-GB" altLang="en-US" sz="2000" u="sng" dirty="0">
                <a:solidFill>
                  <a:schemeClr val="tx1"/>
                </a:solidFill>
                <a:highlight>
                  <a:srgbClr val="00FF00"/>
                </a:highlight>
              </a:rPr>
              <a:t>tears</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Did he smile his work to </a:t>
            </a:r>
            <a:r>
              <a:rPr lang="en-GB" altLang="en-US" sz="2000" u="sng" dirty="0">
                <a:solidFill>
                  <a:schemeClr val="tx1"/>
                </a:solidFill>
              </a:rPr>
              <a:t>see</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Did he who made the Lamb make </a:t>
            </a:r>
            <a:r>
              <a:rPr lang="en-GB" altLang="en-US" sz="2000" u="sng" dirty="0">
                <a:solidFill>
                  <a:schemeClr val="tx1"/>
                </a:solidFill>
              </a:rPr>
              <a:t>thee</a:t>
            </a:r>
            <a:r>
              <a:rPr lang="en-GB" altLang="en-US" sz="2000" dirty="0">
                <a:solidFill>
                  <a:schemeClr val="tx1"/>
                </a:solidFill>
              </a:rPr>
              <a:t>?</a:t>
            </a:r>
          </a:p>
          <a:p>
            <a:pPr algn="ctr" eaLnBrk="1" hangingPunct="1">
              <a:lnSpc>
                <a:spcPct val="100000"/>
              </a:lnSpc>
              <a:spcBef>
                <a:spcPct val="0"/>
              </a:spcBef>
              <a:spcAft>
                <a:spcPts val="600"/>
              </a:spcAft>
              <a:buFontTx/>
              <a:buNone/>
              <a:defRPr/>
            </a:pPr>
            <a:endParaRPr lang="en-GB" altLang="en-US" sz="2000" dirty="0">
              <a:solidFill>
                <a:schemeClr val="tx1"/>
              </a:solidFill>
            </a:endParaRPr>
          </a:p>
          <a:p>
            <a:pPr algn="ctr" eaLnBrk="1" hangingPunct="1">
              <a:lnSpc>
                <a:spcPct val="100000"/>
              </a:lnSpc>
              <a:spcBef>
                <a:spcPct val="0"/>
              </a:spcBef>
              <a:spcAft>
                <a:spcPts val="600"/>
              </a:spcAft>
              <a:buFontTx/>
              <a:buNone/>
              <a:defRPr/>
            </a:pPr>
            <a:r>
              <a:rPr lang="en-GB" altLang="en-US" sz="2000" dirty="0">
                <a:solidFill>
                  <a:schemeClr val="tx1"/>
                </a:solidFill>
              </a:rPr>
              <a:t>Tyger </a:t>
            </a:r>
            <a:r>
              <a:rPr lang="en-GB" altLang="en-US" sz="2000" dirty="0" err="1">
                <a:solidFill>
                  <a:schemeClr val="tx1"/>
                </a:solidFill>
              </a:rPr>
              <a:t>Tyger</a:t>
            </a:r>
            <a:r>
              <a:rPr lang="en-GB" altLang="en-US" sz="2000" dirty="0">
                <a:solidFill>
                  <a:schemeClr val="tx1"/>
                </a:solidFill>
              </a:rPr>
              <a:t> </a:t>
            </a:r>
            <a:r>
              <a:rPr lang="en-GB" altLang="en-US" sz="2000" dirty="0">
                <a:solidFill>
                  <a:schemeClr val="tx1"/>
                </a:solidFill>
                <a:highlight>
                  <a:srgbClr val="00FF00"/>
                </a:highlight>
              </a:rPr>
              <a:t>burning </a:t>
            </a:r>
            <a:r>
              <a:rPr lang="en-GB" altLang="en-US" sz="2000" u="sng" dirty="0">
                <a:solidFill>
                  <a:schemeClr val="tx1"/>
                </a:solidFill>
                <a:highlight>
                  <a:srgbClr val="00FF00"/>
                </a:highlight>
              </a:rPr>
              <a:t>bright</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In the </a:t>
            </a:r>
            <a:r>
              <a:rPr lang="en-GB" altLang="en-US" sz="2000" dirty="0">
                <a:solidFill>
                  <a:schemeClr val="tx1"/>
                </a:solidFill>
                <a:highlight>
                  <a:srgbClr val="00FF00"/>
                </a:highlight>
              </a:rPr>
              <a:t>forests of the </a:t>
            </a:r>
            <a:r>
              <a:rPr lang="en-GB" altLang="en-US" sz="2000" u="sng" dirty="0">
                <a:solidFill>
                  <a:schemeClr val="tx1"/>
                </a:solidFill>
                <a:highlight>
                  <a:srgbClr val="00FF00"/>
                </a:highlight>
              </a:rPr>
              <a:t>night</a:t>
            </a:r>
            <a:r>
              <a:rPr lang="en-GB" altLang="en-US" sz="2000" dirty="0">
                <a:solidFill>
                  <a:schemeClr val="tx1"/>
                </a:solidFill>
              </a:rPr>
              <a:t>:</a:t>
            </a:r>
          </a:p>
          <a:p>
            <a:pPr algn="ctr" eaLnBrk="1" hangingPunct="1">
              <a:lnSpc>
                <a:spcPct val="100000"/>
              </a:lnSpc>
              <a:spcBef>
                <a:spcPct val="0"/>
              </a:spcBef>
              <a:spcAft>
                <a:spcPts val="600"/>
              </a:spcAft>
              <a:buFontTx/>
              <a:buNone/>
              <a:defRPr/>
            </a:pPr>
            <a:r>
              <a:rPr lang="en-GB" altLang="en-US" sz="2000" dirty="0">
                <a:solidFill>
                  <a:schemeClr val="tx1"/>
                </a:solidFill>
              </a:rPr>
              <a:t>What immortal hand or eye,</a:t>
            </a:r>
          </a:p>
          <a:p>
            <a:pPr algn="ctr" eaLnBrk="1" hangingPunct="1">
              <a:lnSpc>
                <a:spcPct val="100000"/>
              </a:lnSpc>
              <a:spcBef>
                <a:spcPct val="0"/>
              </a:spcBef>
              <a:spcAft>
                <a:spcPts val="600"/>
              </a:spcAft>
              <a:buFontTx/>
              <a:buNone/>
              <a:defRPr/>
            </a:pPr>
            <a:r>
              <a:rPr lang="en-GB" altLang="en-US" sz="2000" dirty="0">
                <a:solidFill>
                  <a:schemeClr val="tx1"/>
                </a:solidFill>
                <a:highlight>
                  <a:srgbClr val="FF00FF"/>
                </a:highlight>
              </a:rPr>
              <a:t>Dare </a:t>
            </a:r>
            <a:r>
              <a:rPr lang="en-GB" altLang="en-US" sz="2000" dirty="0">
                <a:solidFill>
                  <a:schemeClr val="tx1"/>
                </a:solidFill>
              </a:rPr>
              <a:t>frame thy fearful symmetry?</a:t>
            </a:r>
          </a:p>
        </p:txBody>
      </p:sp>
      <p:sp>
        <p:nvSpPr>
          <p:cNvPr id="2" name="TextBox 1">
            <a:extLst>
              <a:ext uri="{FF2B5EF4-FFF2-40B4-BE49-F238E27FC236}">
                <a16:creationId xmlns:a16="http://schemas.microsoft.com/office/drawing/2014/main" id="{03EB3C02-9362-411B-B0E9-F008071E08A4}"/>
              </a:ext>
            </a:extLst>
          </p:cNvPr>
          <p:cNvSpPr txBox="1"/>
          <p:nvPr/>
        </p:nvSpPr>
        <p:spPr>
          <a:xfrm>
            <a:off x="5600700" y="114300"/>
            <a:ext cx="3265488" cy="769938"/>
          </a:xfrm>
          <a:prstGeom prst="rect">
            <a:avLst/>
          </a:prstGeom>
          <a:noFill/>
        </p:spPr>
        <p:txBody>
          <a:bodyPr>
            <a:spAutoFit/>
          </a:bodyPr>
          <a:lstStyle/>
          <a:p>
            <a:pPr algn="ctr" eaLnBrk="1" fontAlgn="auto" hangingPunct="1">
              <a:spcBef>
                <a:spcPts val="0"/>
              </a:spcBef>
              <a:spcAft>
                <a:spcPts val="0"/>
              </a:spcAft>
              <a:defRPr/>
            </a:pPr>
            <a:r>
              <a:rPr lang="en-GB" sz="4400" dirty="0">
                <a:latin typeface="+mj-lt"/>
              </a:rPr>
              <a:t>The </a:t>
            </a:r>
            <a:r>
              <a:rPr lang="en-GB" sz="4400" dirty="0" err="1">
                <a:latin typeface="+mj-lt"/>
              </a:rPr>
              <a:t>Tyger</a:t>
            </a:r>
            <a:endParaRPr lang="en-GB" sz="4400" dirty="0">
              <a:latin typeface="+mj-lt"/>
            </a:endParaRPr>
          </a:p>
        </p:txBody>
      </p:sp>
      <p:sp>
        <p:nvSpPr>
          <p:cNvPr id="22534" name="Text 2">
            <a:extLst>
              <a:ext uri="{FF2B5EF4-FFF2-40B4-BE49-F238E27FC236}">
                <a16:creationId xmlns:a16="http://schemas.microsoft.com/office/drawing/2014/main" id="{F6B57662-17CA-4DCA-8F79-EE30E4DE47AD}"/>
              </a:ext>
            </a:extLst>
          </p:cNvPr>
          <p:cNvSpPr>
            <a:spLocks noChangeArrowheads="1"/>
          </p:cNvSpPr>
          <p:nvPr/>
        </p:nvSpPr>
        <p:spPr bwMode="auto">
          <a:xfrm>
            <a:off x="5608638" y="5481638"/>
            <a:ext cx="19113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This stanza is a repeat of the first stanza but with greater importance or warning.</a:t>
            </a:r>
          </a:p>
        </p:txBody>
      </p:sp>
      <p:cxnSp>
        <p:nvCxnSpPr>
          <p:cNvPr id="11" name="Straight Arrow Connector 10">
            <a:extLst>
              <a:ext uri="{FF2B5EF4-FFF2-40B4-BE49-F238E27FC236}">
                <a16:creationId xmlns:a16="http://schemas.microsoft.com/office/drawing/2014/main" id="{8AB6CADB-2865-444A-8A6C-974A59FCB4E2}"/>
              </a:ext>
            </a:extLst>
          </p:cNvPr>
          <p:cNvCxnSpPr>
            <a:cxnSpLocks/>
          </p:cNvCxnSpPr>
          <p:nvPr/>
        </p:nvCxnSpPr>
        <p:spPr>
          <a:xfrm flipH="1" flipV="1">
            <a:off x="6038850" y="3186113"/>
            <a:ext cx="1293813" cy="746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8BBD565-E9A3-4E27-846C-69BFFA753192}"/>
              </a:ext>
            </a:extLst>
          </p:cNvPr>
          <p:cNvCxnSpPr>
            <a:cxnSpLocks/>
          </p:cNvCxnSpPr>
          <p:nvPr/>
        </p:nvCxnSpPr>
        <p:spPr>
          <a:xfrm flipH="1">
            <a:off x="6251575" y="2265363"/>
            <a:ext cx="1081088" cy="1444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37683977-E08A-4FF7-9C37-F3F385951E05}"/>
              </a:ext>
            </a:extLst>
          </p:cNvPr>
          <p:cNvCxnSpPr>
            <a:cxnSpLocks/>
          </p:cNvCxnSpPr>
          <p:nvPr/>
        </p:nvCxnSpPr>
        <p:spPr>
          <a:xfrm flipV="1">
            <a:off x="2784475" y="1793875"/>
            <a:ext cx="1622425" cy="7985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538" name="Text 2">
            <a:extLst>
              <a:ext uri="{FF2B5EF4-FFF2-40B4-BE49-F238E27FC236}">
                <a16:creationId xmlns:a16="http://schemas.microsoft.com/office/drawing/2014/main" id="{B9D65D6A-E12A-43EF-B50B-A22026E74E52}"/>
              </a:ext>
            </a:extLst>
          </p:cNvPr>
          <p:cNvSpPr>
            <a:spLocks noChangeArrowheads="1"/>
          </p:cNvSpPr>
          <p:nvPr/>
        </p:nvSpPr>
        <p:spPr bwMode="auto">
          <a:xfrm>
            <a:off x="2359025" y="2487613"/>
            <a:ext cx="191135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Imagery</a:t>
            </a:r>
          </a:p>
        </p:txBody>
      </p:sp>
      <p:sp>
        <p:nvSpPr>
          <p:cNvPr id="22539" name="Text 2">
            <a:extLst>
              <a:ext uri="{FF2B5EF4-FFF2-40B4-BE49-F238E27FC236}">
                <a16:creationId xmlns:a16="http://schemas.microsoft.com/office/drawing/2014/main" id="{5A8B37B6-315E-44F4-87A0-32A418C077B8}"/>
              </a:ext>
            </a:extLst>
          </p:cNvPr>
          <p:cNvSpPr>
            <a:spLocks noChangeArrowheads="1"/>
          </p:cNvSpPr>
          <p:nvPr/>
        </p:nvSpPr>
        <p:spPr bwMode="auto">
          <a:xfrm>
            <a:off x="7265988" y="1793875"/>
            <a:ext cx="1598612" cy="238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a:solidFill>
                  <a:schemeClr val="tx1"/>
                </a:solidFill>
                <a:latin typeface="XCCW Joined 1a" panose="03050602040000000000" pitchFamily="66" charset="0"/>
              </a:rPr>
              <a:t>He goes back to the maker. He asks is the maker happy with his work?</a:t>
            </a:r>
          </a:p>
          <a:p>
            <a:pPr algn="ctr" eaLnBrk="1" hangingPunct="1">
              <a:lnSpc>
                <a:spcPct val="100000"/>
              </a:lnSpc>
              <a:spcBef>
                <a:spcPct val="0"/>
              </a:spcBef>
              <a:spcAft>
                <a:spcPts val="600"/>
              </a:spcAft>
              <a:buFontTx/>
              <a:buNone/>
            </a:pPr>
            <a:r>
              <a:rPr lang="en-GB" altLang="en-US" sz="1200">
                <a:solidFill>
                  <a:schemeClr val="tx1"/>
                </a:solidFill>
                <a:latin typeface="XCCW Joined 1a" panose="03050602040000000000" pitchFamily="66" charset="0"/>
              </a:rPr>
              <a:t>He also askes whether the same hands who made this ferocious tiger could have made a lamb</a:t>
            </a:r>
            <a:r>
              <a:rPr lang="en-GB" altLang="en-US" sz="1200" b="1">
                <a:solidFill>
                  <a:schemeClr val="tx1"/>
                </a:solidFill>
                <a:latin typeface="XCCW Joined 1a" panose="03050602040000000000" pitchFamily="66" charset="0"/>
              </a:rPr>
              <a:t>.</a:t>
            </a:r>
          </a:p>
        </p:txBody>
      </p:sp>
      <p:cxnSp>
        <p:nvCxnSpPr>
          <p:cNvPr id="22" name="Straight Arrow Connector 21">
            <a:extLst>
              <a:ext uri="{FF2B5EF4-FFF2-40B4-BE49-F238E27FC236}">
                <a16:creationId xmlns:a16="http://schemas.microsoft.com/office/drawing/2014/main" id="{8C4FB82F-7871-43AB-9A9D-5609D6D38A3E}"/>
              </a:ext>
            </a:extLst>
          </p:cNvPr>
          <p:cNvCxnSpPr>
            <a:cxnSpLocks/>
          </p:cNvCxnSpPr>
          <p:nvPr/>
        </p:nvCxnSpPr>
        <p:spPr>
          <a:xfrm flipH="1" flipV="1">
            <a:off x="4071938" y="5291138"/>
            <a:ext cx="1636712" cy="654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9299BFF4-E147-443A-8152-F0167BE9EFDE}"/>
              </a:ext>
            </a:extLst>
          </p:cNvPr>
          <p:cNvCxnSpPr>
            <a:cxnSpLocks/>
          </p:cNvCxnSpPr>
          <p:nvPr/>
        </p:nvCxnSpPr>
        <p:spPr>
          <a:xfrm>
            <a:off x="2936875" y="2744788"/>
            <a:ext cx="1719263" cy="10255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542" name="Text 2">
            <a:extLst>
              <a:ext uri="{FF2B5EF4-FFF2-40B4-BE49-F238E27FC236}">
                <a16:creationId xmlns:a16="http://schemas.microsoft.com/office/drawing/2014/main" id="{9837A08C-32D1-4D02-A56B-7FA752A7A578}"/>
              </a:ext>
            </a:extLst>
          </p:cNvPr>
          <p:cNvSpPr>
            <a:spLocks noChangeArrowheads="1"/>
          </p:cNvSpPr>
          <p:nvPr/>
        </p:nvSpPr>
        <p:spPr bwMode="auto">
          <a:xfrm>
            <a:off x="7208838" y="1019175"/>
            <a:ext cx="1598612"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spcAft>
                <a:spcPts val="600"/>
              </a:spcAft>
              <a:buFontTx/>
              <a:buNone/>
            </a:pPr>
            <a:r>
              <a:rPr lang="en-GB" altLang="en-US" sz="1200" b="1">
                <a:solidFill>
                  <a:schemeClr val="tx1"/>
                </a:solidFill>
                <a:latin typeface="XCCW Joined 1a" panose="03050602040000000000" pitchFamily="66" charset="0"/>
              </a:rPr>
              <a:t>Rhyme</a:t>
            </a:r>
          </a:p>
          <a:p>
            <a:pPr algn="ctr" eaLnBrk="1" hangingPunct="1">
              <a:lnSpc>
                <a:spcPct val="100000"/>
              </a:lnSpc>
              <a:spcBef>
                <a:spcPct val="0"/>
              </a:spcBef>
              <a:spcAft>
                <a:spcPts val="600"/>
              </a:spcAft>
              <a:buFontTx/>
              <a:buNone/>
            </a:pPr>
            <a:endParaRPr lang="en-GB" altLang="en-US" sz="1200">
              <a:solidFill>
                <a:schemeClr val="tx1"/>
              </a:solidFill>
              <a:latin typeface="XCCW Joined 1a" panose="03050602040000000000" pitchFamily="66" charset="0"/>
            </a:endParaRPr>
          </a:p>
        </p:txBody>
      </p:sp>
      <p:cxnSp>
        <p:nvCxnSpPr>
          <p:cNvPr id="28" name="Straight Arrow Connector 27">
            <a:extLst>
              <a:ext uri="{FF2B5EF4-FFF2-40B4-BE49-F238E27FC236}">
                <a16:creationId xmlns:a16="http://schemas.microsoft.com/office/drawing/2014/main" id="{7705ED0E-8149-49BE-8DD2-E14D9C8DF27E}"/>
              </a:ext>
            </a:extLst>
          </p:cNvPr>
          <p:cNvCxnSpPr>
            <a:cxnSpLocks/>
          </p:cNvCxnSpPr>
          <p:nvPr/>
        </p:nvCxnSpPr>
        <p:spPr>
          <a:xfrm flipH="1">
            <a:off x="6564313" y="1376363"/>
            <a:ext cx="1187450" cy="400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 name="Audio 4">
            <a:hlinkClick r:id="" action="ppaction://media"/>
            <a:extLst>
              <a:ext uri="{FF2B5EF4-FFF2-40B4-BE49-F238E27FC236}">
                <a16:creationId xmlns:a16="http://schemas.microsoft.com/office/drawing/2014/main" id="{F89933AB-81B2-4A18-A5FD-12FE8545E29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7E7A44F3-E0AC-4ED1-B9AF-DF3C50221A2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p:transition spd="slow" advTm="2573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7F4A7A-D7D8-450B-AFCE-53326E1E5E5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Reading Aloud</a:t>
            </a:r>
          </a:p>
        </p:txBody>
      </p:sp>
      <p:sp>
        <p:nvSpPr>
          <p:cNvPr id="3" name="Rounded Rectangle 2">
            <a:extLst>
              <a:ext uri="{FF2B5EF4-FFF2-40B4-BE49-F238E27FC236}">
                <a16:creationId xmlns:a16="http://schemas.microsoft.com/office/drawing/2014/main" id="{B82DA368-2B07-4FEA-ADDF-AD24898B5F16}"/>
              </a:ext>
            </a:extLst>
          </p:cNvPr>
          <p:cNvSpPr/>
          <p:nvPr/>
        </p:nvSpPr>
        <p:spPr>
          <a:xfrm>
            <a:off x="755650" y="1474788"/>
            <a:ext cx="3700463" cy="2216150"/>
          </a:xfrm>
          <a:prstGeom prst="roundRect">
            <a:avLst>
              <a:gd name="adj" fmla="val 811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b="1" dirty="0">
                <a:solidFill>
                  <a:schemeClr val="tx1"/>
                </a:solidFill>
              </a:rPr>
              <a:t>Challenge 1:</a:t>
            </a:r>
          </a:p>
          <a:p>
            <a:pPr algn="ctr" eaLnBrk="1" fontAlgn="auto" hangingPunct="1">
              <a:spcBef>
                <a:spcPts val="0"/>
              </a:spcBef>
              <a:spcAft>
                <a:spcPts val="600"/>
              </a:spcAft>
              <a:defRPr/>
            </a:pPr>
            <a:r>
              <a:rPr lang="en-GB" dirty="0">
                <a:solidFill>
                  <a:schemeClr val="tx1"/>
                </a:solidFill>
              </a:rPr>
              <a:t>Practise reading the poem (or a section of it) aloud. Use your best expression and a loud, clear voice to perform the piece.</a:t>
            </a:r>
          </a:p>
        </p:txBody>
      </p:sp>
      <p:sp>
        <p:nvSpPr>
          <p:cNvPr id="15" name="Rounded Rectangle 14">
            <a:extLst>
              <a:ext uri="{FF2B5EF4-FFF2-40B4-BE49-F238E27FC236}">
                <a16:creationId xmlns:a16="http://schemas.microsoft.com/office/drawing/2014/main" id="{ABE4E108-B4B4-4F0B-AF54-E24037188467}"/>
              </a:ext>
            </a:extLst>
          </p:cNvPr>
          <p:cNvSpPr/>
          <p:nvPr/>
        </p:nvSpPr>
        <p:spPr>
          <a:xfrm>
            <a:off x="2720975" y="3903663"/>
            <a:ext cx="3700463" cy="2216150"/>
          </a:xfrm>
          <a:prstGeom prst="roundRect">
            <a:avLst>
              <a:gd name="adj" fmla="val 8117"/>
            </a:avLst>
          </a:prstGeom>
          <a:solidFill>
            <a:schemeClr val="bg1"/>
          </a:solidFill>
          <a:ln w="28575">
            <a:solidFill>
              <a:srgbClr val="ACB66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sz="1600" b="1" dirty="0">
                <a:solidFill>
                  <a:schemeClr val="tx1"/>
                </a:solidFill>
              </a:rPr>
              <a:t>Challenge 3:</a:t>
            </a:r>
          </a:p>
          <a:p>
            <a:pPr algn="ctr" eaLnBrk="1" fontAlgn="auto" hangingPunct="1">
              <a:spcBef>
                <a:spcPts val="0"/>
              </a:spcBef>
              <a:spcAft>
                <a:spcPts val="600"/>
              </a:spcAft>
              <a:defRPr/>
            </a:pPr>
            <a:r>
              <a:rPr lang="en-GB" sz="1600" dirty="0">
                <a:solidFill>
                  <a:schemeClr val="tx1"/>
                </a:solidFill>
              </a:rPr>
              <a:t>Now that you have spent some time studying and learning the poem, consider your own personal opinion of it. Can you comment on what you think of the poem, with justification to support your thoughts?</a:t>
            </a:r>
          </a:p>
        </p:txBody>
      </p:sp>
      <p:sp>
        <p:nvSpPr>
          <p:cNvPr id="16" name="Rounded Rectangle 15">
            <a:extLst>
              <a:ext uri="{FF2B5EF4-FFF2-40B4-BE49-F238E27FC236}">
                <a16:creationId xmlns:a16="http://schemas.microsoft.com/office/drawing/2014/main" id="{3918AA61-E641-46A6-9DA0-7388ED65AF4C}"/>
              </a:ext>
            </a:extLst>
          </p:cNvPr>
          <p:cNvSpPr/>
          <p:nvPr/>
        </p:nvSpPr>
        <p:spPr>
          <a:xfrm>
            <a:off x="4687888" y="1474788"/>
            <a:ext cx="3700462" cy="2216150"/>
          </a:xfrm>
          <a:prstGeom prst="roundRect">
            <a:avLst>
              <a:gd name="adj" fmla="val 811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600"/>
              </a:spcAft>
              <a:defRPr/>
            </a:pPr>
            <a:r>
              <a:rPr lang="en-GB" b="1" dirty="0">
                <a:solidFill>
                  <a:schemeClr val="tx1"/>
                </a:solidFill>
              </a:rPr>
              <a:t>Challenge 2:</a:t>
            </a:r>
          </a:p>
          <a:p>
            <a:pPr algn="ctr" eaLnBrk="1" fontAlgn="auto" hangingPunct="1">
              <a:spcBef>
                <a:spcPts val="0"/>
              </a:spcBef>
              <a:spcAft>
                <a:spcPts val="600"/>
              </a:spcAft>
              <a:defRPr/>
            </a:pPr>
            <a:r>
              <a:rPr lang="en-GB" dirty="0">
                <a:solidFill>
                  <a:schemeClr val="tx1"/>
                </a:solidFill>
              </a:rPr>
              <a:t>Try memorising a section of the poem and learning it by heart.</a:t>
            </a:r>
          </a:p>
          <a:p>
            <a:pPr algn="ctr" eaLnBrk="1" fontAlgn="auto" hangingPunct="1">
              <a:spcBef>
                <a:spcPts val="0"/>
              </a:spcBef>
              <a:spcAft>
                <a:spcPts val="600"/>
              </a:spcAft>
              <a:defRPr/>
            </a:pPr>
            <a:r>
              <a:rPr lang="en-GB" dirty="0">
                <a:solidFill>
                  <a:schemeClr val="tx1"/>
                </a:solidFill>
              </a:rPr>
              <a:t>Can you perform it from memory, without reading?</a:t>
            </a:r>
          </a:p>
        </p:txBody>
      </p:sp>
      <p:pic>
        <p:nvPicPr>
          <p:cNvPr id="4" name="Audio 3">
            <a:hlinkClick r:id="" action="ppaction://media"/>
            <a:extLst>
              <a:ext uri="{FF2B5EF4-FFF2-40B4-BE49-F238E27FC236}">
                <a16:creationId xmlns:a16="http://schemas.microsoft.com/office/drawing/2014/main" id="{2CFFEE00-E0DA-48BE-9BF7-5E3FA7790B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udio 4">
            <a:hlinkClick r:id="" action="ppaction://media"/>
            <a:extLst>
              <a:ext uri="{FF2B5EF4-FFF2-40B4-BE49-F238E27FC236}">
                <a16:creationId xmlns:a16="http://schemas.microsoft.com/office/drawing/2014/main" id="{EC1B2A6A-4CAA-4A6D-83B3-18069A9742E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p:transition spd="slow" advTm="720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8C83D78E-8135-4025-AAB7-719BEC4141E2}"/>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19F2301D-8BE7-4109-9848-4EFE36A20E5E}"/>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580" name="Title 1">
            <a:extLst>
              <a:ext uri="{FF2B5EF4-FFF2-40B4-BE49-F238E27FC236}">
                <a16:creationId xmlns:a16="http://schemas.microsoft.com/office/drawing/2014/main" id="{C97D385B-FB2F-42C3-9DB4-1846F5EDC331}"/>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24581" name="Title 1">
            <a:extLst>
              <a:ext uri="{FF2B5EF4-FFF2-40B4-BE49-F238E27FC236}">
                <a16:creationId xmlns:a16="http://schemas.microsoft.com/office/drawing/2014/main" id="{8DE24A7D-EF7D-46CB-B13F-6FFA5E129B68}"/>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24582" name="Content Placeholder 15">
            <a:extLst>
              <a:ext uri="{FF2B5EF4-FFF2-40B4-BE49-F238E27FC236}">
                <a16:creationId xmlns:a16="http://schemas.microsoft.com/office/drawing/2014/main" id="{06AA9E51-90B6-434E-88E7-3452B86AE2F0}"/>
              </a:ext>
            </a:extLst>
          </p:cNvPr>
          <p:cNvSpPr>
            <a:spLocks noGrp="1"/>
          </p:cNvSpPr>
          <p:nvPr>
            <p:ph idx="4294967295"/>
          </p:nvPr>
        </p:nvSpPr>
        <p:spPr>
          <a:xfrm>
            <a:off x="628650" y="1127125"/>
            <a:ext cx="7886700" cy="1409700"/>
          </a:xfrm>
        </p:spPr>
        <p:txBody>
          <a:bodyPr/>
          <a:lstStyle/>
          <a:p>
            <a:pPr eaLnBrk="1" hangingPunct="1"/>
            <a:r>
              <a:rPr lang="en-GB" altLang="en-US"/>
              <a:t>To annotate and evaluate a poem.</a:t>
            </a:r>
          </a:p>
        </p:txBody>
      </p:sp>
      <p:sp>
        <p:nvSpPr>
          <p:cNvPr id="24583" name="Content Placeholder 15">
            <a:extLst>
              <a:ext uri="{FF2B5EF4-FFF2-40B4-BE49-F238E27FC236}">
                <a16:creationId xmlns:a16="http://schemas.microsoft.com/office/drawing/2014/main" id="{3DB45B13-B6C9-481F-820A-E1F0536BA4E0}"/>
              </a:ext>
            </a:extLst>
          </p:cNvPr>
          <p:cNvSpPr txBox="1">
            <a:spLocks/>
          </p:cNvSpPr>
          <p:nvPr/>
        </p:nvSpPr>
        <p:spPr bwMode="auto">
          <a:xfrm>
            <a:off x="628650" y="3467100"/>
            <a:ext cx="7886700"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r>
              <a:rPr lang="en-GB" altLang="en-US"/>
              <a:t>I can identify an author’s use of </a:t>
            </a:r>
            <a:r>
              <a:rPr lang="en-GB" altLang="en-US" u="sng"/>
              <a:t>figurative language</a:t>
            </a:r>
            <a:r>
              <a:rPr lang="en-GB" altLang="en-US"/>
              <a:t>, imagery, rhyming and repetition.</a:t>
            </a:r>
          </a:p>
          <a:p>
            <a:pPr eaLnBrk="1" hangingPunct="1"/>
            <a:r>
              <a:rPr lang="en-GB" altLang="en-US"/>
              <a:t>I can add relevant notes to a poem.</a:t>
            </a:r>
          </a:p>
          <a:p>
            <a:pPr eaLnBrk="1" hangingPunct="1"/>
            <a:r>
              <a:rPr lang="en-GB" altLang="en-US"/>
              <a:t>I can recall and read a section of poetry aloud.</a:t>
            </a:r>
          </a:p>
          <a:p>
            <a:pPr eaLnBrk="1" hangingPunct="1"/>
            <a:r>
              <a:rPr lang="en-GB" altLang="en-US"/>
              <a:t>I can discuss my personal opinions about a poem and comment on how effective a poem is.</a:t>
            </a:r>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 name="TIMING" val="|93.9"/>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3">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nglish Lesson Presentation.pptx" id="{53ABCBF8-228C-4216-89FC-4DC4E9C7AE2C}" vid="{56CAEF1F-959C-4ABD-8377-FD1FFE1CA16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#English Lesson Presentation</Template>
  <TotalTime>0</TotalTime>
  <Words>972</Words>
  <Application>Microsoft Office PowerPoint</Application>
  <PresentationFormat>On-screen Show (4:3)</PresentationFormat>
  <Paragraphs>127</Paragraphs>
  <Slides>13</Slides>
  <Notes>0</Notes>
  <HiddenSlides>0</HiddenSlides>
  <MMClips>12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Sassoon</vt:lpstr>
      <vt:lpstr>XCCW Joined 1a</vt:lpstr>
      <vt:lpstr>Tuffy</vt:lpstr>
      <vt:lpstr>Calibri</vt:lpstr>
      <vt:lpstr>Twinkl</vt:lpstr>
      <vt:lpstr>Twinkl SemiBold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Naomi Akien</cp:lastModifiedBy>
  <cp:revision>43</cp:revision>
  <dcterms:created xsi:type="dcterms:W3CDTF">2017-02-09T12:08:11Z</dcterms:created>
  <dcterms:modified xsi:type="dcterms:W3CDTF">2021-02-08T11:01:32Z</dcterms:modified>
</cp:coreProperties>
</file>