
<file path=[Content_Types].xml><?xml version="1.0" encoding="utf-8"?>
<Types xmlns="http://schemas.openxmlformats.org/package/2006/content-types">
  <Default Extension="gif" ContentType="image/gif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5" r:id="rId2"/>
    <p:sldId id="277" r:id="rId3"/>
    <p:sldId id="278" r:id="rId4"/>
    <p:sldId id="258" r:id="rId5"/>
    <p:sldId id="263" r:id="rId6"/>
    <p:sldId id="264" r:id="rId7"/>
    <p:sldId id="259" r:id="rId8"/>
    <p:sldId id="266" r:id="rId9"/>
    <p:sldId id="280" r:id="rId10"/>
    <p:sldId id="283" r:id="rId11"/>
    <p:sldId id="282" r:id="rId12"/>
    <p:sldId id="281" r:id="rId13"/>
    <p:sldId id="284" r:id="rId14"/>
    <p:sldId id="285" r:id="rId15"/>
    <p:sldId id="286" r:id="rId16"/>
    <p:sldId id="287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102" y="6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91A5A-0584-406F-87CA-C855E2253A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647B320-AB28-4904-BE70-178AA7FB0F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ACDD6D-8123-4B0C-897F-483AE46975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1E9F2A-A9FF-4A99-A9DC-47DB2AD6E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023AF1-FB64-4F8F-9056-4EB12A0B9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72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9E5C58-B813-4A44-9BBF-F500948673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3FE699-3D56-462E-A424-6A7F5F41DF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8DF29F-FEBF-4120-8540-4270E3DB9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2DB852-55A3-493C-B040-CE2BB976DE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9C4F1E-D690-4A7E-A161-3198EE305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22316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0D284-D4AF-4B3A-8F52-5C7BB9037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09C34C1-C76B-4969-9B3B-BF7A265CFD7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AA626-1C65-45E5-A605-CD55E98B31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6889EA-7FBD-4FCF-9438-A3064B0060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4C061-C2E4-4786-8D78-2373DBAB0A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698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134B8-83B4-4528-AA69-7A3930051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5D7E7B-C9C2-479E-9938-9F63FED72CE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37FAC0-F3B2-46BB-8E24-09DAEC319B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719FF2-87DD-4D8E-97A0-3F20557E46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42CE52-2B67-44DB-A69B-6D880562F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02B16B-6DEF-4F46-B8F2-952B12A4D3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79496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02EA3F-B29F-4206-8AF2-6940FF8A16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EA38F2A-2ED2-4EE2-A1B8-1768EB84BD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0D2DFA-95E1-4724-B5D0-3DE1C92C8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9FE2DC-E47F-4583-B59A-6BDDE2CDB9B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9052A9A-A69A-42AA-AE42-565D83DD37D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392B342-BFAD-43AB-A1B7-2661B4B70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3B1938A-F877-4C8E-88DB-FAC5A3C73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96BF333-A747-4113-9DCA-6838642933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1983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6237B1-B9B2-4713-A838-3975B6EEFB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10B2F4C-6848-4889-AA66-EBF8970B77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16C3EC-9A78-41D4-BAAF-2BFEABB066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E4730E-C383-4B64-89B7-C6D171BB7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1472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2C94C13-F18C-49F8-B497-5CC279B0DF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0B77FF1-D0D9-485D-AC5C-07E2A1994E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7DA876-BE9C-4800-B2E7-E34B284CD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1658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5F1BD-A4A8-499E-8AB4-7A25AF12E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918F5F-FA32-404A-BDDF-03AA7FA5C5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2824E84-A7CE-405D-B582-D7C04EC775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2CEE2B-55F6-445D-AC1D-3396831B1E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4249E8-0F2D-4F27-AFFE-F6F941E47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D3806B-505F-4466-BE97-81D30A4C92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969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4C80D75-9624-4BB4-B788-43A784A5BB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32EE607-9906-4217-88AC-84DC4761A5B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E4E827-11D7-4540-8E9B-EFFA419460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A8FD54-6276-4555-9725-9DE2C29C1E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702215-FC27-4530-B0A4-1255AE812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8287D90-67DE-4651-9C10-834D82824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74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F07027-A621-4A37-A157-EDFB84C36C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273B37-FD92-4982-A563-D5FC2D3D01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CE8F95-915E-4BC5-99E3-F1991C24BC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9E018E-83E7-4106-B1A1-A9E6041BF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8716ED-39C0-47AC-9DC6-58C43F2B7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89369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E33CF19-3FA5-411B-99D6-F7A12565C6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A6F993-F036-4157-8E34-BF818B55D0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17AFAD-C7AB-4AAB-AC07-BCCFCC8799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42E453-6E2B-43E5-A068-3FABBAF4F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7BE3C2-529E-4E6D-93CC-5026A8E8E1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92116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C57051-E7E1-47B8-B276-540FABF91C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3DE288-C5E8-4310-A90D-F392926934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BCD638-99BC-4635-B832-1E903A52263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B1189-6381-472E-8446-617D0E183048}" type="datetimeFigureOut">
              <a:rPr lang="en-GB" smtClean="0"/>
              <a:t>21/02/2021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C556B1-84DB-4405-9BCF-F476AE07D5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D06527-2370-41C2-BA2A-7AE880FCF93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DEBA0-87E4-430F-A568-EDBAF8C754C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238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audio" Target="../media/media2.m4a"/><Relationship Id="rId7" Type="http://schemas.openxmlformats.org/officeDocument/2006/relationships/image" Target="../media/image5.gif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8.xml"/><Relationship Id="rId9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8.jpeg"/><Relationship Id="rId4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ritannica.com/topic/Kiche-language" TargetMode="External"/><Relationship Id="rId3" Type="http://schemas.openxmlformats.org/officeDocument/2006/relationships/audio" Target="../media/media5.m4a"/><Relationship Id="rId7" Type="http://schemas.openxmlformats.org/officeDocument/2006/relationships/hyperlink" Target="https://www.merriam-webster.com/dictionary/culture" TargetMode="External"/><Relationship Id="rId12" Type="http://schemas.openxmlformats.org/officeDocument/2006/relationships/image" Target="../media/image2.png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hyperlink" Target="https://www.britannica.com/topic/Maya-people" TargetMode="External"/><Relationship Id="rId11" Type="http://schemas.openxmlformats.org/officeDocument/2006/relationships/hyperlink" Target="https://www.britannica.com/place/Guatemala" TargetMode="External"/><Relationship Id="rId5" Type="http://schemas.openxmlformats.org/officeDocument/2006/relationships/image" Target="../media/image9.jpeg"/><Relationship Id="rId10" Type="http://schemas.openxmlformats.org/officeDocument/2006/relationships/hyperlink" Target="https://www.britannica.com/topic/book-publication" TargetMode="External"/><Relationship Id="rId4" Type="http://schemas.openxmlformats.org/officeDocument/2006/relationships/slideLayout" Target="../slideLayouts/slideLayout8.xml"/><Relationship Id="rId9" Type="http://schemas.openxmlformats.org/officeDocument/2006/relationships/hyperlink" Target="https://www.britannica.com/topic/Kiche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6.jpeg"/><Relationship Id="rId4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audio" Target="../media/media8.m4a"/><Relationship Id="rId7" Type="http://schemas.openxmlformats.org/officeDocument/2006/relationships/image" Target="../media/image13.jpeg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media9.m4a"/><Relationship Id="rId7" Type="http://schemas.openxmlformats.org/officeDocument/2006/relationships/image" Target="../media/image2.png"/><Relationship Id="rId2" Type="http://schemas.microsoft.com/office/2007/relationships/media" Target="../media/media9.m4a"/><Relationship Id="rId1" Type="http://schemas.openxmlformats.org/officeDocument/2006/relationships/tags" Target="../tags/tag9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media10.m4a"/><Relationship Id="rId7" Type="http://schemas.openxmlformats.org/officeDocument/2006/relationships/image" Target="../media/image2.png"/><Relationship Id="rId2" Type="http://schemas.microsoft.com/office/2007/relationships/media" Target="../media/media10.m4a"/><Relationship Id="rId1" Type="http://schemas.openxmlformats.org/officeDocument/2006/relationships/tags" Target="../tags/tag10.xml"/><Relationship Id="rId6" Type="http://schemas.openxmlformats.org/officeDocument/2006/relationships/image" Target="../media/image16.jpe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2.png"/><Relationship Id="rId2" Type="http://schemas.microsoft.com/office/2007/relationships/media" Target="../media/media11.m4a"/><Relationship Id="rId1" Type="http://schemas.openxmlformats.org/officeDocument/2006/relationships/tags" Target="../tags/tag11.xml"/><Relationship Id="rId6" Type="http://schemas.openxmlformats.org/officeDocument/2006/relationships/image" Target="../media/image17.jpe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2.png"/><Relationship Id="rId2" Type="http://schemas.microsoft.com/office/2007/relationships/media" Target="../media/media12.m4a"/><Relationship Id="rId1" Type="http://schemas.openxmlformats.org/officeDocument/2006/relationships/tags" Target="../tags/tag12.xml"/><Relationship Id="rId6" Type="http://schemas.openxmlformats.org/officeDocument/2006/relationships/image" Target="../media/image18.jpe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2.png"/><Relationship Id="rId2" Type="http://schemas.microsoft.com/office/2007/relationships/media" Target="../media/media13.m4a"/><Relationship Id="rId1" Type="http://schemas.openxmlformats.org/officeDocument/2006/relationships/tags" Target="../tags/tag13.xml"/><Relationship Id="rId6" Type="http://schemas.openxmlformats.org/officeDocument/2006/relationships/image" Target="../media/image19.jpe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media14.m4a"/><Relationship Id="rId7" Type="http://schemas.openxmlformats.org/officeDocument/2006/relationships/image" Target="../media/image2.png"/><Relationship Id="rId2" Type="http://schemas.microsoft.com/office/2007/relationships/media" Target="../media/media14.m4a"/><Relationship Id="rId1" Type="http://schemas.openxmlformats.org/officeDocument/2006/relationships/tags" Target="../tags/tag14.xml"/><Relationship Id="rId6" Type="http://schemas.openxmlformats.org/officeDocument/2006/relationships/image" Target="../media/image20.jpe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audio" Target="../media/media15.m4a"/><Relationship Id="rId7" Type="http://schemas.openxmlformats.org/officeDocument/2006/relationships/image" Target="../media/image2.png"/><Relationship Id="rId2" Type="http://schemas.microsoft.com/office/2007/relationships/media" Target="../media/media15.m4a"/><Relationship Id="rId1" Type="http://schemas.openxmlformats.org/officeDocument/2006/relationships/tags" Target="../tags/tag15.xml"/><Relationship Id="rId6" Type="http://schemas.openxmlformats.org/officeDocument/2006/relationships/image" Target="../media/image21.jpe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8.xml"/><Relationship Id="rId1" Type="http://schemas.openxmlformats.org/officeDocument/2006/relationships/tags" Target="../tags/tag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44026B9-AB40-46BA-9AF4-DE76FFBB5965}"/>
              </a:ext>
            </a:extLst>
          </p:cNvPr>
          <p:cNvSpPr txBox="1">
            <a:spLocks/>
          </p:cNvSpPr>
          <p:nvPr/>
        </p:nvSpPr>
        <p:spPr>
          <a:xfrm>
            <a:off x="-356873" y="585989"/>
            <a:ext cx="3023874" cy="3928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XCCW Joined 1a" panose="03050602040000000000" pitchFamily="66" charset="0"/>
              </a:rPr>
              <a:t>Day 3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753A05E-3E24-4E32-B487-F0889FA2481B}"/>
              </a:ext>
            </a:extLst>
          </p:cNvPr>
          <p:cNvSpPr txBox="1">
            <a:spLocks/>
          </p:cNvSpPr>
          <p:nvPr/>
        </p:nvSpPr>
        <p:spPr>
          <a:xfrm>
            <a:off x="-356873" y="6075608"/>
            <a:ext cx="3023874" cy="39280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40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XCCW Joined 1a" panose="03050602040000000000" pitchFamily="66" charset="0"/>
              </a:rPr>
              <a:t>Week 1</a:t>
            </a:r>
          </a:p>
        </p:txBody>
      </p:sp>
      <p:pic>
        <p:nvPicPr>
          <p:cNvPr id="7" name="Picture 6" descr="A picture containing calendar&#10;&#10;Description automatically generated">
            <a:extLst>
              <a:ext uri="{FF2B5EF4-FFF2-40B4-BE49-F238E27FC236}">
                <a16:creationId xmlns:a16="http://schemas.microsoft.com/office/drawing/2014/main" id="{1559E285-8BFC-4ED8-AA33-55FAEDDDDE0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10493" y="0"/>
            <a:ext cx="6163189" cy="685800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5A678BD-BF87-41F4-A621-D09D42CEEE6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2197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720"/>
    </mc:Choice>
    <mc:Fallback xmlns="">
      <p:transition spd="slow" advTm="127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Image result for greek mythological">
            <a:extLst>
              <a:ext uri="{FF2B5EF4-FFF2-40B4-BE49-F238E27FC236}">
                <a16:creationId xmlns:a16="http://schemas.microsoft.com/office/drawing/2014/main" id="{04176C59-0F2B-4D79-A77B-563C2C8D49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54653" y="2906231"/>
            <a:ext cx="3080197" cy="20521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XCCW Joined 1a" panose="03050602040000000000" pitchFamily="66" charset="0"/>
              </a:rPr>
              <a:t>Myths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2025" y="947693"/>
            <a:ext cx="6172200" cy="4962614"/>
          </a:xfrm>
        </p:spPr>
        <p:txBody>
          <a:bodyPr>
            <a:normAutofit/>
          </a:bodyPr>
          <a:lstStyle/>
          <a:p>
            <a:r>
              <a:rPr lang="en-GB" dirty="0"/>
              <a:t>What are myths? </a:t>
            </a:r>
          </a:p>
          <a:p>
            <a:r>
              <a:rPr lang="en-GB" dirty="0"/>
              <a:t>Can you name any?</a:t>
            </a:r>
          </a:p>
        </p:txBody>
      </p:sp>
      <p:pic>
        <p:nvPicPr>
          <p:cNvPr id="1026" name="Picture 2" descr="Image result for thor viking cartoon">
            <a:extLst>
              <a:ext uri="{FF2B5EF4-FFF2-40B4-BE49-F238E27FC236}">
                <a16:creationId xmlns:a16="http://schemas.microsoft.com/office/drawing/2014/main" id="{E237A1B9-91C4-43F6-9B54-391C1FABD9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35870" y="2758064"/>
            <a:ext cx="3225727" cy="39323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troy myth cartoon">
            <a:extLst>
              <a:ext uri="{FF2B5EF4-FFF2-40B4-BE49-F238E27FC236}">
                <a16:creationId xmlns:a16="http://schemas.microsoft.com/office/drawing/2014/main" id="{10A23928-5B62-4B6A-866A-5396C2962E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1137" y="2758064"/>
            <a:ext cx="3484234" cy="3531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top WordPress myths">
            <a:extLst>
              <a:ext uri="{FF2B5EF4-FFF2-40B4-BE49-F238E27FC236}">
                <a16:creationId xmlns:a16="http://schemas.microsoft.com/office/drawing/2014/main" id="{18597237-8ACB-4E59-A40F-63DFA2FF28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8625" y="280261"/>
            <a:ext cx="3558281" cy="237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Image result for anansi">
            <a:extLst>
              <a:ext uri="{FF2B5EF4-FFF2-40B4-BE49-F238E27FC236}">
                <a16:creationId xmlns:a16="http://schemas.microsoft.com/office/drawing/2014/main" id="{4245E46B-AFFC-4664-848D-741462A681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6489" y="98862"/>
            <a:ext cx="3225727" cy="26592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CF79A7C5-A148-4F59-A9EB-62ABD91B1B6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13734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530"/>
    </mc:Choice>
    <mc:Fallback xmlns="">
      <p:transition spd="slow" advTm="245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XCCW Joined 1a" panose="03050602040000000000" pitchFamily="66" charset="0"/>
              </a:rPr>
              <a:t>Myths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7" y="550718"/>
            <a:ext cx="6298767" cy="539932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/>
              <a:t>What are myths? </a:t>
            </a:r>
          </a:p>
          <a:p>
            <a:r>
              <a:rPr lang="en-GB" sz="2800" b="0" i="0" dirty="0">
                <a:solidFill>
                  <a:srgbClr val="000000"/>
                </a:solidFill>
                <a:effectLst/>
                <a:latin typeface="MyriadPro-Cond"/>
              </a:rPr>
              <a:t>Myths and legends are not simple stories, but a representative of the society that created them.</a:t>
            </a:r>
          </a:p>
          <a:p>
            <a:pPr>
              <a:lnSpc>
                <a:spcPct val="100000"/>
              </a:lnSpc>
            </a:pPr>
            <a:r>
              <a:rPr lang="en-GB" sz="2800" dirty="0">
                <a:solidFill>
                  <a:srgbClr val="000000"/>
                </a:solidFill>
                <a:latin typeface="MyriadPro-Cond"/>
              </a:rPr>
              <a:t>Myths 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MyriadPro-Cond"/>
              </a:rPr>
              <a:t>are fictional explanations</a:t>
            </a:r>
            <a:r>
              <a:rPr lang="en-GB" sz="2800" dirty="0"/>
              <a:t> 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MyriadPro-Cond"/>
              </a:rPr>
              <a:t>of how and why something happened – like how a particular animal came to be, or the</a:t>
            </a:r>
            <a:br>
              <a:rPr lang="en-GB" sz="2800" b="0" i="0" dirty="0">
                <a:solidFill>
                  <a:srgbClr val="000000"/>
                </a:solidFill>
                <a:effectLst/>
                <a:latin typeface="MyriadPro-Cond"/>
              </a:rPr>
            </a:br>
            <a:r>
              <a:rPr lang="en-GB" sz="2800" b="0" i="0" dirty="0">
                <a:solidFill>
                  <a:srgbClr val="000000"/>
                </a:solidFill>
                <a:effectLst/>
                <a:latin typeface="MyriadPro-Cond"/>
              </a:rPr>
              <a:t>origins of a natural phenomenon like rain.</a:t>
            </a:r>
          </a:p>
          <a:p>
            <a:pPr>
              <a:lnSpc>
                <a:spcPct val="100000"/>
              </a:lnSpc>
            </a:pPr>
            <a:r>
              <a:rPr lang="en-GB" sz="2800" b="0" i="0" dirty="0">
                <a:solidFill>
                  <a:srgbClr val="000000"/>
                </a:solidFill>
                <a:effectLst/>
                <a:latin typeface="MyriadPro-Cond"/>
              </a:rPr>
              <a:t>Many myths include a lesson on why people should behave in certain ways. Good or clever behaviour often gets rewarded, while bad or foolish actions are punished. The only thing a myth can’t be about is science.</a:t>
            </a:r>
            <a:r>
              <a:rPr lang="en-GB" sz="2800" dirty="0"/>
              <a:t> </a:t>
            </a:r>
            <a:br>
              <a:rPr lang="en-GB" dirty="0"/>
            </a:br>
            <a:endParaRPr lang="en-GB" dirty="0"/>
          </a:p>
        </p:txBody>
      </p:sp>
      <p:pic>
        <p:nvPicPr>
          <p:cNvPr id="4" name="Picture 2" descr="top WordPress myths">
            <a:extLst>
              <a:ext uri="{FF2B5EF4-FFF2-40B4-BE49-F238E27FC236}">
                <a16:creationId xmlns:a16="http://schemas.microsoft.com/office/drawing/2014/main" id="{56A827CA-F2BC-4198-97A2-7B9BBCFDD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046" y="692385"/>
            <a:ext cx="3558281" cy="237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CA12AFC1-98FE-4AEE-B5CF-D3E1E0D8604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4810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747"/>
    </mc:Choice>
    <mc:Fallback xmlns="">
      <p:transition spd="slow" advTm="497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F8B6DEF8-4594-49E6-B96F-9CB3AA31F8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/>
              <a:t>Maya Myths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r>
              <a:rPr lang="en-US" sz="1700" dirty="0"/>
              <a:t>The ancient Maya has a detailed and complex mythological system which survives in the </a:t>
            </a:r>
            <a:r>
              <a:rPr lang="en-US" sz="1700" dirty="0" err="1"/>
              <a:t>Popul</a:t>
            </a:r>
            <a:r>
              <a:rPr lang="en-US" sz="1700" dirty="0"/>
              <a:t> Vuh. The stories in the </a:t>
            </a:r>
            <a:r>
              <a:rPr lang="en-US" sz="1700" dirty="0" err="1"/>
              <a:t>Popul</a:t>
            </a:r>
            <a:r>
              <a:rPr lang="en-US" sz="1700" dirty="0"/>
              <a:t> Vuh have allowed archaeologists a glimpse of the Maya ways of thinking, and provided insight into their society as a whole.</a:t>
            </a:r>
          </a:p>
          <a:p>
            <a:endParaRPr lang="en-US" sz="1700" dirty="0"/>
          </a:p>
          <a:p>
            <a:pPr marL="0" indent="0" algn="l">
              <a:buNone/>
            </a:pPr>
            <a:r>
              <a:rPr lang="en-GB" sz="1100" b="1" dirty="0" err="1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Mythalogical</a:t>
            </a:r>
            <a:endParaRPr lang="en-GB" sz="1100" b="1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marL="0" indent="0" algn="l">
              <a:buNone/>
            </a:pPr>
            <a:r>
              <a:rPr lang="en-GB" sz="1100" b="0" i="1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adjective</a:t>
            </a:r>
            <a:endParaRPr lang="en-GB" sz="1100" b="0" i="0" dirty="0">
              <a:solidFill>
                <a:srgbClr val="202124"/>
              </a:solidFill>
              <a:effectLst/>
              <a:latin typeface="arial" panose="020B0604020202020204" pitchFamily="34" charset="0"/>
            </a:endParaRPr>
          </a:p>
          <a:p>
            <a:pPr algn="l">
              <a:buFont typeface="+mj-lt"/>
              <a:buAutoNum type="arabicPeriod"/>
            </a:pPr>
            <a:r>
              <a:rPr lang="en-GB" sz="1100" b="0" i="0" dirty="0">
                <a:solidFill>
                  <a:srgbClr val="202124"/>
                </a:solidFill>
                <a:effectLst/>
                <a:latin typeface="arial" panose="020B0604020202020204" pitchFamily="34" charset="0"/>
              </a:rPr>
              <a:t>relating to, based on, or appearing in myths or mythology.</a:t>
            </a:r>
          </a:p>
          <a:p>
            <a:endParaRPr lang="en-US" sz="1700" dirty="0"/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A1149396-287F-4195-9091-B29599A3EBF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3030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25"/>
    </mc:Choice>
    <mc:Fallback xmlns="">
      <p:transition spd="slow" advTm="244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5" name="Rectangle 134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476FD6EC-4E4F-49C2-9D66-5424D2A96C0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7" name="Rectangle 136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4815" y="941323"/>
            <a:ext cx="3438144" cy="601474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2800" dirty="0"/>
              <a:t>Maya Myths</a:t>
            </a:r>
          </a:p>
        </p:txBody>
      </p:sp>
      <p:sp>
        <p:nvSpPr>
          <p:cNvPr id="139" name="Rectangle 138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1" name="Rectangle 140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1760221"/>
            <a:ext cx="3438906" cy="4644699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r>
              <a:rPr lang="en-US" sz="2600" b="1" dirty="0" err="1"/>
              <a:t>P</a:t>
            </a:r>
            <a:r>
              <a:rPr lang="en-US" sz="2600" b="1" i="0" dirty="0" err="1">
                <a:effectLst/>
              </a:rPr>
              <a:t>opol</a:t>
            </a:r>
            <a:r>
              <a:rPr lang="en-US" sz="2600" b="1" i="0" dirty="0">
                <a:effectLst/>
              </a:rPr>
              <a:t> Vuh</a:t>
            </a:r>
            <a:r>
              <a:rPr lang="en-US" sz="2600" b="0" i="0" dirty="0">
                <a:effectLst/>
              </a:rPr>
              <a:t>, </a:t>
            </a:r>
            <a:r>
              <a:rPr lang="en-US" sz="2600" b="0" i="0" u="none" strike="noStrike" dirty="0">
                <a:effectLst/>
                <a:hlinkClick r:id="rId6"/>
              </a:rPr>
              <a:t>Maya</a:t>
            </a:r>
            <a:r>
              <a:rPr lang="en-US" sz="2600" b="0" i="0" dirty="0">
                <a:effectLst/>
              </a:rPr>
              <a:t> document, an invaluable source of knowledge of ancient Mayan mythology and </a:t>
            </a:r>
            <a:r>
              <a:rPr lang="en-US" sz="2600" b="0" i="0" u="none" strike="noStrike" dirty="0">
                <a:effectLst/>
                <a:hlinkClick r:id="rId7"/>
              </a:rPr>
              <a:t>culture</a:t>
            </a:r>
            <a:r>
              <a:rPr lang="en-US" sz="2600" b="0" i="0" dirty="0">
                <a:effectLst/>
              </a:rPr>
              <a:t>. Written in </a:t>
            </a:r>
            <a:r>
              <a:rPr lang="en-US" sz="2600" b="0" i="0" u="none" strike="noStrike" dirty="0">
                <a:effectLst/>
                <a:hlinkClick r:id="rId8"/>
              </a:rPr>
              <a:t>K’iche’</a:t>
            </a:r>
            <a:r>
              <a:rPr lang="en-US" sz="2600" b="0" i="0" dirty="0">
                <a:effectLst/>
              </a:rPr>
              <a:t> (a Mayan language) by a Mayan author or authors between 1554 and 1558, </a:t>
            </a:r>
          </a:p>
          <a:p>
            <a:r>
              <a:rPr lang="en-US" sz="2600" b="0" i="0" dirty="0">
                <a:effectLst/>
              </a:rPr>
              <a:t>It chronicles the creation of humankind, the actions of the gods, the origin and history of the </a:t>
            </a:r>
            <a:r>
              <a:rPr lang="en-US" sz="2600" b="0" i="0" u="none" strike="noStrike" dirty="0">
                <a:effectLst/>
                <a:hlinkClick r:id="rId9"/>
              </a:rPr>
              <a:t>K’iche’</a:t>
            </a:r>
            <a:r>
              <a:rPr lang="en-US" sz="2600" b="0" i="0" dirty="0">
                <a:effectLst/>
              </a:rPr>
              <a:t> people, and the chronology of their kings down to 1550.</a:t>
            </a:r>
          </a:p>
          <a:p>
            <a:r>
              <a:rPr lang="en-US" sz="2600" b="0" i="0" dirty="0">
                <a:effectLst/>
              </a:rPr>
              <a:t>The original </a:t>
            </a:r>
            <a:r>
              <a:rPr lang="en-US" sz="2600" b="0" i="0" u="none" strike="noStrike" dirty="0">
                <a:effectLst/>
                <a:hlinkClick r:id="rId10"/>
              </a:rPr>
              <a:t>book</a:t>
            </a:r>
            <a:r>
              <a:rPr lang="en-US" sz="2600" b="0" i="0" dirty="0">
                <a:effectLst/>
              </a:rPr>
              <a:t> was discovered at the beginning of the 18th century by Francisco </a:t>
            </a:r>
            <a:r>
              <a:rPr lang="en-US" sz="2600" b="0" i="0" dirty="0" err="1">
                <a:effectLst/>
              </a:rPr>
              <a:t>Ximénez</a:t>
            </a:r>
            <a:r>
              <a:rPr lang="en-US" sz="2600" b="0" i="0" dirty="0">
                <a:effectLst/>
              </a:rPr>
              <a:t> (Jiménez), parish priest of in highland </a:t>
            </a:r>
            <a:r>
              <a:rPr lang="en-US" sz="2600" b="0" i="0" u="none" strike="noStrike" dirty="0">
                <a:effectLst/>
                <a:hlinkClick r:id="rId11"/>
              </a:rPr>
              <a:t>Guatemala</a:t>
            </a:r>
            <a:r>
              <a:rPr lang="en-US" sz="2600" b="0" i="0" dirty="0">
                <a:effectLst/>
              </a:rPr>
              <a:t>. He both copied the original K’iche’ text (now lost) and translated it into Spanish. </a:t>
            </a:r>
            <a:endParaRPr lang="en-US" sz="2600" dirty="0"/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7A3B4BF-D5B5-49F3-820C-5322CB94EDD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7285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158"/>
    </mc:Choice>
    <mc:Fallback xmlns="">
      <p:transition spd="slow" advTm="391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6000" dirty="0">
                <a:latin typeface="XCCW Joined 1a" panose="03050602040000000000" pitchFamily="66" charset="0"/>
              </a:rPr>
              <a:t>Myths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68327" y="550718"/>
            <a:ext cx="7213627" cy="53993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b="1" dirty="0"/>
              <a:t>Are myths important?</a:t>
            </a:r>
          </a:p>
          <a:p>
            <a:pPr marL="0" indent="0">
              <a:buNone/>
            </a:pPr>
            <a:r>
              <a:rPr lang="en-GB" sz="2800" dirty="0"/>
              <a:t>First let’s look at the question, </a:t>
            </a:r>
            <a:r>
              <a:rPr lang="en-GB" sz="2800" b="1" dirty="0"/>
              <a:t>what is the role of myths in a culture</a:t>
            </a:r>
            <a:r>
              <a:rPr lang="en-GB" sz="2800" dirty="0"/>
              <a:t>?</a:t>
            </a:r>
          </a:p>
          <a:p>
            <a:pPr marL="0" indent="0">
              <a:buNone/>
            </a:pPr>
            <a:r>
              <a:rPr lang="en-GB" sz="2800" dirty="0"/>
              <a:t>They explain how a people came to be and what happens when they die; explains natural phenomena;  how to behave in society; teaches a lesson.</a:t>
            </a:r>
          </a:p>
          <a:p>
            <a:pPr marL="0" indent="0">
              <a:buNone/>
            </a:pPr>
            <a:r>
              <a:rPr lang="en-GB" sz="2800" dirty="0"/>
              <a:t>Some myths have happy endings but unlike fairy tales they don’t always have a happy ending.</a:t>
            </a:r>
          </a:p>
        </p:txBody>
      </p:sp>
      <p:pic>
        <p:nvPicPr>
          <p:cNvPr id="4" name="Picture 2" descr="top WordPress myths">
            <a:extLst>
              <a:ext uri="{FF2B5EF4-FFF2-40B4-BE49-F238E27FC236}">
                <a16:creationId xmlns:a16="http://schemas.microsoft.com/office/drawing/2014/main" id="{56A827CA-F2BC-4198-97A2-7B9BBCFDD5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0046" y="692385"/>
            <a:ext cx="3558281" cy="2371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0B7E161-7DFC-4549-B9AE-D37148D3DD99}"/>
              </a:ext>
            </a:extLst>
          </p:cNvPr>
          <p:cNvSpPr txBox="1"/>
          <p:nvPr/>
        </p:nvSpPr>
        <p:spPr>
          <a:xfrm>
            <a:off x="429491" y="4491400"/>
            <a:ext cx="11333018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b="1" dirty="0"/>
              <a:t>Are myths important? </a:t>
            </a:r>
          </a:p>
          <a:p>
            <a:r>
              <a:rPr lang="en-GB" sz="2800" dirty="0"/>
              <a:t>What do you think?</a:t>
            </a:r>
          </a:p>
          <a:p>
            <a:pPr marL="0" indent="0">
              <a:buNone/>
            </a:pPr>
            <a:r>
              <a:rPr lang="en-GB" sz="2800" dirty="0"/>
              <a:t>They help people make sense of the world and explain things that otherwise would be unable to explain.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0242162E-B650-4FC3-ADC0-611B6E33FDD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64306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894"/>
    </mc:Choice>
    <mc:Fallback xmlns="">
      <p:transition spd="slow" advTm="598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8509" y="1108279"/>
            <a:ext cx="3438144" cy="1124712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280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88509" y="2665045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1700" dirty="0"/>
          </a:p>
        </p:txBody>
      </p:sp>
      <p:pic>
        <p:nvPicPr>
          <p:cNvPr id="3074" name="Picture 2" descr="Image result for chac maya god">
            <a:extLst>
              <a:ext uri="{FF2B5EF4-FFF2-40B4-BE49-F238E27FC236}">
                <a16:creationId xmlns:a16="http://schemas.microsoft.com/office/drawing/2014/main" id="{86059429-3957-46C8-974B-594876308FB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7414" y="0"/>
            <a:ext cx="42406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67199" y="916687"/>
            <a:ext cx="6704603" cy="5376332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83BD385-C5E5-43A6-886B-08ADA6A2D37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21699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92"/>
    </mc:Choice>
    <mc:Fallback xmlns="">
      <p:transition spd="slow" advTm="220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1808" y="104423"/>
            <a:ext cx="3438144" cy="467303"/>
          </a:xfrm>
        </p:spPr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en-US" sz="2800" dirty="0"/>
              <a:t>Speed Words</a:t>
            </a:r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93652" y="4176806"/>
            <a:ext cx="520376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GB" sz="1200" b="1" i="0" dirty="0" err="1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Hetzmek</a:t>
            </a:r>
            <a:endParaRPr lang="en-GB" sz="1200" b="1" i="0" dirty="0">
              <a:solidFill>
                <a:srgbClr val="000000"/>
              </a:solidFill>
              <a:effectLst/>
              <a:latin typeface="XCCW Joined 1a" panose="03050602040000000000" pitchFamily="66" charset="0"/>
            </a:endParaRPr>
          </a:p>
          <a:p>
            <a:pPr algn="l"/>
            <a:r>
              <a:rPr lang="en-GB" sz="1200" i="0" dirty="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The “</a:t>
            </a:r>
            <a:r>
              <a:rPr lang="en-GB" sz="1200" i="0" dirty="0" err="1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Hetzmek</a:t>
            </a:r>
            <a:r>
              <a:rPr lang="en-GB" sz="1200" i="0" dirty="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” ceremony welcomes a </a:t>
            </a:r>
            <a:r>
              <a:rPr lang="en-GB" sz="1200" i="0" dirty="0" err="1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newborn</a:t>
            </a:r>
            <a:r>
              <a:rPr lang="en-GB" sz="1200" i="0" dirty="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 child into the community. (Its name from the way the child is held on the left hip of the godfather or godmother.)</a:t>
            </a:r>
          </a:p>
          <a:p>
            <a:r>
              <a:rPr lang="en-GB" sz="1200" i="0" dirty="0">
                <a:solidFill>
                  <a:srgbClr val="000000"/>
                </a:solidFill>
                <a:effectLst/>
                <a:latin typeface="XCCW Joined 1a" panose="03050602040000000000" pitchFamily="66" charset="0"/>
              </a:rPr>
              <a:t>The godparents present the child with nine items that will be used later in life.</a:t>
            </a:r>
          </a:p>
          <a:p>
            <a:pPr algn="l"/>
            <a:r>
              <a:rPr lang="en-GB" sz="1200" i="0" dirty="0">
                <a:effectLst/>
                <a:latin typeface="XCCW Joined 1a" panose="03050602040000000000" pitchFamily="66" charset="0"/>
              </a:rPr>
              <a:t>The ceremony is still common throughout the Yucatán peninsula today, and is ideally held during the full moon</a:t>
            </a:r>
            <a:r>
              <a:rPr lang="en-GB" sz="1400" i="0" dirty="0">
                <a:effectLst/>
                <a:latin typeface="XCCW Joined 1a" panose="03050602040000000000" pitchFamily="66" charset="0"/>
              </a:rPr>
              <a:t>.</a:t>
            </a:r>
          </a:p>
          <a:p>
            <a:endParaRPr lang="en-US" sz="17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9520" y="317470"/>
            <a:ext cx="4545443" cy="3644930"/>
          </a:xfrm>
          <a:prstGeom prst="rect">
            <a:avLst/>
          </a:prstGeom>
        </p:spPr>
      </p:pic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B42B8704-4FAD-4BD6-A42A-A5EC51F86C0E}"/>
              </a:ext>
            </a:extLst>
          </p:cNvPr>
          <p:cNvSpPr txBox="1">
            <a:spLocks/>
          </p:cNvSpPr>
          <p:nvPr/>
        </p:nvSpPr>
        <p:spPr>
          <a:xfrm>
            <a:off x="5181808" y="990258"/>
            <a:ext cx="3929864" cy="178655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1200" b="1" i="0" dirty="0">
                <a:effectLst/>
                <a:latin typeface="XCCW Joined 1a" panose="03050602040000000000" pitchFamily="66" charset="0"/>
              </a:rPr>
              <a:t>Cenote</a:t>
            </a:r>
            <a:r>
              <a:rPr lang="en-GB" sz="1200" b="0" i="0" dirty="0">
                <a:effectLst/>
                <a:latin typeface="XCCW Joined 1a" panose="03050602040000000000" pitchFamily="66" charset="0"/>
              </a:rPr>
              <a:t> is a natural pit, or sinkhole, resulting from the collapse of limestone bedrock that exposes groundwater.</a:t>
            </a:r>
            <a:endParaRPr lang="en-US" sz="1200" dirty="0">
              <a:latin typeface="XCCW Joined 1a" panose="03050602040000000000" pitchFamily="66" charset="0"/>
            </a:endParaRPr>
          </a:p>
        </p:txBody>
      </p:sp>
      <p:pic>
        <p:nvPicPr>
          <p:cNvPr id="5122" name="Picture 2" descr="Image result for cenote">
            <a:extLst>
              <a:ext uri="{FF2B5EF4-FFF2-40B4-BE49-F238E27FC236}">
                <a16:creationId xmlns:a16="http://schemas.microsoft.com/office/drawing/2014/main" id="{B38C9C0C-325D-4E28-A01E-A5F8DE581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111672" y="614906"/>
            <a:ext cx="2746411" cy="1768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quetzal">
            <a:extLst>
              <a:ext uri="{FF2B5EF4-FFF2-40B4-BE49-F238E27FC236}">
                <a16:creationId xmlns:a16="http://schemas.microsoft.com/office/drawing/2014/main" id="{BDE5E4BB-5E1B-4C0F-8FF6-FC8E1FEC79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64481" y="2150687"/>
            <a:ext cx="3514724" cy="1811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319DE08-BD33-4D7B-A084-4841CBC6F84B}"/>
              </a:ext>
            </a:extLst>
          </p:cNvPr>
          <p:cNvSpPr txBox="1"/>
          <p:nvPr/>
        </p:nvSpPr>
        <p:spPr>
          <a:xfrm>
            <a:off x="8619952" y="2733684"/>
            <a:ext cx="262351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i="0" dirty="0">
                <a:effectLst/>
                <a:latin typeface="XCCW Joined 1a" panose="03050602040000000000" pitchFamily="66" charset="0"/>
              </a:rPr>
              <a:t>Quetzals</a:t>
            </a:r>
            <a:r>
              <a:rPr lang="en-GB" sz="1200" b="0" i="0" dirty="0">
                <a:effectLst/>
                <a:latin typeface="XCCW Joined 1a" panose="03050602040000000000" pitchFamily="66" charset="0"/>
              </a:rPr>
              <a:t> are strikingly coloured </a:t>
            </a:r>
            <a:r>
              <a:rPr lang="en-GB" sz="1200" b="0" i="0" u="none" strike="noStrike" dirty="0">
                <a:effectLst/>
                <a:latin typeface="XCCW Joined 1a" panose="03050602040000000000" pitchFamily="66" charset="0"/>
              </a:rPr>
              <a:t>birds.</a:t>
            </a:r>
            <a:endParaRPr lang="en-GB" sz="1200" dirty="0">
              <a:latin typeface="XCCW Joined 1a" panose="03050602040000000000" pitchFamily="66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DBE51749-276A-4465-AC6F-BEEB4CD7A468}"/>
              </a:ext>
            </a:extLst>
          </p:cNvPr>
          <p:cNvSpPr txBox="1"/>
          <p:nvPr/>
        </p:nvSpPr>
        <p:spPr>
          <a:xfrm>
            <a:off x="5984127" y="5267577"/>
            <a:ext cx="40182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 err="1">
                <a:latin typeface="XCCW Joined 1a" panose="03050602040000000000" pitchFamily="66" charset="0"/>
              </a:rPr>
              <a:t>Otzilen</a:t>
            </a:r>
            <a:r>
              <a:rPr lang="en-GB" sz="1200" dirty="0">
                <a:latin typeface="XCCW Joined 1a" panose="03050602040000000000" pitchFamily="66" charset="0"/>
              </a:rPr>
              <a:t> roughly translates as “</a:t>
            </a:r>
            <a:r>
              <a:rPr lang="en-GB" sz="1200" b="0" dirty="0">
                <a:effectLst/>
                <a:latin typeface="XCCW Joined 1a" panose="03050602040000000000" pitchFamily="66" charset="0"/>
              </a:rPr>
              <a:t>I have need” or “I am poor</a:t>
            </a:r>
            <a:r>
              <a:rPr lang="en-GB" sz="1200" dirty="0">
                <a:latin typeface="XCCW Joined 1a" panose="03050602040000000000" pitchFamily="66" charset="0"/>
              </a:rPr>
              <a:t>”.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11719F6E-4E70-4F6D-A6B3-5F7E179EDBBF}"/>
              </a:ext>
            </a:extLst>
          </p:cNvPr>
          <p:cNvSpPr txBox="1"/>
          <p:nvPr/>
        </p:nvSpPr>
        <p:spPr>
          <a:xfrm>
            <a:off x="5607585" y="4395802"/>
            <a:ext cx="5281013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200" b="1" dirty="0">
                <a:effectLst/>
                <a:latin typeface="XCCW Joined 1a" panose="03050602040000000000" pitchFamily="66" charset="0"/>
              </a:rPr>
              <a:t>Ah Kin Mai </a:t>
            </a:r>
            <a:r>
              <a:rPr lang="en-GB" sz="1200" dirty="0">
                <a:latin typeface="XCCW Joined 1a" panose="03050602040000000000" pitchFamily="66" charset="0"/>
              </a:rPr>
              <a:t>is the name given to t</a:t>
            </a:r>
            <a:r>
              <a:rPr lang="en-GB" sz="1200" b="0" dirty="0">
                <a:effectLst/>
                <a:latin typeface="XCCW Joined 1a" panose="03050602040000000000" pitchFamily="66" charset="0"/>
              </a:rPr>
              <a:t>he chief </a:t>
            </a:r>
            <a:r>
              <a:rPr lang="en-GB" sz="1200" b="0" strike="noStrike" dirty="0">
                <a:effectLst/>
                <a:latin typeface="XCCW Joined 1a" panose="03050602040000000000" pitchFamily="66" charset="0"/>
              </a:rPr>
              <a:t>priest</a:t>
            </a:r>
            <a:r>
              <a:rPr lang="en-GB" sz="1200" strike="noStrike" dirty="0">
                <a:latin typeface="XCCW Joined 1a" panose="03050602040000000000" pitchFamily="66" charset="0"/>
              </a:rPr>
              <a:t>.</a:t>
            </a:r>
            <a:endParaRPr lang="en-GB" sz="1200" dirty="0">
              <a:latin typeface="XCCW Joined 1a" panose="03050602040000000000" pitchFamily="66" charset="0"/>
            </a:endParaRP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AB56FF4E-383A-45C0-B739-7FA093E5831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08792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8849"/>
    </mc:Choice>
    <mc:Fallback xmlns="">
      <p:transition spd="slow" advTm="1188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57" y="122582"/>
            <a:ext cx="2168029" cy="1738514"/>
          </a:xfrm>
          <a:prstGeom prst="rect">
            <a:avLst/>
          </a:prstGeom>
        </p:spPr>
      </p:pic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492A8B66-847D-4B28-87B7-3EFE357602C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" y="1851868"/>
            <a:ext cx="12192000" cy="500305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6DEA18F-969B-40F6-A630-1339D309D13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7183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646"/>
    </mc:Choice>
    <mc:Fallback xmlns="">
      <p:transition spd="slow" advTm="396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57" y="122582"/>
            <a:ext cx="2168029" cy="1738514"/>
          </a:xfrm>
          <a:prstGeom prst="rect">
            <a:avLst/>
          </a:prstGeom>
        </p:spPr>
      </p:pic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F9386251-40EA-43F0-A8C8-C1E5A8C989C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3159" y="2007294"/>
            <a:ext cx="11785681" cy="4704508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1B84370-8F56-4824-9809-2B9273A5448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96318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172"/>
    </mc:Choice>
    <mc:Fallback xmlns="">
      <p:transition spd="slow" advTm="301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57" y="122582"/>
            <a:ext cx="2168029" cy="1738514"/>
          </a:xfrm>
          <a:prstGeom prst="rect">
            <a:avLst/>
          </a:prstGeom>
        </p:spPr>
      </p:pic>
      <p:pic>
        <p:nvPicPr>
          <p:cNvPr id="3" name="Picture 2" descr="Text&#10;&#10;Description automatically generated with medium confidence">
            <a:extLst>
              <a:ext uri="{FF2B5EF4-FFF2-40B4-BE49-F238E27FC236}">
                <a16:creationId xmlns:a16="http://schemas.microsoft.com/office/drawing/2014/main" id="{3F44AA1D-5689-4090-AEC8-BEC0B8E81E0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95418" y="1965670"/>
            <a:ext cx="11601164" cy="489233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3C29721-4C3B-40B9-9F47-BB4B64AC11F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515586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119"/>
    </mc:Choice>
    <mc:Fallback xmlns="">
      <p:transition spd="slow" advTm="341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57" y="122582"/>
            <a:ext cx="2168029" cy="1738514"/>
          </a:xfrm>
          <a:prstGeom prst="rect">
            <a:avLst/>
          </a:prstGeom>
        </p:spPr>
      </p:pic>
      <p:pic>
        <p:nvPicPr>
          <p:cNvPr id="3" name="Picture 2" descr="Text&#10;&#10;Description automatically generated">
            <a:extLst>
              <a:ext uri="{FF2B5EF4-FFF2-40B4-BE49-F238E27FC236}">
                <a16:creationId xmlns:a16="http://schemas.microsoft.com/office/drawing/2014/main" id="{554096B5-9C4B-4158-A60B-4822B078292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5431" y="1867461"/>
            <a:ext cx="11939155" cy="4990539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5DD6794-8DE2-4707-A04E-3878D0AA582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97587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6991"/>
    </mc:Choice>
    <mc:Fallback xmlns="">
      <p:transition spd="slow" advTm="5699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57" y="122582"/>
            <a:ext cx="2168029" cy="1738514"/>
          </a:xfrm>
          <a:prstGeom prst="rect">
            <a:avLst/>
          </a:prstGeom>
        </p:spPr>
      </p:pic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709FF5C0-C408-46C3-A4B3-62B86285A0B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24814" y="1829649"/>
            <a:ext cx="11338941" cy="5028352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A330E3A-6A4C-4AF2-9C72-25A87E945B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50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630"/>
    </mc:Choice>
    <mc:Fallback xmlns="">
      <p:transition spd="slow" advTm="646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57" y="122582"/>
            <a:ext cx="2168029" cy="1738514"/>
          </a:xfrm>
          <a:prstGeom prst="rect">
            <a:avLst/>
          </a:prstGeom>
        </p:spPr>
      </p:pic>
      <p:pic>
        <p:nvPicPr>
          <p:cNvPr id="3" name="Picture 2" descr="Map&#10;&#10;Description automatically generated">
            <a:extLst>
              <a:ext uri="{FF2B5EF4-FFF2-40B4-BE49-F238E27FC236}">
                <a16:creationId xmlns:a16="http://schemas.microsoft.com/office/drawing/2014/main" id="{E4CD618C-9653-4BFF-B141-DAA1E8F77CC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42316" y="1861096"/>
            <a:ext cx="11763756" cy="4977877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FCBECF8-E04E-489E-BE4B-A5D7A669632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93167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352"/>
    </mc:Choice>
    <mc:Fallback xmlns="">
      <p:transition spd="slow" advTm="343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57" y="122582"/>
            <a:ext cx="2168029" cy="1738514"/>
          </a:xfrm>
          <a:prstGeom prst="rect">
            <a:avLst/>
          </a:prstGeom>
        </p:spPr>
      </p:pic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CB288096-EC5C-45CE-9592-8917DC85D5A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05384" y="1810513"/>
            <a:ext cx="11581232" cy="5081796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95244E2-ADFE-457F-BC1A-70C4CA662A8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86974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612"/>
    </mc:Choice>
    <mc:Fallback xmlns="">
      <p:transition spd="slow" advTm="31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1" name="Rectangle 70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Rectangle 72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1F79DD-7319-4E8C-8774-38726429C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88509" y="1108279"/>
            <a:ext cx="3438144" cy="1124712"/>
          </a:xfrm>
        </p:spPr>
        <p:txBody>
          <a:bodyPr vert="horz" lIns="91440" tIns="45720" rIns="91440" bIns="45720" rtlCol="0" anchor="b">
            <a:normAutofit/>
          </a:bodyPr>
          <a:lstStyle/>
          <a:p>
            <a:endParaRPr lang="en-US" sz="2800" dirty="0"/>
          </a:p>
        </p:txBody>
      </p:sp>
      <p:sp>
        <p:nvSpPr>
          <p:cNvPr id="75" name="Rectangle 74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7" name="Rectangle 76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59B893-8661-4BEC-9245-32D27E3F9A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88509" y="2665045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17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2D97DE5-A4D5-4495-9A18-A285D804E86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7199" y="916687"/>
            <a:ext cx="6704603" cy="53763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6CB1356-75EF-4A1F-9878-051B3E9B8CFC}"/>
              </a:ext>
            </a:extLst>
          </p:cNvPr>
          <p:cNvSpPr txBox="1"/>
          <p:nvPr/>
        </p:nvSpPr>
        <p:spPr>
          <a:xfrm>
            <a:off x="424815" y="1108279"/>
            <a:ext cx="33009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Please carry on the next PPT 2</a:t>
            </a:r>
          </a:p>
          <a:p>
            <a:endParaRPr lang="en-GB" dirty="0"/>
          </a:p>
          <a:p>
            <a:r>
              <a:rPr lang="en-GB" dirty="0"/>
              <a:t>Year 5 Home School Learning English Part 2 24th Feb 2021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5431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092"/>
    </mc:Choice>
    <mc:Fallback xmlns="">
      <p:transition spd="slow" advTm="22092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527</Words>
  <Application>Microsoft Office PowerPoint</Application>
  <PresentationFormat>Widescreen</PresentationFormat>
  <Paragraphs>40</Paragraphs>
  <Slides>16</Slides>
  <Notes>0</Notes>
  <HiddenSlides>0</HiddenSlides>
  <MMClips>15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arial</vt:lpstr>
      <vt:lpstr>Calibri</vt:lpstr>
      <vt:lpstr>Calibri Light</vt:lpstr>
      <vt:lpstr>MyriadPro-Cond</vt:lpstr>
      <vt:lpstr>XCCW Joined 1a</vt:lpstr>
      <vt:lpstr>Office Theme</vt:lpstr>
      <vt:lpstr>PowerPoint Presentation</vt:lpstr>
      <vt:lpstr>Myths</vt:lpstr>
      <vt:lpstr>Myths</vt:lpstr>
      <vt:lpstr>Maya Myths</vt:lpstr>
      <vt:lpstr>Maya Myths</vt:lpstr>
      <vt:lpstr>Myths</vt:lpstr>
      <vt:lpstr>PowerPoint Presentation</vt:lpstr>
      <vt:lpstr>Speed Words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48</cp:revision>
  <dcterms:created xsi:type="dcterms:W3CDTF">2021-02-16T11:19:39Z</dcterms:created>
  <dcterms:modified xsi:type="dcterms:W3CDTF">2021-02-21T21:42:35Z</dcterms:modified>
</cp:coreProperties>
</file>