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0160000" cy="7620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omic Sans MS" panose="030F0702030302020204" pitchFamily="66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78EF76-777B-4939-B219-176445B4BD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8C0A81-3708-47E6-99C6-C4B3197DC7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28A5E4-1C6F-48ED-BD15-C078FA54F4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B6426F-0255-4F29-87BC-CB0EA2F94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8AA13-E979-45AB-914D-258DD77BBD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744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2F33A-C13F-4BCE-8634-C82713670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4C113E-959A-4096-B127-195C49C786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FC7F1F-8BEF-499B-87D0-364D59B46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C4510-B9EB-47FD-A578-38EDBF293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0D8C0-B7F4-4160-B24D-7194B2CF2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218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25FBF-E1A6-4C72-B1EF-3334FAB82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BC4EA3-DB79-4AA7-9B2A-9226B3A760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BFCC2-2D05-4FD9-A2F9-52FDCC966C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344208-B9B8-404E-A48E-166835085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ECDCC-D39D-478E-8C40-2662146C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524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F96FE-CA4F-4F69-817F-2A4E61933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294E29-DCDD-4526-9CAB-2CDA77833C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061835-5773-4AA8-B11F-35F09F7552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8F0106-327F-46B9-BDE5-F2F99BFAA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6122CA-3AD8-4EFD-874D-6E8472B56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9FDB2-A175-4F05-9D69-705BB66CD5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5269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65746-B549-49F5-BCC8-0D036B689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BD203B-7296-4BE5-8846-C2BA3D029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A8465C-2C0E-4C58-8026-94D1F5349B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B5CFE4-A540-4BFE-A47E-FC54BFD0352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9B45E15-8A5C-4F27-B7E2-52F5B91495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85F029-F480-4F4F-8F07-D093E424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508F360-007E-490F-A38C-AF9F4C6D2D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505E7EC-0488-426B-801A-CE636D87B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6087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EF284-7394-4067-A8FF-CBC26BD19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6A1BE4-7820-4936-BAC2-89DFD967C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C75945-8B06-404E-9AB0-B25A5700A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B3492D-AE10-4067-AFCA-26AF9A387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344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AC491F-F1EE-4DED-8FEE-D124A8F5E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67169DF-1889-44EA-B1A1-03CDDDE81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CA33C2-AD7E-44E0-BED9-8D5A08F20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382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D4EEEA-EB3B-4085-9B06-1846D722A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F2BFC-02C0-4A3D-BC10-B11A5EADC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8AB1D4-3C0E-4CF3-91C3-B7B8F72BDD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4482EB-62B3-4FE4-8472-8888446D3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0B620-31A1-4AE7-A9EC-BB64523E2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123E1D-FCFA-4D30-BFAB-832E25AB6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314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87B76-68A5-4606-9F37-D68B52FF8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DA349F-BB4A-4FFB-9580-E26ED1B906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2A38DB-60ED-4525-91D2-7643EF48A7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16669E-F181-4833-ADDF-109081BA9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570B87-3C03-4267-95F9-D6BAA1EF6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2A012A-9071-4177-9D51-3E17B41E9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99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35B36E-11CD-449D-9503-16704ABA5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2D7B0F-5E1B-41E9-AF24-675EA77C0B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5988A5-DCF0-465A-8FF6-78748AB4B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3E54BF-53BC-4536-B571-C3719ACC0A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96680E-316B-40DC-A4CE-66BEA1895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8939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08B9F8-A24E-4BF9-9AC0-DA28BB4B54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3B9DD0-EAC6-4292-9174-BD8BEADB9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B0071F-6DFE-4481-81BD-2C69C2DAF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A86EE4-F17C-447C-9E05-9AF22F04A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BB71F-B635-4CE0-9396-E8EDA67E1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207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528DAD-F549-4785-883C-30C652C81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E17C6E-D376-4D1B-8154-C3B9E4A7A8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F354B-C62F-4208-BA88-DD47D1C1B2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77B9F-1310-468E-9E34-9B5FF61DA198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13B3E5-050A-4289-8BC4-1A83531E4A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8DBD1-DDEF-44BC-966D-F3CF3DCFCF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B339E8-F9AC-4E9C-8662-C2CA14CB6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80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media2.m4a"/><Relationship Id="rId7" Type="http://schemas.openxmlformats.org/officeDocument/2006/relationships/image" Target="../media/image4.jpe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jpeg"/><Relationship Id="rId11" Type="http://schemas.openxmlformats.org/officeDocument/2006/relationships/image" Target="../media/image1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media3.m4a"/><Relationship Id="rId7" Type="http://schemas.openxmlformats.org/officeDocument/2006/relationships/image" Target="../media/image6.jpe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11" Type="http://schemas.openxmlformats.org/officeDocument/2006/relationships/image" Target="../media/image1.png"/><Relationship Id="rId5" Type="http://schemas.openxmlformats.org/officeDocument/2006/relationships/image" Target="../media/image8.png"/><Relationship Id="rId10" Type="http://schemas.openxmlformats.org/officeDocument/2006/relationships/image" Target="../media/image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media4.m4a"/><Relationship Id="rId7" Type="http://schemas.openxmlformats.org/officeDocument/2006/relationships/image" Target="../media/image6.jpe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jpeg"/><Relationship Id="rId11" Type="http://schemas.openxmlformats.org/officeDocument/2006/relationships/image" Target="../media/image1.png"/><Relationship Id="rId5" Type="http://schemas.openxmlformats.org/officeDocument/2006/relationships/image" Target="../media/image9.png"/><Relationship Id="rId10" Type="http://schemas.openxmlformats.org/officeDocument/2006/relationships/image" Target="../media/image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media5.m4a"/><Relationship Id="rId7" Type="http://schemas.openxmlformats.org/officeDocument/2006/relationships/image" Target="../media/image6.jpe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5.jpeg"/><Relationship Id="rId11" Type="http://schemas.openxmlformats.org/officeDocument/2006/relationships/image" Target="../media/image1.png"/><Relationship Id="rId5" Type="http://schemas.openxmlformats.org/officeDocument/2006/relationships/image" Target="../media/image10.png"/><Relationship Id="rId10" Type="http://schemas.openxmlformats.org/officeDocument/2006/relationships/image" Target="../media/image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media6.m4a"/><Relationship Id="rId7" Type="http://schemas.openxmlformats.org/officeDocument/2006/relationships/image" Target="../media/image6.jpe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11" Type="http://schemas.openxmlformats.org/officeDocument/2006/relationships/image" Target="../media/image1.png"/><Relationship Id="rId5" Type="http://schemas.openxmlformats.org/officeDocument/2006/relationships/image" Target="../media/image11.png"/><Relationship Id="rId10" Type="http://schemas.openxmlformats.org/officeDocument/2006/relationships/image" Target="../media/image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audio" Target="../media/media7.m4a"/><Relationship Id="rId7" Type="http://schemas.openxmlformats.org/officeDocument/2006/relationships/image" Target="../media/image6.jpe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jpeg"/><Relationship Id="rId11" Type="http://schemas.openxmlformats.org/officeDocument/2006/relationships/image" Target="../media/image1.png"/><Relationship Id="rId5" Type="http://schemas.openxmlformats.org/officeDocument/2006/relationships/image" Target="../media/image12.png"/><Relationship Id="rId10" Type="http://schemas.openxmlformats.org/officeDocument/2006/relationships/image" Target="../media/image4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B799BB3-7916-4B3F-92D2-95DC07D470A7}"/>
              </a:ext>
            </a:extLst>
          </p:cNvPr>
          <p:cNvSpPr txBox="1"/>
          <p:nvPr/>
        </p:nvSpPr>
        <p:spPr>
          <a:xfrm>
            <a:off x="381000" y="628650"/>
            <a:ext cx="762952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>
                <a:latin typeface="Comic Sans MS" panose="030F0702030302020204" pitchFamily="66" charset="0"/>
              </a:rPr>
              <a:t>We are learning</a:t>
            </a:r>
          </a:p>
          <a:p>
            <a:r>
              <a:rPr lang="en-US" sz="4800" dirty="0">
                <a:latin typeface="Comic Sans MS" panose="030F0702030302020204" pitchFamily="66" charset="0"/>
              </a:rPr>
              <a:t>To find different ways of making a total. </a:t>
            </a:r>
          </a:p>
          <a:p>
            <a:r>
              <a:rPr lang="en-US" sz="4800" dirty="0">
                <a:latin typeface="Comic Sans MS" panose="030F0702030302020204" pitchFamily="66" charset="0"/>
              </a:rPr>
              <a:t>To always start with the coin of the largest value.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3F1C020-7DAC-4D31-9FBB-D4CD1C5E37F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1622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61"/>
    </mc:Choice>
    <mc:Fallback>
      <p:transition spd="slow" advTm="109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Picture 219">
            <a:extLst>
              <a:ext uri="{FF2B5EF4-FFF2-40B4-BE49-F238E27FC236}">
                <a16:creationId xmlns:a16="http://schemas.microsoft.com/office/drawing/2014/main" id="{CDA87379-B20B-4688-B89D-812CCB9B90F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0" y="304800"/>
            <a:ext cx="1642999" cy="154114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221" name="Freeform: Shape 220">
            <a:extLst>
              <a:ext uri="{FF2B5EF4-FFF2-40B4-BE49-F238E27FC236}">
                <a16:creationId xmlns:a16="http://schemas.microsoft.com/office/drawing/2014/main" id="{DA968B6B-E64E-492F-8F4A-425C7AF16EF8}"/>
              </a:ext>
            </a:extLst>
          </p:cNvPr>
          <p:cNvSpPr/>
          <p:nvPr/>
        </p:nvSpPr>
        <p:spPr>
          <a:xfrm>
            <a:off x="6369910" y="305471"/>
            <a:ext cx="1072747" cy="544147"/>
          </a:xfrm>
          <a:custGeom>
            <a:avLst/>
            <a:gdLst/>
            <a:ahLst/>
            <a:cxnLst/>
            <a:rect l="0" t="0" r="0" b="0"/>
            <a:pathLst>
              <a:path w="1072747" h="544147">
                <a:moveTo>
                  <a:pt x="178792" y="0"/>
                </a:moveTo>
                <a:lnTo>
                  <a:pt x="911758" y="0"/>
                </a:lnTo>
                <a:lnTo>
                  <a:pt x="929715" y="1852"/>
                </a:lnTo>
                <a:lnTo>
                  <a:pt x="961820" y="6328"/>
                </a:lnTo>
                <a:lnTo>
                  <a:pt x="992252" y="15436"/>
                </a:lnTo>
                <a:lnTo>
                  <a:pt x="1006556" y="19913"/>
                </a:lnTo>
                <a:lnTo>
                  <a:pt x="1031663" y="32649"/>
                </a:lnTo>
                <a:lnTo>
                  <a:pt x="1049466" y="47158"/>
                </a:lnTo>
                <a:lnTo>
                  <a:pt x="1058444" y="55340"/>
                </a:lnTo>
                <a:lnTo>
                  <a:pt x="1067421" y="71626"/>
                </a:lnTo>
                <a:lnTo>
                  <a:pt x="1070921" y="80733"/>
                </a:lnTo>
                <a:lnTo>
                  <a:pt x="1070921" y="85210"/>
                </a:lnTo>
                <a:lnTo>
                  <a:pt x="1072746" y="90690"/>
                </a:lnTo>
                <a:lnTo>
                  <a:pt x="1072746" y="453456"/>
                </a:lnTo>
                <a:lnTo>
                  <a:pt x="1070921" y="458009"/>
                </a:lnTo>
                <a:lnTo>
                  <a:pt x="1070921" y="462563"/>
                </a:lnTo>
                <a:lnTo>
                  <a:pt x="1067421" y="471594"/>
                </a:lnTo>
                <a:lnTo>
                  <a:pt x="1058444" y="487879"/>
                </a:lnTo>
                <a:lnTo>
                  <a:pt x="1040640" y="503316"/>
                </a:lnTo>
                <a:lnTo>
                  <a:pt x="1031663" y="510571"/>
                </a:lnTo>
                <a:lnTo>
                  <a:pt x="1006556" y="523307"/>
                </a:lnTo>
                <a:lnTo>
                  <a:pt x="977949" y="532338"/>
                </a:lnTo>
                <a:lnTo>
                  <a:pt x="961820" y="536891"/>
                </a:lnTo>
                <a:lnTo>
                  <a:pt x="929715" y="541445"/>
                </a:lnTo>
                <a:lnTo>
                  <a:pt x="911758" y="543221"/>
                </a:lnTo>
                <a:lnTo>
                  <a:pt x="902933" y="543221"/>
                </a:lnTo>
                <a:lnTo>
                  <a:pt x="893955" y="544146"/>
                </a:lnTo>
                <a:lnTo>
                  <a:pt x="178792" y="544146"/>
                </a:lnTo>
                <a:lnTo>
                  <a:pt x="167988" y="543221"/>
                </a:lnTo>
                <a:lnTo>
                  <a:pt x="159163" y="543221"/>
                </a:lnTo>
                <a:lnTo>
                  <a:pt x="141207" y="541445"/>
                </a:lnTo>
                <a:lnTo>
                  <a:pt x="109100" y="536891"/>
                </a:lnTo>
                <a:lnTo>
                  <a:pt x="78668" y="527784"/>
                </a:lnTo>
                <a:lnTo>
                  <a:pt x="64365" y="523307"/>
                </a:lnTo>
                <a:lnTo>
                  <a:pt x="39410" y="510571"/>
                </a:lnTo>
                <a:lnTo>
                  <a:pt x="21455" y="496060"/>
                </a:lnTo>
                <a:lnTo>
                  <a:pt x="12478" y="487879"/>
                </a:lnTo>
                <a:lnTo>
                  <a:pt x="3652" y="471594"/>
                </a:lnTo>
                <a:lnTo>
                  <a:pt x="0" y="462563"/>
                </a:lnTo>
                <a:lnTo>
                  <a:pt x="0" y="80733"/>
                </a:lnTo>
                <a:lnTo>
                  <a:pt x="3652" y="71626"/>
                </a:lnTo>
                <a:lnTo>
                  <a:pt x="12478" y="55340"/>
                </a:lnTo>
                <a:lnTo>
                  <a:pt x="30433" y="39903"/>
                </a:lnTo>
                <a:lnTo>
                  <a:pt x="39410" y="32649"/>
                </a:lnTo>
                <a:lnTo>
                  <a:pt x="64365" y="19913"/>
                </a:lnTo>
                <a:lnTo>
                  <a:pt x="92971" y="10882"/>
                </a:lnTo>
                <a:lnTo>
                  <a:pt x="109100" y="6328"/>
                </a:lnTo>
                <a:lnTo>
                  <a:pt x="141207" y="1852"/>
                </a:lnTo>
                <a:lnTo>
                  <a:pt x="159163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2" name="Freeform: Shape 221">
            <a:extLst>
              <a:ext uri="{FF2B5EF4-FFF2-40B4-BE49-F238E27FC236}">
                <a16:creationId xmlns:a16="http://schemas.microsoft.com/office/drawing/2014/main" id="{D473131C-8318-4F7F-9D52-DBEA00189CBA}"/>
              </a:ext>
            </a:extLst>
          </p:cNvPr>
          <p:cNvSpPr/>
          <p:nvPr/>
        </p:nvSpPr>
        <p:spPr>
          <a:xfrm>
            <a:off x="5744637" y="428054"/>
            <a:ext cx="629656" cy="333355"/>
          </a:xfrm>
          <a:custGeom>
            <a:avLst/>
            <a:gdLst/>
            <a:ahLst/>
            <a:cxnLst/>
            <a:rect l="0" t="0" r="0" b="0"/>
            <a:pathLst>
              <a:path w="629656" h="333355">
                <a:moveTo>
                  <a:pt x="629655" y="22811"/>
                </a:moveTo>
                <a:lnTo>
                  <a:pt x="577483" y="21083"/>
                </a:lnTo>
                <a:lnTo>
                  <a:pt x="518654" y="2071"/>
                </a:lnTo>
                <a:lnTo>
                  <a:pt x="474811" y="0"/>
                </a:lnTo>
                <a:lnTo>
                  <a:pt x="454597" y="4323"/>
                </a:lnTo>
                <a:lnTo>
                  <a:pt x="430953" y="16469"/>
                </a:lnTo>
                <a:lnTo>
                  <a:pt x="413007" y="33312"/>
                </a:lnTo>
                <a:lnTo>
                  <a:pt x="399052" y="54713"/>
                </a:lnTo>
                <a:lnTo>
                  <a:pt x="371343" y="116988"/>
                </a:lnTo>
                <a:lnTo>
                  <a:pt x="357250" y="177803"/>
                </a:lnTo>
                <a:lnTo>
                  <a:pt x="352013" y="203763"/>
                </a:lnTo>
                <a:lnTo>
                  <a:pt x="346117" y="239361"/>
                </a:lnTo>
                <a:lnTo>
                  <a:pt x="334992" y="259335"/>
                </a:lnTo>
                <a:lnTo>
                  <a:pt x="316627" y="276194"/>
                </a:lnTo>
                <a:lnTo>
                  <a:pt x="299936" y="282259"/>
                </a:lnTo>
                <a:lnTo>
                  <a:pt x="281866" y="286682"/>
                </a:lnTo>
                <a:lnTo>
                  <a:pt x="234246" y="313440"/>
                </a:lnTo>
                <a:lnTo>
                  <a:pt x="221864" y="323572"/>
                </a:lnTo>
                <a:lnTo>
                  <a:pt x="205996" y="329228"/>
                </a:lnTo>
                <a:lnTo>
                  <a:pt x="147355" y="333354"/>
                </a:lnTo>
                <a:lnTo>
                  <a:pt x="97556" y="331972"/>
                </a:lnTo>
                <a:lnTo>
                  <a:pt x="83377" y="325475"/>
                </a:lnTo>
                <a:lnTo>
                  <a:pt x="65683" y="312105"/>
                </a:lnTo>
                <a:lnTo>
                  <a:pt x="34745" y="270503"/>
                </a:lnTo>
                <a:lnTo>
                  <a:pt x="11565" y="259134"/>
                </a:lnTo>
                <a:lnTo>
                  <a:pt x="0" y="25601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5646B343-5342-45C0-88CA-724D4503454C}"/>
              </a:ext>
            </a:extLst>
          </p:cNvPr>
          <p:cNvSpPr txBox="1"/>
          <p:nvPr/>
        </p:nvSpPr>
        <p:spPr>
          <a:xfrm>
            <a:off x="6464300" y="304800"/>
            <a:ext cx="635546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700">
                <a:solidFill>
                  <a:srgbClr val="000000"/>
                </a:solidFill>
                <a:latin typeface="Arial - 36"/>
              </a:rPr>
              <a:t>7p</a:t>
            </a:r>
          </a:p>
        </p:txBody>
      </p:sp>
      <p:pic>
        <p:nvPicPr>
          <p:cNvPr id="1026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5D739B1-ACB2-4F57-BD34-97943E3E5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p – Change Checker">
            <a:extLst>
              <a:ext uri="{FF2B5EF4-FFF2-40B4-BE49-F238E27FC236}">
                <a16:creationId xmlns:a16="http://schemas.microsoft.com/office/drawing/2014/main" id="{5F0ADA53-4D02-44C0-BA3E-D8716A83D0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666DA15E-EA5D-43E9-80F4-F2B765D3C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493" y="43141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owned Lion 1p - 20p Coin - Mintage: 2,430,957,470">
            <a:extLst>
              <a:ext uri="{FF2B5EF4-FFF2-40B4-BE49-F238E27FC236}">
                <a16:creationId xmlns:a16="http://schemas.microsoft.com/office/drawing/2014/main" id="{65BC6B44-8631-4F58-98CF-987E7E4BAF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596" y="38402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D0E1B5F-7818-4998-BE7F-EC685606DC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818" y="39753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056DFE-DC70-4858-9C66-9381EF071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4" descr="1p – Change Checker">
            <a:extLst>
              <a:ext uri="{FF2B5EF4-FFF2-40B4-BE49-F238E27FC236}">
                <a16:creationId xmlns:a16="http://schemas.microsoft.com/office/drawing/2014/main" id="{8F6E5AFD-62E5-4689-A7CA-9B63B656E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C7304BC-FF30-4DF6-B5CF-8CD8A4EF6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493" y="43141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8" descr="Crowned Lion 1p - 20p Coin - Mintage: 2,430,957,470">
            <a:extLst>
              <a:ext uri="{FF2B5EF4-FFF2-40B4-BE49-F238E27FC236}">
                <a16:creationId xmlns:a16="http://schemas.microsoft.com/office/drawing/2014/main" id="{C39B8D60-460E-496B-A383-DD97E341C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596" y="38402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96A02A2-CFF7-4D95-B87C-80683A1DC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818" y="39753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E0F70D6-C33C-48AF-AC7C-C9B0DD3C79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4" descr="1p – Change Checker">
            <a:extLst>
              <a:ext uri="{FF2B5EF4-FFF2-40B4-BE49-F238E27FC236}">
                <a16:creationId xmlns:a16="http://schemas.microsoft.com/office/drawing/2014/main" id="{DD1B1B28-1256-4904-8E47-0E52A2BF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3536BFB-4DD0-4F3D-9E60-B351F6E03C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493" y="43141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8" descr="Crowned Lion 1p - 20p Coin - Mintage: 2,430,957,470">
            <a:extLst>
              <a:ext uri="{FF2B5EF4-FFF2-40B4-BE49-F238E27FC236}">
                <a16:creationId xmlns:a16="http://schemas.microsoft.com/office/drawing/2014/main" id="{2F603278-241A-4046-9C5B-357A692B3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596" y="38402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5770333-CED8-4140-8EF7-D15389FE3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818" y="39753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73C9E16-D774-4B39-9511-98801A2F5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75435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4" descr="1p – Change Checker">
            <a:extLst>
              <a:ext uri="{FF2B5EF4-FFF2-40B4-BE49-F238E27FC236}">
                <a16:creationId xmlns:a16="http://schemas.microsoft.com/office/drawing/2014/main" id="{DE76A345-98B0-422E-BFB0-8024015E8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1152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DBD9F024-2349-44EE-A246-216A8BA50A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493" y="4321642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8" descr="Crowned Lion 1p - 20p Coin - Mintage: 2,430,957,470">
            <a:extLst>
              <a:ext uri="{FF2B5EF4-FFF2-40B4-BE49-F238E27FC236}">
                <a16:creationId xmlns:a16="http://schemas.microsoft.com/office/drawing/2014/main" id="{8B2C8F3A-E295-49EB-A29D-DC309CFE9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596" y="384775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BA854FC-1AC2-461D-88E2-4C3DE22DE9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0818" y="3982825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1612CF0-690B-4471-A528-7B8926ECA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455" y="4382886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4" descr="1p – Change Checker">
            <a:extLst>
              <a:ext uri="{FF2B5EF4-FFF2-40B4-BE49-F238E27FC236}">
                <a16:creationId xmlns:a16="http://schemas.microsoft.com/office/drawing/2014/main" id="{560FA226-CC57-44D3-97E6-A569EE16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431" y="3896626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6F28D17-DB49-4C0E-A47F-C05695A9D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266" y="4306740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8" descr="Crowned Lion 1p - 20p Coin - Mintage: 2,430,957,470">
            <a:extLst>
              <a:ext uri="{FF2B5EF4-FFF2-40B4-BE49-F238E27FC236}">
                <a16:creationId xmlns:a16="http://schemas.microsoft.com/office/drawing/2014/main" id="{DEDAFB2A-6CC0-45E4-B419-53B1187BE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369" y="383284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FE1F122-8C13-410D-97F4-9331986D0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2591" y="3967923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1550920-0C29-453E-BD28-80328F114C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86471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338"/>
    </mc:Choice>
    <mc:Fallback>
      <p:transition spd="slow" advTm="483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Freeform: Shape 218">
            <a:extLst>
              <a:ext uri="{FF2B5EF4-FFF2-40B4-BE49-F238E27FC236}">
                <a16:creationId xmlns:a16="http://schemas.microsoft.com/office/drawing/2014/main" id="{1FE9DB59-CA70-44A5-9CF7-C6408F06D173}"/>
              </a:ext>
            </a:extLst>
          </p:cNvPr>
          <p:cNvSpPr/>
          <p:nvPr/>
        </p:nvSpPr>
        <p:spPr>
          <a:xfrm>
            <a:off x="6369910" y="305471"/>
            <a:ext cx="1072747" cy="544147"/>
          </a:xfrm>
          <a:custGeom>
            <a:avLst/>
            <a:gdLst/>
            <a:ahLst/>
            <a:cxnLst/>
            <a:rect l="0" t="0" r="0" b="0"/>
            <a:pathLst>
              <a:path w="1072747" h="544147">
                <a:moveTo>
                  <a:pt x="178792" y="0"/>
                </a:moveTo>
                <a:lnTo>
                  <a:pt x="911758" y="0"/>
                </a:lnTo>
                <a:lnTo>
                  <a:pt x="929715" y="1852"/>
                </a:lnTo>
                <a:lnTo>
                  <a:pt x="961820" y="6328"/>
                </a:lnTo>
                <a:lnTo>
                  <a:pt x="992252" y="15436"/>
                </a:lnTo>
                <a:lnTo>
                  <a:pt x="1006556" y="19913"/>
                </a:lnTo>
                <a:lnTo>
                  <a:pt x="1031663" y="32649"/>
                </a:lnTo>
                <a:lnTo>
                  <a:pt x="1049466" y="47158"/>
                </a:lnTo>
                <a:lnTo>
                  <a:pt x="1058444" y="55340"/>
                </a:lnTo>
                <a:lnTo>
                  <a:pt x="1067421" y="71626"/>
                </a:lnTo>
                <a:lnTo>
                  <a:pt x="1070921" y="80733"/>
                </a:lnTo>
                <a:lnTo>
                  <a:pt x="1070921" y="85210"/>
                </a:lnTo>
                <a:lnTo>
                  <a:pt x="1072746" y="90690"/>
                </a:lnTo>
                <a:lnTo>
                  <a:pt x="1072746" y="453456"/>
                </a:lnTo>
                <a:lnTo>
                  <a:pt x="1070921" y="458009"/>
                </a:lnTo>
                <a:lnTo>
                  <a:pt x="1070921" y="462563"/>
                </a:lnTo>
                <a:lnTo>
                  <a:pt x="1067421" y="471594"/>
                </a:lnTo>
                <a:lnTo>
                  <a:pt x="1058444" y="487879"/>
                </a:lnTo>
                <a:lnTo>
                  <a:pt x="1040640" y="503316"/>
                </a:lnTo>
                <a:lnTo>
                  <a:pt x="1031663" y="510571"/>
                </a:lnTo>
                <a:lnTo>
                  <a:pt x="1006556" y="523307"/>
                </a:lnTo>
                <a:lnTo>
                  <a:pt x="977949" y="532338"/>
                </a:lnTo>
                <a:lnTo>
                  <a:pt x="961820" y="536891"/>
                </a:lnTo>
                <a:lnTo>
                  <a:pt x="929715" y="541445"/>
                </a:lnTo>
                <a:lnTo>
                  <a:pt x="911758" y="543221"/>
                </a:lnTo>
                <a:lnTo>
                  <a:pt x="902933" y="543221"/>
                </a:lnTo>
                <a:lnTo>
                  <a:pt x="893955" y="544146"/>
                </a:lnTo>
                <a:lnTo>
                  <a:pt x="178792" y="544146"/>
                </a:lnTo>
                <a:lnTo>
                  <a:pt x="167988" y="543221"/>
                </a:lnTo>
                <a:lnTo>
                  <a:pt x="159163" y="543221"/>
                </a:lnTo>
                <a:lnTo>
                  <a:pt x="141207" y="541445"/>
                </a:lnTo>
                <a:lnTo>
                  <a:pt x="109100" y="536891"/>
                </a:lnTo>
                <a:lnTo>
                  <a:pt x="78668" y="527784"/>
                </a:lnTo>
                <a:lnTo>
                  <a:pt x="64365" y="523307"/>
                </a:lnTo>
                <a:lnTo>
                  <a:pt x="39410" y="510571"/>
                </a:lnTo>
                <a:lnTo>
                  <a:pt x="21455" y="496060"/>
                </a:lnTo>
                <a:lnTo>
                  <a:pt x="12478" y="487879"/>
                </a:lnTo>
                <a:lnTo>
                  <a:pt x="3652" y="471594"/>
                </a:lnTo>
                <a:lnTo>
                  <a:pt x="0" y="462563"/>
                </a:lnTo>
                <a:lnTo>
                  <a:pt x="0" y="80733"/>
                </a:lnTo>
                <a:lnTo>
                  <a:pt x="3652" y="71626"/>
                </a:lnTo>
                <a:lnTo>
                  <a:pt x="12478" y="55340"/>
                </a:lnTo>
                <a:lnTo>
                  <a:pt x="30433" y="39903"/>
                </a:lnTo>
                <a:lnTo>
                  <a:pt x="39410" y="32649"/>
                </a:lnTo>
                <a:lnTo>
                  <a:pt x="64365" y="19913"/>
                </a:lnTo>
                <a:lnTo>
                  <a:pt x="92971" y="10882"/>
                </a:lnTo>
                <a:lnTo>
                  <a:pt x="109100" y="6328"/>
                </a:lnTo>
                <a:lnTo>
                  <a:pt x="141207" y="1852"/>
                </a:lnTo>
                <a:lnTo>
                  <a:pt x="159163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Freeform: Shape 219">
            <a:extLst>
              <a:ext uri="{FF2B5EF4-FFF2-40B4-BE49-F238E27FC236}">
                <a16:creationId xmlns:a16="http://schemas.microsoft.com/office/drawing/2014/main" id="{63A8A4A4-156B-4109-B7A4-DB163A914DC8}"/>
              </a:ext>
            </a:extLst>
          </p:cNvPr>
          <p:cNvSpPr/>
          <p:nvPr/>
        </p:nvSpPr>
        <p:spPr>
          <a:xfrm>
            <a:off x="5744637" y="428054"/>
            <a:ext cx="629656" cy="333355"/>
          </a:xfrm>
          <a:custGeom>
            <a:avLst/>
            <a:gdLst/>
            <a:ahLst/>
            <a:cxnLst/>
            <a:rect l="0" t="0" r="0" b="0"/>
            <a:pathLst>
              <a:path w="629656" h="333355">
                <a:moveTo>
                  <a:pt x="629655" y="22811"/>
                </a:moveTo>
                <a:lnTo>
                  <a:pt x="577483" y="21083"/>
                </a:lnTo>
                <a:lnTo>
                  <a:pt x="518654" y="2071"/>
                </a:lnTo>
                <a:lnTo>
                  <a:pt x="474811" y="0"/>
                </a:lnTo>
                <a:lnTo>
                  <a:pt x="454597" y="4323"/>
                </a:lnTo>
                <a:lnTo>
                  <a:pt x="430953" y="16469"/>
                </a:lnTo>
                <a:lnTo>
                  <a:pt x="413007" y="33312"/>
                </a:lnTo>
                <a:lnTo>
                  <a:pt x="399052" y="54713"/>
                </a:lnTo>
                <a:lnTo>
                  <a:pt x="371343" y="116988"/>
                </a:lnTo>
                <a:lnTo>
                  <a:pt x="357250" y="177803"/>
                </a:lnTo>
                <a:lnTo>
                  <a:pt x="352013" y="203763"/>
                </a:lnTo>
                <a:lnTo>
                  <a:pt x="346117" y="239361"/>
                </a:lnTo>
                <a:lnTo>
                  <a:pt x="334992" y="259335"/>
                </a:lnTo>
                <a:lnTo>
                  <a:pt x="316627" y="276194"/>
                </a:lnTo>
                <a:lnTo>
                  <a:pt x="299936" y="282259"/>
                </a:lnTo>
                <a:lnTo>
                  <a:pt x="281866" y="286682"/>
                </a:lnTo>
                <a:lnTo>
                  <a:pt x="234246" y="313440"/>
                </a:lnTo>
                <a:lnTo>
                  <a:pt x="221864" y="323572"/>
                </a:lnTo>
                <a:lnTo>
                  <a:pt x="205996" y="329228"/>
                </a:lnTo>
                <a:lnTo>
                  <a:pt x="147355" y="333354"/>
                </a:lnTo>
                <a:lnTo>
                  <a:pt x="97556" y="331972"/>
                </a:lnTo>
                <a:lnTo>
                  <a:pt x="83377" y="325475"/>
                </a:lnTo>
                <a:lnTo>
                  <a:pt x="65683" y="312105"/>
                </a:lnTo>
                <a:lnTo>
                  <a:pt x="34745" y="270503"/>
                </a:lnTo>
                <a:lnTo>
                  <a:pt x="11565" y="259134"/>
                </a:lnTo>
                <a:lnTo>
                  <a:pt x="0" y="25601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B9C9A9F4-6F7D-4A93-871E-34AB105EB522}"/>
              </a:ext>
            </a:extLst>
          </p:cNvPr>
          <p:cNvSpPr txBox="1"/>
          <p:nvPr/>
        </p:nvSpPr>
        <p:spPr>
          <a:xfrm>
            <a:off x="6464300" y="304800"/>
            <a:ext cx="855878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700">
                <a:solidFill>
                  <a:srgbClr val="000000"/>
                </a:solidFill>
                <a:latin typeface="Arial - 36"/>
              </a:rPr>
              <a:t>11p</a:t>
            </a:r>
          </a:p>
        </p:txBody>
      </p:sp>
      <p:pic>
        <p:nvPicPr>
          <p:cNvPr id="223" name="Picture 222">
            <a:extLst>
              <a:ext uri="{FF2B5EF4-FFF2-40B4-BE49-F238E27FC236}">
                <a16:creationId xmlns:a16="http://schemas.microsoft.com/office/drawing/2014/main" id="{CED79C23-F6A8-48C8-A0E9-098618A1AE12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900" y="228600"/>
            <a:ext cx="1735328" cy="185508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228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73BA252-D127-4F97-9D81-6682A9B1BF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522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8" descr="Crowned Lion 1p - 20p Coin - Mintage: 2,430,957,470">
            <a:extLst>
              <a:ext uri="{FF2B5EF4-FFF2-40B4-BE49-F238E27FC236}">
                <a16:creationId xmlns:a16="http://schemas.microsoft.com/office/drawing/2014/main" id="{DE8A3C60-A201-45B1-8B85-D38AABD2CB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8783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6BCD56E-44FD-4EA5-BA6E-0BD5692194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134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15598259-B96D-49E0-8DB7-564B9CDB7F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4" descr="1p – Change Checker">
            <a:extLst>
              <a:ext uri="{FF2B5EF4-FFF2-40B4-BE49-F238E27FC236}">
                <a16:creationId xmlns:a16="http://schemas.microsoft.com/office/drawing/2014/main" id="{309E1BAA-09F6-4F82-A0C7-4B9588277C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02A6F594-8B34-451F-B696-048FE2E786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522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8" descr="Crowned Lion 1p - 20p Coin - Mintage: 2,430,957,470">
            <a:extLst>
              <a:ext uri="{FF2B5EF4-FFF2-40B4-BE49-F238E27FC236}">
                <a16:creationId xmlns:a16="http://schemas.microsoft.com/office/drawing/2014/main" id="{40645023-1DF8-4EB7-A431-E20B94AA5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8783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D277879E-1AEA-4894-B745-1D53FFCAC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4" descr="1p – Change Checker">
            <a:extLst>
              <a:ext uri="{FF2B5EF4-FFF2-40B4-BE49-F238E27FC236}">
                <a16:creationId xmlns:a16="http://schemas.microsoft.com/office/drawing/2014/main" id="{6A058626-AB17-4B95-9841-3701A35F9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D406145-64E1-4922-A0DD-333C1F8C7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3915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060535DF-5A30-40FF-90AD-09F728B3A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7796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8" descr="Crowned Lion 1p - 20p Coin - Mintage: 2,430,957,470">
            <a:extLst>
              <a:ext uri="{FF2B5EF4-FFF2-40B4-BE49-F238E27FC236}">
                <a16:creationId xmlns:a16="http://schemas.microsoft.com/office/drawing/2014/main" id="{6A246C01-A99B-4E9C-9030-04BBC8489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7BC6F1F-740A-4CA0-AE80-238B69B1D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9366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4" descr="1p – Change Checker">
            <a:extLst>
              <a:ext uri="{FF2B5EF4-FFF2-40B4-BE49-F238E27FC236}">
                <a16:creationId xmlns:a16="http://schemas.microsoft.com/office/drawing/2014/main" id="{71C58935-69EB-4B32-A83C-7D1E128A8A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2975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F738AE3F-6DA3-4831-AB85-23F4B60B8C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3915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25F36215-695E-4635-8F7E-17CBA384A8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7796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8" descr="Crowned Lion 1p - 20p Coin - Mintage: 2,430,957,470">
            <a:extLst>
              <a:ext uri="{FF2B5EF4-FFF2-40B4-BE49-F238E27FC236}">
                <a16:creationId xmlns:a16="http://schemas.microsoft.com/office/drawing/2014/main" id="{8516CC8B-AD2C-4F6E-9B32-D98937FCB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57ECD323-B554-4F8F-862B-A78BB57AE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9366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4" descr="1p – Change Checker">
            <a:extLst>
              <a:ext uri="{FF2B5EF4-FFF2-40B4-BE49-F238E27FC236}">
                <a16:creationId xmlns:a16="http://schemas.microsoft.com/office/drawing/2014/main" id="{6C523A25-2674-4B55-B5E1-A7C8790C8D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2975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7437DDBF-5A40-4E60-93ED-159E878B2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64696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0143117E-8294-461D-818E-ADD4F2BE3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403513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9" name="Picture 8" descr="Crowned Lion 1p - 20p Coin - Mintage: 2,430,957,470">
            <a:extLst>
              <a:ext uri="{FF2B5EF4-FFF2-40B4-BE49-F238E27FC236}">
                <a16:creationId xmlns:a16="http://schemas.microsoft.com/office/drawing/2014/main" id="{E9C75421-C837-48D4-888C-90523BEE3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2962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0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3245FE60-3842-46B6-A83A-58849B1B9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419206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1" name="Picture 4" descr="1p – Change Checker">
            <a:extLst>
              <a:ext uri="{FF2B5EF4-FFF2-40B4-BE49-F238E27FC236}">
                <a16:creationId xmlns:a16="http://schemas.microsoft.com/office/drawing/2014/main" id="{9E85F5D0-DB77-446D-B314-674DC81C91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552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2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6670D52-EA82-4302-BB7A-0906F75688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4385" y="4064696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7DA60420-68DE-4E42-96DF-72DA0CB80E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060" y="4403513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4" name="Picture 8" descr="Crowned Lion 1p - 20p Coin - Mintage: 2,430,957,470">
            <a:extLst>
              <a:ext uri="{FF2B5EF4-FFF2-40B4-BE49-F238E27FC236}">
                <a16:creationId xmlns:a16="http://schemas.microsoft.com/office/drawing/2014/main" id="{8E9328CC-1332-46D4-9F75-48D273713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5163" y="392962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5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8ABE39A9-C083-456C-BB00-5D60B9612B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756" y="4419206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" name="Picture 4" descr="1p – Change Checker">
            <a:extLst>
              <a:ext uri="{FF2B5EF4-FFF2-40B4-BE49-F238E27FC236}">
                <a16:creationId xmlns:a16="http://schemas.microsoft.com/office/drawing/2014/main" id="{A99E0EEC-5238-4FA4-88C8-3D4053545A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9431" y="39552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BCB773A-4167-471F-B439-023E2BA1171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682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163"/>
    </mc:Choice>
    <mc:Fallback>
      <p:transition spd="slow" advTm="281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Freeform: Shape 218">
            <a:extLst>
              <a:ext uri="{FF2B5EF4-FFF2-40B4-BE49-F238E27FC236}">
                <a16:creationId xmlns:a16="http://schemas.microsoft.com/office/drawing/2014/main" id="{39D57222-5B3D-4C2E-ACD5-6ED0A4D4280C}"/>
              </a:ext>
            </a:extLst>
          </p:cNvPr>
          <p:cNvSpPr/>
          <p:nvPr/>
        </p:nvSpPr>
        <p:spPr>
          <a:xfrm>
            <a:off x="6369910" y="305471"/>
            <a:ext cx="1072747" cy="544147"/>
          </a:xfrm>
          <a:custGeom>
            <a:avLst/>
            <a:gdLst/>
            <a:ahLst/>
            <a:cxnLst/>
            <a:rect l="0" t="0" r="0" b="0"/>
            <a:pathLst>
              <a:path w="1072747" h="544147">
                <a:moveTo>
                  <a:pt x="178792" y="0"/>
                </a:moveTo>
                <a:lnTo>
                  <a:pt x="911758" y="0"/>
                </a:lnTo>
                <a:lnTo>
                  <a:pt x="929715" y="1852"/>
                </a:lnTo>
                <a:lnTo>
                  <a:pt x="961820" y="6328"/>
                </a:lnTo>
                <a:lnTo>
                  <a:pt x="992252" y="15436"/>
                </a:lnTo>
                <a:lnTo>
                  <a:pt x="1006556" y="19913"/>
                </a:lnTo>
                <a:lnTo>
                  <a:pt x="1031663" y="32649"/>
                </a:lnTo>
                <a:lnTo>
                  <a:pt x="1049466" y="47158"/>
                </a:lnTo>
                <a:lnTo>
                  <a:pt x="1058444" y="55340"/>
                </a:lnTo>
                <a:lnTo>
                  <a:pt x="1067421" y="71626"/>
                </a:lnTo>
                <a:lnTo>
                  <a:pt x="1070921" y="80733"/>
                </a:lnTo>
                <a:lnTo>
                  <a:pt x="1070921" y="85210"/>
                </a:lnTo>
                <a:lnTo>
                  <a:pt x="1072746" y="90690"/>
                </a:lnTo>
                <a:lnTo>
                  <a:pt x="1072746" y="453456"/>
                </a:lnTo>
                <a:lnTo>
                  <a:pt x="1070921" y="458009"/>
                </a:lnTo>
                <a:lnTo>
                  <a:pt x="1070921" y="462563"/>
                </a:lnTo>
                <a:lnTo>
                  <a:pt x="1067421" y="471594"/>
                </a:lnTo>
                <a:lnTo>
                  <a:pt x="1058444" y="487879"/>
                </a:lnTo>
                <a:lnTo>
                  <a:pt x="1040640" y="503316"/>
                </a:lnTo>
                <a:lnTo>
                  <a:pt x="1031663" y="510571"/>
                </a:lnTo>
                <a:lnTo>
                  <a:pt x="1006556" y="523307"/>
                </a:lnTo>
                <a:lnTo>
                  <a:pt x="977949" y="532338"/>
                </a:lnTo>
                <a:lnTo>
                  <a:pt x="961820" y="536891"/>
                </a:lnTo>
                <a:lnTo>
                  <a:pt x="929715" y="541445"/>
                </a:lnTo>
                <a:lnTo>
                  <a:pt x="911758" y="543221"/>
                </a:lnTo>
                <a:lnTo>
                  <a:pt x="902933" y="543221"/>
                </a:lnTo>
                <a:lnTo>
                  <a:pt x="893955" y="544146"/>
                </a:lnTo>
                <a:lnTo>
                  <a:pt x="178792" y="544146"/>
                </a:lnTo>
                <a:lnTo>
                  <a:pt x="167988" y="543221"/>
                </a:lnTo>
                <a:lnTo>
                  <a:pt x="159163" y="543221"/>
                </a:lnTo>
                <a:lnTo>
                  <a:pt x="141207" y="541445"/>
                </a:lnTo>
                <a:lnTo>
                  <a:pt x="109100" y="536891"/>
                </a:lnTo>
                <a:lnTo>
                  <a:pt x="78668" y="527784"/>
                </a:lnTo>
                <a:lnTo>
                  <a:pt x="64365" y="523307"/>
                </a:lnTo>
                <a:lnTo>
                  <a:pt x="39410" y="510571"/>
                </a:lnTo>
                <a:lnTo>
                  <a:pt x="21455" y="496060"/>
                </a:lnTo>
                <a:lnTo>
                  <a:pt x="12478" y="487879"/>
                </a:lnTo>
                <a:lnTo>
                  <a:pt x="3652" y="471594"/>
                </a:lnTo>
                <a:lnTo>
                  <a:pt x="0" y="462563"/>
                </a:lnTo>
                <a:lnTo>
                  <a:pt x="0" y="80733"/>
                </a:lnTo>
                <a:lnTo>
                  <a:pt x="3652" y="71626"/>
                </a:lnTo>
                <a:lnTo>
                  <a:pt x="12478" y="55340"/>
                </a:lnTo>
                <a:lnTo>
                  <a:pt x="30433" y="39903"/>
                </a:lnTo>
                <a:lnTo>
                  <a:pt x="39410" y="32649"/>
                </a:lnTo>
                <a:lnTo>
                  <a:pt x="64365" y="19913"/>
                </a:lnTo>
                <a:lnTo>
                  <a:pt x="92971" y="10882"/>
                </a:lnTo>
                <a:lnTo>
                  <a:pt x="109100" y="6328"/>
                </a:lnTo>
                <a:lnTo>
                  <a:pt x="141207" y="1852"/>
                </a:lnTo>
                <a:lnTo>
                  <a:pt x="159163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Freeform: Shape 219">
            <a:extLst>
              <a:ext uri="{FF2B5EF4-FFF2-40B4-BE49-F238E27FC236}">
                <a16:creationId xmlns:a16="http://schemas.microsoft.com/office/drawing/2014/main" id="{CE5577C8-139D-4ABE-AF8A-539526290B1A}"/>
              </a:ext>
            </a:extLst>
          </p:cNvPr>
          <p:cNvSpPr/>
          <p:nvPr/>
        </p:nvSpPr>
        <p:spPr>
          <a:xfrm>
            <a:off x="5744637" y="428054"/>
            <a:ext cx="629656" cy="333355"/>
          </a:xfrm>
          <a:custGeom>
            <a:avLst/>
            <a:gdLst/>
            <a:ahLst/>
            <a:cxnLst/>
            <a:rect l="0" t="0" r="0" b="0"/>
            <a:pathLst>
              <a:path w="629656" h="333355">
                <a:moveTo>
                  <a:pt x="629655" y="22811"/>
                </a:moveTo>
                <a:lnTo>
                  <a:pt x="577483" y="21083"/>
                </a:lnTo>
                <a:lnTo>
                  <a:pt x="518654" y="2071"/>
                </a:lnTo>
                <a:lnTo>
                  <a:pt x="474811" y="0"/>
                </a:lnTo>
                <a:lnTo>
                  <a:pt x="454597" y="4323"/>
                </a:lnTo>
                <a:lnTo>
                  <a:pt x="430953" y="16469"/>
                </a:lnTo>
                <a:lnTo>
                  <a:pt x="413007" y="33312"/>
                </a:lnTo>
                <a:lnTo>
                  <a:pt x="399052" y="54713"/>
                </a:lnTo>
                <a:lnTo>
                  <a:pt x="371343" y="116988"/>
                </a:lnTo>
                <a:lnTo>
                  <a:pt x="357250" y="177803"/>
                </a:lnTo>
                <a:lnTo>
                  <a:pt x="352013" y="203763"/>
                </a:lnTo>
                <a:lnTo>
                  <a:pt x="346117" y="239361"/>
                </a:lnTo>
                <a:lnTo>
                  <a:pt x="334992" y="259335"/>
                </a:lnTo>
                <a:lnTo>
                  <a:pt x="316627" y="276194"/>
                </a:lnTo>
                <a:lnTo>
                  <a:pt x="299936" y="282259"/>
                </a:lnTo>
                <a:lnTo>
                  <a:pt x="281866" y="286682"/>
                </a:lnTo>
                <a:lnTo>
                  <a:pt x="234246" y="313440"/>
                </a:lnTo>
                <a:lnTo>
                  <a:pt x="221864" y="323572"/>
                </a:lnTo>
                <a:lnTo>
                  <a:pt x="205996" y="329228"/>
                </a:lnTo>
                <a:lnTo>
                  <a:pt x="147355" y="333354"/>
                </a:lnTo>
                <a:lnTo>
                  <a:pt x="97556" y="331972"/>
                </a:lnTo>
                <a:lnTo>
                  <a:pt x="83377" y="325475"/>
                </a:lnTo>
                <a:lnTo>
                  <a:pt x="65683" y="312105"/>
                </a:lnTo>
                <a:lnTo>
                  <a:pt x="34745" y="270503"/>
                </a:lnTo>
                <a:lnTo>
                  <a:pt x="11565" y="259134"/>
                </a:lnTo>
                <a:lnTo>
                  <a:pt x="0" y="25601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68F8FF0F-9000-47C7-B9CD-0BFDD4AF6C61}"/>
              </a:ext>
            </a:extLst>
          </p:cNvPr>
          <p:cNvSpPr txBox="1"/>
          <p:nvPr/>
        </p:nvSpPr>
        <p:spPr>
          <a:xfrm>
            <a:off x="6464300" y="304800"/>
            <a:ext cx="889813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700">
                <a:solidFill>
                  <a:srgbClr val="000000"/>
                </a:solidFill>
                <a:latin typeface="Arial - 36"/>
              </a:rPr>
              <a:t>14p</a:t>
            </a:r>
          </a:p>
        </p:txBody>
      </p:sp>
      <p:pic>
        <p:nvPicPr>
          <p:cNvPr id="223" name="Picture 222">
            <a:extLst>
              <a:ext uri="{FF2B5EF4-FFF2-40B4-BE49-F238E27FC236}">
                <a16:creationId xmlns:a16="http://schemas.microsoft.com/office/drawing/2014/main" id="{E7621C01-62B1-4035-86EB-F179F31F3E98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300" y="101600"/>
            <a:ext cx="2639822" cy="1382522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224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9AD65EE-8CD4-423B-9640-58DEC3415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522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" name="Picture 8" descr="Crowned Lion 1p - 20p Coin - Mintage: 2,430,957,470">
            <a:extLst>
              <a:ext uri="{FF2B5EF4-FFF2-40B4-BE49-F238E27FC236}">
                <a16:creationId xmlns:a16="http://schemas.microsoft.com/office/drawing/2014/main" id="{769EB535-0BD1-4DD5-827A-374CFFFB2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8783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E3E73F5-F728-47B6-AF2E-776E05C57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134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8E244021-5E3F-4817-A48D-6549DF2FD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8" name="Picture 4" descr="1p – Change Checker">
            <a:extLst>
              <a:ext uri="{FF2B5EF4-FFF2-40B4-BE49-F238E27FC236}">
                <a16:creationId xmlns:a16="http://schemas.microsoft.com/office/drawing/2014/main" id="{05239337-DB06-4D13-A133-D73122C06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A80B3226-D8B8-4732-8F3E-AD3C548D4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134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8E277291-AD30-48D0-9801-C13C58850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522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8" descr="Crowned Lion 1p - 20p Coin - Mintage: 2,430,957,470">
            <a:extLst>
              <a:ext uri="{FF2B5EF4-FFF2-40B4-BE49-F238E27FC236}">
                <a16:creationId xmlns:a16="http://schemas.microsoft.com/office/drawing/2014/main" id="{9C59C134-B7DD-4D27-A038-4D48DF7589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8783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6190076F-E87D-4DD3-A7F7-DE655466F8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4" descr="1p – Change Checker">
            <a:extLst>
              <a:ext uri="{FF2B5EF4-FFF2-40B4-BE49-F238E27FC236}">
                <a16:creationId xmlns:a16="http://schemas.microsoft.com/office/drawing/2014/main" id="{58F63268-F5E7-4339-B7A3-09170B7B0A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54794BF-0873-459F-9E0A-20BFFE0FE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3915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10CC9BCD-45DB-4D81-A5A0-DE945D43EE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7796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8" descr="Crowned Lion 1p - 20p Coin - Mintage: 2,430,957,470">
            <a:extLst>
              <a:ext uri="{FF2B5EF4-FFF2-40B4-BE49-F238E27FC236}">
                <a16:creationId xmlns:a16="http://schemas.microsoft.com/office/drawing/2014/main" id="{DEBAA9FC-B74D-42F6-BA06-7729C28C7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655F1325-6685-418B-A50E-0454288801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9366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4" descr="1p – Change Checker">
            <a:extLst>
              <a:ext uri="{FF2B5EF4-FFF2-40B4-BE49-F238E27FC236}">
                <a16:creationId xmlns:a16="http://schemas.microsoft.com/office/drawing/2014/main" id="{DEBD1490-A0C9-44FE-A4D1-CDA034C628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2975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A7E6075D-800A-4C93-83D5-C80E0A8BF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3915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3C61375F-4CE0-4148-A99B-6F82323578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7796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8" descr="Crowned Lion 1p - 20p Coin - Mintage: 2,430,957,470">
            <a:extLst>
              <a:ext uri="{FF2B5EF4-FFF2-40B4-BE49-F238E27FC236}">
                <a16:creationId xmlns:a16="http://schemas.microsoft.com/office/drawing/2014/main" id="{6209A2B6-AC2F-4DF5-955F-3EB817E46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C9A2FA1-A10F-4C4C-82BD-0AE5ED6BE7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9366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4" descr="1p – Change Checker">
            <a:extLst>
              <a:ext uri="{FF2B5EF4-FFF2-40B4-BE49-F238E27FC236}">
                <a16:creationId xmlns:a16="http://schemas.microsoft.com/office/drawing/2014/main" id="{BB0D1D0D-19EC-40D8-93B5-B0A0CFBDE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2975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FFCC8CBE-B1D7-4C59-8F20-FA38177A5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43915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E803106F-5339-4BE2-A024-BA49B64F61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82732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8" descr="Crowned Lion 1p - 20p Coin - Mintage: 2,430,957,470">
            <a:extLst>
              <a:ext uri="{FF2B5EF4-FFF2-40B4-BE49-F238E27FC236}">
                <a16:creationId xmlns:a16="http://schemas.microsoft.com/office/drawing/2014/main" id="{DC1AE905-4CC3-4E4F-B6DB-E3BD7F43AD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0884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056A8FF3-E4CA-4AE6-99C7-9ED42A5D3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98425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4" descr="1p – Change Checker">
            <a:extLst>
              <a:ext uri="{FF2B5EF4-FFF2-40B4-BE49-F238E27FC236}">
                <a16:creationId xmlns:a16="http://schemas.microsoft.com/office/drawing/2014/main" id="{62BA19CF-96DB-471F-A6BB-B602E874EA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3451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C4AB3435-0DFE-405A-8805-A661E30168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69593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069A73ED-3EC7-405D-8735-602152415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408410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1" name="Picture 8" descr="Crowned Lion 1p - 20p Coin - Mintage: 2,430,957,470">
            <a:extLst>
              <a:ext uri="{FF2B5EF4-FFF2-40B4-BE49-F238E27FC236}">
                <a16:creationId xmlns:a16="http://schemas.microsoft.com/office/drawing/2014/main" id="{C92BA67A-9D24-4C8C-B0F0-7C51FB12D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3451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882DB71-7475-45B2-A2D5-FE2754D927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424103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" name="Picture 4" descr="1p – Change Checker">
            <a:extLst>
              <a:ext uri="{FF2B5EF4-FFF2-40B4-BE49-F238E27FC236}">
                <a16:creationId xmlns:a16="http://schemas.microsoft.com/office/drawing/2014/main" id="{F49622C9-D4A8-4EF7-AFC2-FB56344D8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60196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04DAABE-D865-4198-AF0C-1EF40036C48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5921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257"/>
    </mc:Choice>
    <mc:Fallback>
      <p:transition spd="slow" advTm="332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Freeform: Shape 218">
            <a:extLst>
              <a:ext uri="{FF2B5EF4-FFF2-40B4-BE49-F238E27FC236}">
                <a16:creationId xmlns:a16="http://schemas.microsoft.com/office/drawing/2014/main" id="{E61DD5B8-E19A-41C4-9661-55063AFBE21F}"/>
              </a:ext>
            </a:extLst>
          </p:cNvPr>
          <p:cNvSpPr/>
          <p:nvPr/>
        </p:nvSpPr>
        <p:spPr>
          <a:xfrm>
            <a:off x="6369910" y="305471"/>
            <a:ext cx="1072747" cy="544147"/>
          </a:xfrm>
          <a:custGeom>
            <a:avLst/>
            <a:gdLst/>
            <a:ahLst/>
            <a:cxnLst/>
            <a:rect l="0" t="0" r="0" b="0"/>
            <a:pathLst>
              <a:path w="1072747" h="544147">
                <a:moveTo>
                  <a:pt x="178792" y="0"/>
                </a:moveTo>
                <a:lnTo>
                  <a:pt x="911758" y="0"/>
                </a:lnTo>
                <a:lnTo>
                  <a:pt x="929715" y="1852"/>
                </a:lnTo>
                <a:lnTo>
                  <a:pt x="961820" y="6328"/>
                </a:lnTo>
                <a:lnTo>
                  <a:pt x="992252" y="15436"/>
                </a:lnTo>
                <a:lnTo>
                  <a:pt x="1006556" y="19913"/>
                </a:lnTo>
                <a:lnTo>
                  <a:pt x="1031663" y="32649"/>
                </a:lnTo>
                <a:lnTo>
                  <a:pt x="1049466" y="47158"/>
                </a:lnTo>
                <a:lnTo>
                  <a:pt x="1058444" y="55340"/>
                </a:lnTo>
                <a:lnTo>
                  <a:pt x="1067421" y="71626"/>
                </a:lnTo>
                <a:lnTo>
                  <a:pt x="1070921" y="80733"/>
                </a:lnTo>
                <a:lnTo>
                  <a:pt x="1070921" y="85210"/>
                </a:lnTo>
                <a:lnTo>
                  <a:pt x="1072746" y="90690"/>
                </a:lnTo>
                <a:lnTo>
                  <a:pt x="1072746" y="453456"/>
                </a:lnTo>
                <a:lnTo>
                  <a:pt x="1070921" y="458009"/>
                </a:lnTo>
                <a:lnTo>
                  <a:pt x="1070921" y="462563"/>
                </a:lnTo>
                <a:lnTo>
                  <a:pt x="1067421" y="471594"/>
                </a:lnTo>
                <a:lnTo>
                  <a:pt x="1058444" y="487879"/>
                </a:lnTo>
                <a:lnTo>
                  <a:pt x="1040640" y="503316"/>
                </a:lnTo>
                <a:lnTo>
                  <a:pt x="1031663" y="510571"/>
                </a:lnTo>
                <a:lnTo>
                  <a:pt x="1006556" y="523307"/>
                </a:lnTo>
                <a:lnTo>
                  <a:pt x="977949" y="532338"/>
                </a:lnTo>
                <a:lnTo>
                  <a:pt x="961820" y="536891"/>
                </a:lnTo>
                <a:lnTo>
                  <a:pt x="929715" y="541445"/>
                </a:lnTo>
                <a:lnTo>
                  <a:pt x="911758" y="543221"/>
                </a:lnTo>
                <a:lnTo>
                  <a:pt x="902933" y="543221"/>
                </a:lnTo>
                <a:lnTo>
                  <a:pt x="893955" y="544146"/>
                </a:lnTo>
                <a:lnTo>
                  <a:pt x="178792" y="544146"/>
                </a:lnTo>
                <a:lnTo>
                  <a:pt x="167988" y="543221"/>
                </a:lnTo>
                <a:lnTo>
                  <a:pt x="159163" y="543221"/>
                </a:lnTo>
                <a:lnTo>
                  <a:pt x="141207" y="541445"/>
                </a:lnTo>
                <a:lnTo>
                  <a:pt x="109100" y="536891"/>
                </a:lnTo>
                <a:lnTo>
                  <a:pt x="78668" y="527784"/>
                </a:lnTo>
                <a:lnTo>
                  <a:pt x="64365" y="523307"/>
                </a:lnTo>
                <a:lnTo>
                  <a:pt x="39410" y="510571"/>
                </a:lnTo>
                <a:lnTo>
                  <a:pt x="21455" y="496060"/>
                </a:lnTo>
                <a:lnTo>
                  <a:pt x="12478" y="487879"/>
                </a:lnTo>
                <a:lnTo>
                  <a:pt x="3652" y="471594"/>
                </a:lnTo>
                <a:lnTo>
                  <a:pt x="0" y="462563"/>
                </a:lnTo>
                <a:lnTo>
                  <a:pt x="0" y="80733"/>
                </a:lnTo>
                <a:lnTo>
                  <a:pt x="3652" y="71626"/>
                </a:lnTo>
                <a:lnTo>
                  <a:pt x="12478" y="55340"/>
                </a:lnTo>
                <a:lnTo>
                  <a:pt x="30433" y="39903"/>
                </a:lnTo>
                <a:lnTo>
                  <a:pt x="39410" y="32649"/>
                </a:lnTo>
                <a:lnTo>
                  <a:pt x="64365" y="19913"/>
                </a:lnTo>
                <a:lnTo>
                  <a:pt x="92971" y="10882"/>
                </a:lnTo>
                <a:lnTo>
                  <a:pt x="109100" y="6328"/>
                </a:lnTo>
                <a:lnTo>
                  <a:pt x="141207" y="1852"/>
                </a:lnTo>
                <a:lnTo>
                  <a:pt x="159163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Freeform: Shape 219">
            <a:extLst>
              <a:ext uri="{FF2B5EF4-FFF2-40B4-BE49-F238E27FC236}">
                <a16:creationId xmlns:a16="http://schemas.microsoft.com/office/drawing/2014/main" id="{81A55704-9167-483D-A471-DB42F6AC3DDE}"/>
              </a:ext>
            </a:extLst>
          </p:cNvPr>
          <p:cNvSpPr/>
          <p:nvPr/>
        </p:nvSpPr>
        <p:spPr>
          <a:xfrm>
            <a:off x="5744637" y="428054"/>
            <a:ext cx="629656" cy="333355"/>
          </a:xfrm>
          <a:custGeom>
            <a:avLst/>
            <a:gdLst/>
            <a:ahLst/>
            <a:cxnLst/>
            <a:rect l="0" t="0" r="0" b="0"/>
            <a:pathLst>
              <a:path w="629656" h="333355">
                <a:moveTo>
                  <a:pt x="629655" y="22811"/>
                </a:moveTo>
                <a:lnTo>
                  <a:pt x="577483" y="21083"/>
                </a:lnTo>
                <a:lnTo>
                  <a:pt x="518654" y="2071"/>
                </a:lnTo>
                <a:lnTo>
                  <a:pt x="474811" y="0"/>
                </a:lnTo>
                <a:lnTo>
                  <a:pt x="454597" y="4323"/>
                </a:lnTo>
                <a:lnTo>
                  <a:pt x="430953" y="16469"/>
                </a:lnTo>
                <a:lnTo>
                  <a:pt x="413007" y="33312"/>
                </a:lnTo>
                <a:lnTo>
                  <a:pt x="399052" y="54713"/>
                </a:lnTo>
                <a:lnTo>
                  <a:pt x="371343" y="116988"/>
                </a:lnTo>
                <a:lnTo>
                  <a:pt x="357250" y="177803"/>
                </a:lnTo>
                <a:lnTo>
                  <a:pt x="352013" y="203763"/>
                </a:lnTo>
                <a:lnTo>
                  <a:pt x="346117" y="239361"/>
                </a:lnTo>
                <a:lnTo>
                  <a:pt x="334992" y="259335"/>
                </a:lnTo>
                <a:lnTo>
                  <a:pt x="316627" y="276194"/>
                </a:lnTo>
                <a:lnTo>
                  <a:pt x="299936" y="282259"/>
                </a:lnTo>
                <a:lnTo>
                  <a:pt x="281866" y="286682"/>
                </a:lnTo>
                <a:lnTo>
                  <a:pt x="234246" y="313440"/>
                </a:lnTo>
                <a:lnTo>
                  <a:pt x="221864" y="323572"/>
                </a:lnTo>
                <a:lnTo>
                  <a:pt x="205996" y="329228"/>
                </a:lnTo>
                <a:lnTo>
                  <a:pt x="147355" y="333354"/>
                </a:lnTo>
                <a:lnTo>
                  <a:pt x="97556" y="331972"/>
                </a:lnTo>
                <a:lnTo>
                  <a:pt x="83377" y="325475"/>
                </a:lnTo>
                <a:lnTo>
                  <a:pt x="65683" y="312105"/>
                </a:lnTo>
                <a:lnTo>
                  <a:pt x="34745" y="270503"/>
                </a:lnTo>
                <a:lnTo>
                  <a:pt x="11565" y="259134"/>
                </a:lnTo>
                <a:lnTo>
                  <a:pt x="0" y="25601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777A9487-F3A2-4519-B08E-5234DA83523C}"/>
              </a:ext>
            </a:extLst>
          </p:cNvPr>
          <p:cNvSpPr txBox="1"/>
          <p:nvPr/>
        </p:nvSpPr>
        <p:spPr>
          <a:xfrm>
            <a:off x="6464300" y="304800"/>
            <a:ext cx="889813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700" dirty="0">
                <a:solidFill>
                  <a:srgbClr val="000000"/>
                </a:solidFill>
                <a:latin typeface="Arial - 36"/>
              </a:rPr>
              <a:t>12p</a:t>
            </a:r>
          </a:p>
        </p:txBody>
      </p:sp>
      <p:pic>
        <p:nvPicPr>
          <p:cNvPr id="223" name="Picture 222">
            <a:extLst>
              <a:ext uri="{FF2B5EF4-FFF2-40B4-BE49-F238E27FC236}">
                <a16:creationId xmlns:a16="http://schemas.microsoft.com/office/drawing/2014/main" id="{A6E86060-6479-4D4E-B349-4E57F89D87D8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150" y="203200"/>
            <a:ext cx="1836547" cy="183654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224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F7955A73-6384-42E8-8044-E8E7DB1A8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522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" name="Picture 8" descr="Crowned Lion 1p - 20p Coin - Mintage: 2,430,957,470">
            <a:extLst>
              <a:ext uri="{FF2B5EF4-FFF2-40B4-BE49-F238E27FC236}">
                <a16:creationId xmlns:a16="http://schemas.microsoft.com/office/drawing/2014/main" id="{2F0F4C43-5163-4A4E-9997-5C10EC2353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8783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F43051E-6CC0-4990-B7F1-5CD25EAD4F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134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E1AF8F22-2FA0-4C90-A7D9-24C5B02930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8" name="Picture 4" descr="1p – Change Checker">
            <a:extLst>
              <a:ext uri="{FF2B5EF4-FFF2-40B4-BE49-F238E27FC236}">
                <a16:creationId xmlns:a16="http://schemas.microsoft.com/office/drawing/2014/main" id="{CD025CD1-BF4A-4EF8-AB9E-6D4522505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74211FFD-D8F4-4A51-A49E-BE9AB53F3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4340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934C1F32-B35A-4923-BE2C-F92087346A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8222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8" descr="Crowned Lion 1p - 20p Coin - Mintage: 2,430,957,470">
            <a:extLst>
              <a:ext uri="{FF2B5EF4-FFF2-40B4-BE49-F238E27FC236}">
                <a16:creationId xmlns:a16="http://schemas.microsoft.com/office/drawing/2014/main" id="{BD61F570-6EB4-4550-93B5-BEE0FFF4E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0833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47F1EE5A-4411-4630-A1A2-69AC803902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97917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4" descr="1p – Change Checker">
            <a:extLst>
              <a:ext uri="{FF2B5EF4-FFF2-40B4-BE49-F238E27FC236}">
                <a16:creationId xmlns:a16="http://schemas.microsoft.com/office/drawing/2014/main" id="{415A68C8-BCD5-4A45-83AC-515901D56B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3401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FD80DB47-7F1D-4965-84F5-073F329AC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433" y="404340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004CFA4C-9F11-4F7B-A482-B3B29F7A9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108" y="438222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8" descr="Crowned Lion 1p - 20p Coin - Mintage: 2,430,957,470">
            <a:extLst>
              <a:ext uri="{FF2B5EF4-FFF2-40B4-BE49-F238E27FC236}">
                <a16:creationId xmlns:a16="http://schemas.microsoft.com/office/drawing/2014/main" id="{DC8D937A-DF5B-489F-85D9-9952CD63F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211" y="390833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76173C5C-0D5C-4F05-B408-CD9BE1C98C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3804" y="4397917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4" descr="1p – Change Checker">
            <a:extLst>
              <a:ext uri="{FF2B5EF4-FFF2-40B4-BE49-F238E27FC236}">
                <a16:creationId xmlns:a16="http://schemas.microsoft.com/office/drawing/2014/main" id="{0C4F0DBE-FAD2-4557-BC6F-D5548FF5E7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0479" y="393401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56B64B4-BE21-479A-A080-092263053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4681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AE2D03FD-FF5E-4C1E-B8C3-9EBAD2182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8562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8" descr="Crowned Lion 1p - 20p Coin - Mintage: 2,430,957,470">
            <a:extLst>
              <a:ext uri="{FF2B5EF4-FFF2-40B4-BE49-F238E27FC236}">
                <a16:creationId xmlns:a16="http://schemas.microsoft.com/office/drawing/2014/main" id="{9B8AD432-F1E2-473C-B999-A4ED83586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1173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9295E95-F03A-4D27-8453-BB439509E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40132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4" descr="1p – Change Checker">
            <a:extLst>
              <a:ext uri="{FF2B5EF4-FFF2-40B4-BE49-F238E27FC236}">
                <a16:creationId xmlns:a16="http://schemas.microsoft.com/office/drawing/2014/main" id="{5BC69A59-316A-49E9-89EC-DB7A845B1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3741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83ED388-442A-49DF-9FDF-00C5080F3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9791" y="405447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45BEEB79-D43F-4543-9D11-EED150641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466" y="439328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8" descr="Crowned Lion 1p - 20p Coin - Mintage: 2,430,957,470">
            <a:extLst>
              <a:ext uri="{FF2B5EF4-FFF2-40B4-BE49-F238E27FC236}">
                <a16:creationId xmlns:a16="http://schemas.microsoft.com/office/drawing/2014/main" id="{EE740F6D-3753-4BFD-B8DF-F380A763B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569" y="391939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116C32A-9DBE-4716-B595-F74E25A542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162" y="440898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4" descr="1p – Change Checker">
            <a:extLst>
              <a:ext uri="{FF2B5EF4-FFF2-40B4-BE49-F238E27FC236}">
                <a16:creationId xmlns:a16="http://schemas.microsoft.com/office/drawing/2014/main" id="{0C58401B-A95E-4945-84AA-7CF6C3807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4837" y="394507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06BB037C-CE1B-415D-A164-8A5551EF0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6970" y="4081196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ABA59623-8E64-404F-AFF8-717964701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645" y="4420013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1" name="Picture 8" descr="Crowned Lion 1p - 20p Coin - Mintage: 2,430,957,470">
            <a:extLst>
              <a:ext uri="{FF2B5EF4-FFF2-40B4-BE49-F238E27FC236}">
                <a16:creationId xmlns:a16="http://schemas.microsoft.com/office/drawing/2014/main" id="{B14746BF-1976-49A4-B8E3-55B6D1DAE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748" y="394612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51A77879-BEE4-470A-9738-95E68D119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341" y="4435706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" name="Picture 4" descr="1p – Change Checker">
            <a:extLst>
              <a:ext uri="{FF2B5EF4-FFF2-40B4-BE49-F238E27FC236}">
                <a16:creationId xmlns:a16="http://schemas.microsoft.com/office/drawing/2014/main" id="{5148AB60-485E-40EE-8ACD-F68DEAF30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2016" y="39717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FA06487-48A1-48A8-A0FA-FD145526082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944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682"/>
    </mc:Choice>
    <mc:Fallback>
      <p:transition spd="slow" advTm="8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Freeform: Shape 218">
            <a:extLst>
              <a:ext uri="{FF2B5EF4-FFF2-40B4-BE49-F238E27FC236}">
                <a16:creationId xmlns:a16="http://schemas.microsoft.com/office/drawing/2014/main" id="{55C4A587-C330-4111-AA53-FF3C826921AB}"/>
              </a:ext>
            </a:extLst>
          </p:cNvPr>
          <p:cNvSpPr/>
          <p:nvPr/>
        </p:nvSpPr>
        <p:spPr>
          <a:xfrm>
            <a:off x="6369910" y="305471"/>
            <a:ext cx="1072747" cy="544147"/>
          </a:xfrm>
          <a:custGeom>
            <a:avLst/>
            <a:gdLst/>
            <a:ahLst/>
            <a:cxnLst/>
            <a:rect l="0" t="0" r="0" b="0"/>
            <a:pathLst>
              <a:path w="1072747" h="544147">
                <a:moveTo>
                  <a:pt x="178792" y="0"/>
                </a:moveTo>
                <a:lnTo>
                  <a:pt x="911758" y="0"/>
                </a:lnTo>
                <a:lnTo>
                  <a:pt x="929715" y="1852"/>
                </a:lnTo>
                <a:lnTo>
                  <a:pt x="961820" y="6328"/>
                </a:lnTo>
                <a:lnTo>
                  <a:pt x="992252" y="15436"/>
                </a:lnTo>
                <a:lnTo>
                  <a:pt x="1006556" y="19913"/>
                </a:lnTo>
                <a:lnTo>
                  <a:pt x="1031663" y="32649"/>
                </a:lnTo>
                <a:lnTo>
                  <a:pt x="1049466" y="47158"/>
                </a:lnTo>
                <a:lnTo>
                  <a:pt x="1058444" y="55340"/>
                </a:lnTo>
                <a:lnTo>
                  <a:pt x="1067421" y="71626"/>
                </a:lnTo>
                <a:lnTo>
                  <a:pt x="1070921" y="80733"/>
                </a:lnTo>
                <a:lnTo>
                  <a:pt x="1070921" y="85210"/>
                </a:lnTo>
                <a:lnTo>
                  <a:pt x="1072746" y="90690"/>
                </a:lnTo>
                <a:lnTo>
                  <a:pt x="1072746" y="453456"/>
                </a:lnTo>
                <a:lnTo>
                  <a:pt x="1070921" y="458009"/>
                </a:lnTo>
                <a:lnTo>
                  <a:pt x="1070921" y="462563"/>
                </a:lnTo>
                <a:lnTo>
                  <a:pt x="1067421" y="471594"/>
                </a:lnTo>
                <a:lnTo>
                  <a:pt x="1058444" y="487879"/>
                </a:lnTo>
                <a:lnTo>
                  <a:pt x="1040640" y="503316"/>
                </a:lnTo>
                <a:lnTo>
                  <a:pt x="1031663" y="510571"/>
                </a:lnTo>
                <a:lnTo>
                  <a:pt x="1006556" y="523307"/>
                </a:lnTo>
                <a:lnTo>
                  <a:pt x="977949" y="532338"/>
                </a:lnTo>
                <a:lnTo>
                  <a:pt x="961820" y="536891"/>
                </a:lnTo>
                <a:lnTo>
                  <a:pt x="929715" y="541445"/>
                </a:lnTo>
                <a:lnTo>
                  <a:pt x="911758" y="543221"/>
                </a:lnTo>
                <a:lnTo>
                  <a:pt x="902933" y="543221"/>
                </a:lnTo>
                <a:lnTo>
                  <a:pt x="893955" y="544146"/>
                </a:lnTo>
                <a:lnTo>
                  <a:pt x="178792" y="544146"/>
                </a:lnTo>
                <a:lnTo>
                  <a:pt x="167988" y="543221"/>
                </a:lnTo>
                <a:lnTo>
                  <a:pt x="159163" y="543221"/>
                </a:lnTo>
                <a:lnTo>
                  <a:pt x="141207" y="541445"/>
                </a:lnTo>
                <a:lnTo>
                  <a:pt x="109100" y="536891"/>
                </a:lnTo>
                <a:lnTo>
                  <a:pt x="78668" y="527784"/>
                </a:lnTo>
                <a:lnTo>
                  <a:pt x="64365" y="523307"/>
                </a:lnTo>
                <a:lnTo>
                  <a:pt x="39410" y="510571"/>
                </a:lnTo>
                <a:lnTo>
                  <a:pt x="21455" y="496060"/>
                </a:lnTo>
                <a:lnTo>
                  <a:pt x="12478" y="487879"/>
                </a:lnTo>
                <a:lnTo>
                  <a:pt x="3652" y="471594"/>
                </a:lnTo>
                <a:lnTo>
                  <a:pt x="0" y="462563"/>
                </a:lnTo>
                <a:lnTo>
                  <a:pt x="0" y="80733"/>
                </a:lnTo>
                <a:lnTo>
                  <a:pt x="3652" y="71626"/>
                </a:lnTo>
                <a:lnTo>
                  <a:pt x="12478" y="55340"/>
                </a:lnTo>
                <a:lnTo>
                  <a:pt x="30433" y="39903"/>
                </a:lnTo>
                <a:lnTo>
                  <a:pt x="39410" y="32649"/>
                </a:lnTo>
                <a:lnTo>
                  <a:pt x="64365" y="19913"/>
                </a:lnTo>
                <a:lnTo>
                  <a:pt x="92971" y="10882"/>
                </a:lnTo>
                <a:lnTo>
                  <a:pt x="109100" y="6328"/>
                </a:lnTo>
                <a:lnTo>
                  <a:pt x="141207" y="1852"/>
                </a:lnTo>
                <a:lnTo>
                  <a:pt x="159163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Freeform: Shape 219">
            <a:extLst>
              <a:ext uri="{FF2B5EF4-FFF2-40B4-BE49-F238E27FC236}">
                <a16:creationId xmlns:a16="http://schemas.microsoft.com/office/drawing/2014/main" id="{414C8E63-AC0D-4F44-80FD-DBD3AD67E509}"/>
              </a:ext>
            </a:extLst>
          </p:cNvPr>
          <p:cNvSpPr/>
          <p:nvPr/>
        </p:nvSpPr>
        <p:spPr>
          <a:xfrm>
            <a:off x="5744637" y="428054"/>
            <a:ext cx="629656" cy="333355"/>
          </a:xfrm>
          <a:custGeom>
            <a:avLst/>
            <a:gdLst/>
            <a:ahLst/>
            <a:cxnLst/>
            <a:rect l="0" t="0" r="0" b="0"/>
            <a:pathLst>
              <a:path w="629656" h="333355">
                <a:moveTo>
                  <a:pt x="629655" y="22811"/>
                </a:moveTo>
                <a:lnTo>
                  <a:pt x="577483" y="21083"/>
                </a:lnTo>
                <a:lnTo>
                  <a:pt x="518654" y="2071"/>
                </a:lnTo>
                <a:lnTo>
                  <a:pt x="474811" y="0"/>
                </a:lnTo>
                <a:lnTo>
                  <a:pt x="454597" y="4323"/>
                </a:lnTo>
                <a:lnTo>
                  <a:pt x="430953" y="16469"/>
                </a:lnTo>
                <a:lnTo>
                  <a:pt x="413007" y="33312"/>
                </a:lnTo>
                <a:lnTo>
                  <a:pt x="399052" y="54713"/>
                </a:lnTo>
                <a:lnTo>
                  <a:pt x="371343" y="116988"/>
                </a:lnTo>
                <a:lnTo>
                  <a:pt x="357250" y="177803"/>
                </a:lnTo>
                <a:lnTo>
                  <a:pt x="352013" y="203763"/>
                </a:lnTo>
                <a:lnTo>
                  <a:pt x="346117" y="239361"/>
                </a:lnTo>
                <a:lnTo>
                  <a:pt x="334992" y="259335"/>
                </a:lnTo>
                <a:lnTo>
                  <a:pt x="316627" y="276194"/>
                </a:lnTo>
                <a:lnTo>
                  <a:pt x="299936" y="282259"/>
                </a:lnTo>
                <a:lnTo>
                  <a:pt x="281866" y="286682"/>
                </a:lnTo>
                <a:lnTo>
                  <a:pt x="234246" y="313440"/>
                </a:lnTo>
                <a:lnTo>
                  <a:pt x="221864" y="323572"/>
                </a:lnTo>
                <a:lnTo>
                  <a:pt x="205996" y="329228"/>
                </a:lnTo>
                <a:lnTo>
                  <a:pt x="147355" y="333354"/>
                </a:lnTo>
                <a:lnTo>
                  <a:pt x="97556" y="331972"/>
                </a:lnTo>
                <a:lnTo>
                  <a:pt x="83377" y="325475"/>
                </a:lnTo>
                <a:lnTo>
                  <a:pt x="65683" y="312105"/>
                </a:lnTo>
                <a:lnTo>
                  <a:pt x="34745" y="270503"/>
                </a:lnTo>
                <a:lnTo>
                  <a:pt x="11565" y="259134"/>
                </a:lnTo>
                <a:lnTo>
                  <a:pt x="0" y="25601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8DC21B79-E2D3-40BB-AE05-5AF38A34249A}"/>
              </a:ext>
            </a:extLst>
          </p:cNvPr>
          <p:cNvSpPr txBox="1"/>
          <p:nvPr/>
        </p:nvSpPr>
        <p:spPr>
          <a:xfrm>
            <a:off x="6464300" y="304800"/>
            <a:ext cx="889813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700">
                <a:solidFill>
                  <a:srgbClr val="000000"/>
                </a:solidFill>
                <a:latin typeface="Arial - 36"/>
              </a:rPr>
              <a:t>18p</a:t>
            </a:r>
          </a:p>
        </p:txBody>
      </p:sp>
      <p:pic>
        <p:nvPicPr>
          <p:cNvPr id="223" name="Picture 222">
            <a:extLst>
              <a:ext uri="{FF2B5EF4-FFF2-40B4-BE49-F238E27FC236}">
                <a16:creationId xmlns:a16="http://schemas.microsoft.com/office/drawing/2014/main" id="{CBC6B9AB-816D-4B37-9BFD-35E2DEC2FD80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152400"/>
            <a:ext cx="2572893" cy="184924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224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5B5D5B00-E3D8-4816-8C34-905ABAEE88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522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" name="Picture 8" descr="Crowned Lion 1p - 20p Coin - Mintage: 2,430,957,470">
            <a:extLst>
              <a:ext uri="{FF2B5EF4-FFF2-40B4-BE49-F238E27FC236}">
                <a16:creationId xmlns:a16="http://schemas.microsoft.com/office/drawing/2014/main" id="{C70B4F3A-7513-4951-A744-34BA552A0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8783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921D2290-F010-4A3B-9819-E119D9E27F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134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92D3F04B-7A21-47BE-AA29-DEC162135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8" name="Picture 4" descr="1p – Change Checker">
            <a:extLst>
              <a:ext uri="{FF2B5EF4-FFF2-40B4-BE49-F238E27FC236}">
                <a16:creationId xmlns:a16="http://schemas.microsoft.com/office/drawing/2014/main" id="{600C1B14-FF31-4BEE-A410-D8272E0FD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13F577E2-1C72-432D-B7A9-FA3D53C40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4340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11F5ECC6-14AC-4C06-BA04-0BD49892E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8222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8" descr="Crowned Lion 1p - 20p Coin - Mintage: 2,430,957,470">
            <a:extLst>
              <a:ext uri="{FF2B5EF4-FFF2-40B4-BE49-F238E27FC236}">
                <a16:creationId xmlns:a16="http://schemas.microsoft.com/office/drawing/2014/main" id="{A22738F5-359A-4D52-865D-4F05DA82D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0833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B530BE4C-9E73-48B0-886B-AEEECFB94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97917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4" descr="1p – Change Checker">
            <a:extLst>
              <a:ext uri="{FF2B5EF4-FFF2-40B4-BE49-F238E27FC236}">
                <a16:creationId xmlns:a16="http://schemas.microsoft.com/office/drawing/2014/main" id="{DEDAD5CA-D1D4-484B-A2F0-8DDD93B6F5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3401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4EBB07C-F73D-4ABE-B01D-FA8630C36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69085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00CDFBB1-EA00-484A-A47A-5E773005FE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407902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8" descr="Crowned Lion 1p - 20p Coin - Mintage: 2,430,957,470">
            <a:extLst>
              <a:ext uri="{FF2B5EF4-FFF2-40B4-BE49-F238E27FC236}">
                <a16:creationId xmlns:a16="http://schemas.microsoft.com/office/drawing/2014/main" id="{07074161-75CC-4FDF-828D-436B5D23A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3401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DF3AA75C-A310-4651-89CF-64922DEBD0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423595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4" descr="1p – Change Checker">
            <a:extLst>
              <a:ext uri="{FF2B5EF4-FFF2-40B4-BE49-F238E27FC236}">
                <a16:creationId xmlns:a16="http://schemas.microsoft.com/office/drawing/2014/main" id="{2ECD97F8-74D3-42D6-8ABF-A5C9EE8B4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5968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2BD37230-9D39-461C-9E74-918D242378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57891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5B81536D-977F-4A61-94C1-71926E1831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96708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8" descr="Crowned Lion 1p - 20p Coin - Mintage: 2,430,957,470">
            <a:extLst>
              <a:ext uri="{FF2B5EF4-FFF2-40B4-BE49-F238E27FC236}">
                <a16:creationId xmlns:a16="http://schemas.microsoft.com/office/drawing/2014/main" id="{A4AC7ED1-B1AB-439B-A99E-2DDDA365C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22816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D10D51E8-68B4-4D1C-B37F-56E2D45A2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412401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4" descr="1p – Change Checker">
            <a:extLst>
              <a:ext uri="{FF2B5EF4-FFF2-40B4-BE49-F238E27FC236}">
                <a16:creationId xmlns:a16="http://schemas.microsoft.com/office/drawing/2014/main" id="{9CEB9597-F095-4530-B43F-6374B58E32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48494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21C2CF67-E22F-4302-970F-49B47C0E6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53392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8A5C5DE6-98BC-4F2E-8D5A-4F0E54795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92209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8" descr="Crowned Lion 1p - 20p Coin - Mintage: 2,430,957,470">
            <a:extLst>
              <a:ext uri="{FF2B5EF4-FFF2-40B4-BE49-F238E27FC236}">
                <a16:creationId xmlns:a16="http://schemas.microsoft.com/office/drawing/2014/main" id="{4B0AE051-1C9C-4206-8377-38457D6420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1831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90EB601B-1F38-4D4C-B738-1724AC121C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407902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4" descr="1p – Change Checker">
            <a:extLst>
              <a:ext uri="{FF2B5EF4-FFF2-40B4-BE49-F238E27FC236}">
                <a16:creationId xmlns:a16="http://schemas.microsoft.com/office/drawing/2014/main" id="{AA2681A1-EBC2-4FCA-AF51-8C280916B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43995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56A53030-2B83-49A7-909F-8003147D0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69085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8BD69B32-CADD-4197-B8DD-48102421F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407902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1" name="Picture 8" descr="Crowned Lion 1p - 20p Coin - Mintage: 2,430,957,470">
            <a:extLst>
              <a:ext uri="{FF2B5EF4-FFF2-40B4-BE49-F238E27FC236}">
                <a16:creationId xmlns:a16="http://schemas.microsoft.com/office/drawing/2014/main" id="{4C5583D0-6063-4801-8812-2D43BE1F73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3401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048E2F2B-580E-401F-B470-49D4EA62AB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423595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" name="Picture 4" descr="1p – Change Checker">
            <a:extLst>
              <a:ext uri="{FF2B5EF4-FFF2-40B4-BE49-F238E27FC236}">
                <a16:creationId xmlns:a16="http://schemas.microsoft.com/office/drawing/2014/main" id="{844AF0A5-459D-46F3-A02F-5166A143D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5968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78E0B2F1-08D6-45AE-B3C3-FA1DF6B73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69085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ED095EF8-7DED-431D-8F5B-8226CF92A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407902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" name="Picture 8" descr="Crowned Lion 1p - 20p Coin - Mintage: 2,430,957,470">
            <a:extLst>
              <a:ext uri="{FF2B5EF4-FFF2-40B4-BE49-F238E27FC236}">
                <a16:creationId xmlns:a16="http://schemas.microsoft.com/office/drawing/2014/main" id="{EC76A514-C8CD-400E-AD3A-C67661E943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3401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FFFCE783-90F9-479C-BFC6-BCBCC6D68B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423595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8" name="Picture 4" descr="1p – Change Checker">
            <a:extLst>
              <a:ext uri="{FF2B5EF4-FFF2-40B4-BE49-F238E27FC236}">
                <a16:creationId xmlns:a16="http://schemas.microsoft.com/office/drawing/2014/main" id="{055C6C1E-72F6-43C4-8616-A7DCC47C9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59688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E921332C-29E2-4216-87B7-22A3ACE900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5012" y="41658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F9A4F139-FA01-4E6B-9894-CB163BF4F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687" y="45046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1" name="Picture 8" descr="Crowned Lion 1p - 20p Coin - Mintage: 2,430,957,470">
            <a:extLst>
              <a:ext uri="{FF2B5EF4-FFF2-40B4-BE49-F238E27FC236}">
                <a16:creationId xmlns:a16="http://schemas.microsoft.com/office/drawing/2014/main" id="{3173A35C-4F74-4853-B3B5-39F3E23514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790" y="40307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8D1D007F-C086-44DB-B6C9-601FEFE001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383" y="45203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3" name="Picture 4" descr="1p – Change Checker">
            <a:extLst>
              <a:ext uri="{FF2B5EF4-FFF2-40B4-BE49-F238E27FC236}">
                <a16:creationId xmlns:a16="http://schemas.microsoft.com/office/drawing/2014/main" id="{1915C3B5-CE71-4638-B64A-569EAFB798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058" y="40564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E7458D4-FAD9-44BF-B858-0157C02A4D8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983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12"/>
    </mc:Choice>
    <mc:Fallback>
      <p:transition spd="slow" advTm="69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Freeform: Shape 218">
            <a:extLst>
              <a:ext uri="{FF2B5EF4-FFF2-40B4-BE49-F238E27FC236}">
                <a16:creationId xmlns:a16="http://schemas.microsoft.com/office/drawing/2014/main" id="{A8D2FA08-0CDD-4C0E-A85A-D5B8F47BA742}"/>
              </a:ext>
            </a:extLst>
          </p:cNvPr>
          <p:cNvSpPr/>
          <p:nvPr/>
        </p:nvSpPr>
        <p:spPr>
          <a:xfrm>
            <a:off x="6369910" y="305471"/>
            <a:ext cx="1072747" cy="544147"/>
          </a:xfrm>
          <a:custGeom>
            <a:avLst/>
            <a:gdLst/>
            <a:ahLst/>
            <a:cxnLst/>
            <a:rect l="0" t="0" r="0" b="0"/>
            <a:pathLst>
              <a:path w="1072747" h="544147">
                <a:moveTo>
                  <a:pt x="178792" y="0"/>
                </a:moveTo>
                <a:lnTo>
                  <a:pt x="911758" y="0"/>
                </a:lnTo>
                <a:lnTo>
                  <a:pt x="929715" y="1852"/>
                </a:lnTo>
                <a:lnTo>
                  <a:pt x="961820" y="6328"/>
                </a:lnTo>
                <a:lnTo>
                  <a:pt x="992252" y="15436"/>
                </a:lnTo>
                <a:lnTo>
                  <a:pt x="1006556" y="19913"/>
                </a:lnTo>
                <a:lnTo>
                  <a:pt x="1031663" y="32649"/>
                </a:lnTo>
                <a:lnTo>
                  <a:pt x="1049466" y="47158"/>
                </a:lnTo>
                <a:lnTo>
                  <a:pt x="1058444" y="55340"/>
                </a:lnTo>
                <a:lnTo>
                  <a:pt x="1067421" y="71626"/>
                </a:lnTo>
                <a:lnTo>
                  <a:pt x="1070921" y="80733"/>
                </a:lnTo>
                <a:lnTo>
                  <a:pt x="1070921" y="85210"/>
                </a:lnTo>
                <a:lnTo>
                  <a:pt x="1072746" y="90690"/>
                </a:lnTo>
                <a:lnTo>
                  <a:pt x="1072746" y="453456"/>
                </a:lnTo>
                <a:lnTo>
                  <a:pt x="1070921" y="458009"/>
                </a:lnTo>
                <a:lnTo>
                  <a:pt x="1070921" y="462563"/>
                </a:lnTo>
                <a:lnTo>
                  <a:pt x="1067421" y="471594"/>
                </a:lnTo>
                <a:lnTo>
                  <a:pt x="1058444" y="487879"/>
                </a:lnTo>
                <a:lnTo>
                  <a:pt x="1040640" y="503316"/>
                </a:lnTo>
                <a:lnTo>
                  <a:pt x="1031663" y="510571"/>
                </a:lnTo>
                <a:lnTo>
                  <a:pt x="1006556" y="523307"/>
                </a:lnTo>
                <a:lnTo>
                  <a:pt x="977949" y="532338"/>
                </a:lnTo>
                <a:lnTo>
                  <a:pt x="961820" y="536891"/>
                </a:lnTo>
                <a:lnTo>
                  <a:pt x="929715" y="541445"/>
                </a:lnTo>
                <a:lnTo>
                  <a:pt x="911758" y="543221"/>
                </a:lnTo>
                <a:lnTo>
                  <a:pt x="902933" y="543221"/>
                </a:lnTo>
                <a:lnTo>
                  <a:pt x="893955" y="544146"/>
                </a:lnTo>
                <a:lnTo>
                  <a:pt x="178792" y="544146"/>
                </a:lnTo>
                <a:lnTo>
                  <a:pt x="167988" y="543221"/>
                </a:lnTo>
                <a:lnTo>
                  <a:pt x="159163" y="543221"/>
                </a:lnTo>
                <a:lnTo>
                  <a:pt x="141207" y="541445"/>
                </a:lnTo>
                <a:lnTo>
                  <a:pt x="109100" y="536891"/>
                </a:lnTo>
                <a:lnTo>
                  <a:pt x="78668" y="527784"/>
                </a:lnTo>
                <a:lnTo>
                  <a:pt x="64365" y="523307"/>
                </a:lnTo>
                <a:lnTo>
                  <a:pt x="39410" y="510571"/>
                </a:lnTo>
                <a:lnTo>
                  <a:pt x="21455" y="496060"/>
                </a:lnTo>
                <a:lnTo>
                  <a:pt x="12478" y="487879"/>
                </a:lnTo>
                <a:lnTo>
                  <a:pt x="3652" y="471594"/>
                </a:lnTo>
                <a:lnTo>
                  <a:pt x="0" y="462563"/>
                </a:lnTo>
                <a:lnTo>
                  <a:pt x="0" y="80733"/>
                </a:lnTo>
                <a:lnTo>
                  <a:pt x="3652" y="71626"/>
                </a:lnTo>
                <a:lnTo>
                  <a:pt x="12478" y="55340"/>
                </a:lnTo>
                <a:lnTo>
                  <a:pt x="30433" y="39903"/>
                </a:lnTo>
                <a:lnTo>
                  <a:pt x="39410" y="32649"/>
                </a:lnTo>
                <a:lnTo>
                  <a:pt x="64365" y="19913"/>
                </a:lnTo>
                <a:lnTo>
                  <a:pt x="92971" y="10882"/>
                </a:lnTo>
                <a:lnTo>
                  <a:pt x="109100" y="6328"/>
                </a:lnTo>
                <a:lnTo>
                  <a:pt x="141207" y="1852"/>
                </a:lnTo>
                <a:lnTo>
                  <a:pt x="159163" y="0"/>
                </a:lnTo>
                <a:close/>
              </a:path>
            </a:pathLst>
          </a:custGeom>
          <a:solidFill>
            <a:srgbClr val="FF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0" name="Freeform: Shape 219">
            <a:extLst>
              <a:ext uri="{FF2B5EF4-FFF2-40B4-BE49-F238E27FC236}">
                <a16:creationId xmlns:a16="http://schemas.microsoft.com/office/drawing/2014/main" id="{5E04DA30-A29A-40DF-81A2-4A1218919EF4}"/>
              </a:ext>
            </a:extLst>
          </p:cNvPr>
          <p:cNvSpPr/>
          <p:nvPr/>
        </p:nvSpPr>
        <p:spPr>
          <a:xfrm>
            <a:off x="5744637" y="428054"/>
            <a:ext cx="629656" cy="333355"/>
          </a:xfrm>
          <a:custGeom>
            <a:avLst/>
            <a:gdLst/>
            <a:ahLst/>
            <a:cxnLst/>
            <a:rect l="0" t="0" r="0" b="0"/>
            <a:pathLst>
              <a:path w="629656" h="333355">
                <a:moveTo>
                  <a:pt x="629655" y="22811"/>
                </a:moveTo>
                <a:lnTo>
                  <a:pt x="577483" y="21083"/>
                </a:lnTo>
                <a:lnTo>
                  <a:pt x="518654" y="2071"/>
                </a:lnTo>
                <a:lnTo>
                  <a:pt x="474811" y="0"/>
                </a:lnTo>
                <a:lnTo>
                  <a:pt x="454597" y="4323"/>
                </a:lnTo>
                <a:lnTo>
                  <a:pt x="430953" y="16469"/>
                </a:lnTo>
                <a:lnTo>
                  <a:pt x="413007" y="33312"/>
                </a:lnTo>
                <a:lnTo>
                  <a:pt x="399052" y="54713"/>
                </a:lnTo>
                <a:lnTo>
                  <a:pt x="371343" y="116988"/>
                </a:lnTo>
                <a:lnTo>
                  <a:pt x="357250" y="177803"/>
                </a:lnTo>
                <a:lnTo>
                  <a:pt x="352013" y="203763"/>
                </a:lnTo>
                <a:lnTo>
                  <a:pt x="346117" y="239361"/>
                </a:lnTo>
                <a:lnTo>
                  <a:pt x="334992" y="259335"/>
                </a:lnTo>
                <a:lnTo>
                  <a:pt x="316627" y="276194"/>
                </a:lnTo>
                <a:lnTo>
                  <a:pt x="299936" y="282259"/>
                </a:lnTo>
                <a:lnTo>
                  <a:pt x="281866" y="286682"/>
                </a:lnTo>
                <a:lnTo>
                  <a:pt x="234246" y="313440"/>
                </a:lnTo>
                <a:lnTo>
                  <a:pt x="221864" y="323572"/>
                </a:lnTo>
                <a:lnTo>
                  <a:pt x="205996" y="329228"/>
                </a:lnTo>
                <a:lnTo>
                  <a:pt x="147355" y="333354"/>
                </a:lnTo>
                <a:lnTo>
                  <a:pt x="97556" y="331972"/>
                </a:lnTo>
                <a:lnTo>
                  <a:pt x="83377" y="325475"/>
                </a:lnTo>
                <a:lnTo>
                  <a:pt x="65683" y="312105"/>
                </a:lnTo>
                <a:lnTo>
                  <a:pt x="34745" y="270503"/>
                </a:lnTo>
                <a:lnTo>
                  <a:pt x="11565" y="259134"/>
                </a:lnTo>
                <a:lnTo>
                  <a:pt x="0" y="256016"/>
                </a:lnTo>
              </a:path>
            </a:pathLst>
          </a:cu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" name="TextBox 220">
            <a:extLst>
              <a:ext uri="{FF2B5EF4-FFF2-40B4-BE49-F238E27FC236}">
                <a16:creationId xmlns:a16="http://schemas.microsoft.com/office/drawing/2014/main" id="{EA6428EA-92B1-48DB-B4F9-CEB83FDC87E0}"/>
              </a:ext>
            </a:extLst>
          </p:cNvPr>
          <p:cNvSpPr txBox="1"/>
          <p:nvPr/>
        </p:nvSpPr>
        <p:spPr>
          <a:xfrm>
            <a:off x="6464300" y="304800"/>
            <a:ext cx="889813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2700">
                <a:solidFill>
                  <a:srgbClr val="000000"/>
                </a:solidFill>
                <a:latin typeface="Arial - 36"/>
              </a:rPr>
              <a:t>20p</a:t>
            </a:r>
          </a:p>
        </p:txBody>
      </p:sp>
      <p:pic>
        <p:nvPicPr>
          <p:cNvPr id="223" name="Picture 222">
            <a:extLst>
              <a:ext uri="{FF2B5EF4-FFF2-40B4-BE49-F238E27FC236}">
                <a16:creationId xmlns:a16="http://schemas.microsoft.com/office/drawing/2014/main" id="{DE51A369-E71A-4C56-A3E8-A12ECA5C9B0E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550" y="88900"/>
            <a:ext cx="2239645" cy="235394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224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57DADC55-864F-46B2-8F71-BC02BF8BE0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522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" name="Picture 8" descr="Crowned Lion 1p - 20p Coin - Mintage: 2,430,957,470">
            <a:extLst>
              <a:ext uri="{FF2B5EF4-FFF2-40B4-BE49-F238E27FC236}">
                <a16:creationId xmlns:a16="http://schemas.microsoft.com/office/drawing/2014/main" id="{E7E9B596-E45A-466F-A7A4-8E93126B6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8783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CA573979-CD42-49CF-AB2B-F6DC78D4A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134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63CBD523-4189-4BDE-91DD-3E8D9648F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8" name="Picture 4" descr="1p – Change Checker">
            <a:extLst>
              <a:ext uri="{FF2B5EF4-FFF2-40B4-BE49-F238E27FC236}">
                <a16:creationId xmlns:a16="http://schemas.microsoft.com/office/drawing/2014/main" id="{4C8D8D54-C1D5-4069-AA56-ACECD0A3D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6B80CA0E-6BB4-4444-A7E3-5FC3D26C1B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4340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5665149D-6F48-401D-844D-96ACF251A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8222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1" name="Picture 8" descr="Crowned Lion 1p - 20p Coin - Mintage: 2,430,957,470">
            <a:extLst>
              <a:ext uri="{FF2B5EF4-FFF2-40B4-BE49-F238E27FC236}">
                <a16:creationId xmlns:a16="http://schemas.microsoft.com/office/drawing/2014/main" id="{75A000A4-39D8-4907-8307-CE68D8A3E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0833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2E28EFB2-4CA8-42B5-BE27-F17DCFB0D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97917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3" name="Picture 4" descr="1p – Change Checker">
            <a:extLst>
              <a:ext uri="{FF2B5EF4-FFF2-40B4-BE49-F238E27FC236}">
                <a16:creationId xmlns:a16="http://schemas.microsoft.com/office/drawing/2014/main" id="{16E23361-34B6-4C25-8444-E756293BA6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3401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5E1F3E9E-9BC4-45BA-AE2B-BB64EDEDC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2771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FBB76F88-24A8-44D8-82CA-A42DDD6F0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6653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" name="Picture 8" descr="Crowned Lion 1p - 20p Coin - Mintage: 2,430,957,470">
            <a:extLst>
              <a:ext uri="{FF2B5EF4-FFF2-40B4-BE49-F238E27FC236}">
                <a16:creationId xmlns:a16="http://schemas.microsoft.com/office/drawing/2014/main" id="{947BDAAA-A029-4301-961A-7B9EE38A1B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89263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36374381-21CB-4D80-AE2B-9D03426F0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8222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8" name="Picture 4" descr="1p – Change Checker">
            <a:extLst>
              <a:ext uri="{FF2B5EF4-FFF2-40B4-BE49-F238E27FC236}">
                <a16:creationId xmlns:a16="http://schemas.microsoft.com/office/drawing/2014/main" id="{65A44381-6B4F-414F-8CF6-669CFF5FE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1831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BEE7DF80-D804-4CFC-BEAF-9BA8824626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2612" y="4043407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BCCBAEB1-B222-4CC4-BAC1-C65582757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87" y="4382224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1" name="Picture 8" descr="Crowned Lion 1p - 20p Coin - Mintage: 2,430,957,470">
            <a:extLst>
              <a:ext uri="{FF2B5EF4-FFF2-40B4-BE49-F238E27FC236}">
                <a16:creationId xmlns:a16="http://schemas.microsoft.com/office/drawing/2014/main" id="{4271A2F1-4D42-46B4-9CDB-3B66B682C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3390" y="3908332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91AB768-FBC5-4DA7-AAC1-EFA90E460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983" y="4397917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3" name="Picture 4" descr="1p – Change Checker">
            <a:extLst>
              <a:ext uri="{FF2B5EF4-FFF2-40B4-BE49-F238E27FC236}">
                <a16:creationId xmlns:a16="http://schemas.microsoft.com/office/drawing/2014/main" id="{949AB209-E997-4134-9586-FFCC5381D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658" y="3934010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08402E67-6D50-449B-94D4-93B46F08B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8012" y="401347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A4646E4F-26C0-454B-803E-F4FF06E9A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687" y="435229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6" name="Picture 8" descr="Crowned Lion 1p - 20p Coin - Mintage: 2,430,957,470">
            <a:extLst>
              <a:ext uri="{FF2B5EF4-FFF2-40B4-BE49-F238E27FC236}">
                <a16:creationId xmlns:a16="http://schemas.microsoft.com/office/drawing/2014/main" id="{81F1A554-8374-4867-9853-BEEA64A9C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790" y="387839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1227C13F-468D-4E04-A2BF-4F0CD0509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383" y="436798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8" name="Picture 4" descr="1p – Change Checker">
            <a:extLst>
              <a:ext uri="{FF2B5EF4-FFF2-40B4-BE49-F238E27FC236}">
                <a16:creationId xmlns:a16="http://schemas.microsoft.com/office/drawing/2014/main" id="{4350AF9C-4F1F-4BE7-86CF-D504F84BF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058" y="390407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42F83FBD-0434-4750-BC8D-3D56CADB9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8012" y="402771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E3574D18-2818-4D30-B8CB-9CD088F36A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687" y="436653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1" name="Picture 8" descr="Crowned Lion 1p - 20p Coin - Mintage: 2,430,957,470">
            <a:extLst>
              <a:ext uri="{FF2B5EF4-FFF2-40B4-BE49-F238E27FC236}">
                <a16:creationId xmlns:a16="http://schemas.microsoft.com/office/drawing/2014/main" id="{F9BC8089-CE8C-4832-88A9-9A8F6DB43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790" y="389263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6EC4F773-BA52-4676-B7EC-F993A87CF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383" y="438222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3" name="Picture 4" descr="1p – Change Checker">
            <a:extLst>
              <a:ext uri="{FF2B5EF4-FFF2-40B4-BE49-F238E27FC236}">
                <a16:creationId xmlns:a16="http://schemas.microsoft.com/office/drawing/2014/main" id="{E72BC940-6BB6-4A72-99AD-299C5DCAEC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058" y="391831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4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F138C374-8296-4332-9F39-D0A397E6E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8012" y="4002036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5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0F90AEBB-8253-4983-8AF8-5C0232ABD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687" y="4340853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" name="Picture 8" descr="Crowned Lion 1p - 20p Coin - Mintage: 2,430,957,470">
            <a:extLst>
              <a:ext uri="{FF2B5EF4-FFF2-40B4-BE49-F238E27FC236}">
                <a16:creationId xmlns:a16="http://schemas.microsoft.com/office/drawing/2014/main" id="{042748BF-6EA0-4F97-9F77-3F6EE525D5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790" y="3866961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7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CAB1A566-3019-4D88-A6ED-AC7EFB56A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383" y="4356546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8" name="Picture 4" descr="1p – Change Checker">
            <a:extLst>
              <a:ext uri="{FF2B5EF4-FFF2-40B4-BE49-F238E27FC236}">
                <a16:creationId xmlns:a16="http://schemas.microsoft.com/office/drawing/2014/main" id="{D1731560-2F63-4640-91B7-295C25160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058" y="389263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9" name="Picture 10" descr="Discovering the UK's Definitive Coin Designs – Change Checker">
            <a:extLst>
              <a:ext uri="{FF2B5EF4-FFF2-40B4-BE49-F238E27FC236}">
                <a16:creationId xmlns:a16="http://schemas.microsoft.com/office/drawing/2014/main" id="{88616947-C8BB-4A88-8310-A275C11F7F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8012" y="4027714"/>
            <a:ext cx="1210989" cy="1210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0" name="Picture 6" descr="Discovering the UK's Definitive Coin Designs – Change Checker">
            <a:extLst>
              <a:ext uri="{FF2B5EF4-FFF2-40B4-BE49-F238E27FC236}">
                <a16:creationId xmlns:a16="http://schemas.microsoft.com/office/drawing/2014/main" id="{A48877B8-4C87-49C0-A5DF-5522F5BA4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687" y="4366531"/>
            <a:ext cx="1007246" cy="100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1" name="Picture 8" descr="Crowned Lion 1p - 20p Coin - Mintage: 2,430,957,470">
            <a:extLst>
              <a:ext uri="{FF2B5EF4-FFF2-40B4-BE49-F238E27FC236}">
                <a16:creationId xmlns:a16="http://schemas.microsoft.com/office/drawing/2014/main" id="{E3A93761-40ED-4755-84B9-8567F94CD0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790" y="3892639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2" name="Picture 2" descr="Two thirds of Brits back the idea of adding 1p to income tax to help raise  £5.2 billion for NHS - Mirror Online">
            <a:extLst>
              <a:ext uri="{FF2B5EF4-FFF2-40B4-BE49-F238E27FC236}">
                <a16:creationId xmlns:a16="http://schemas.microsoft.com/office/drawing/2014/main" id="{93EB85AA-CA42-4C32-9DB1-53BAA9E8C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383" y="4382224"/>
            <a:ext cx="957346" cy="961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3" name="Picture 4" descr="1p – Change Checker">
            <a:extLst>
              <a:ext uri="{FF2B5EF4-FFF2-40B4-BE49-F238E27FC236}">
                <a16:creationId xmlns:a16="http://schemas.microsoft.com/office/drawing/2014/main" id="{C369A93E-ABC2-4978-A8C0-17756F9B08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058" y="3918317"/>
            <a:ext cx="1481138" cy="148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B30E472-67D4-4344-A518-E739D471D7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1934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34"/>
    </mc:Choice>
    <mc:Fallback>
      <p:transition spd="slow" advTm="57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29</Words>
  <Application>Microsoft Office PowerPoint</Application>
  <PresentationFormat>Custom</PresentationFormat>
  <Paragraphs>9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Comic Sans MS</vt:lpstr>
      <vt:lpstr>Calibri Light</vt:lpstr>
      <vt:lpstr>Arial - 36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3</cp:revision>
  <dcterms:created xsi:type="dcterms:W3CDTF">2021-01-24T13:05:20Z</dcterms:created>
  <dcterms:modified xsi:type="dcterms:W3CDTF">2021-01-24T14:02:26Z</dcterms:modified>
</cp:coreProperties>
</file>