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DDCA"/>
          </a:solidFill>
        </a:fill>
      </a:tcStyle>
    </a:wholeTbl>
    <a:band2H>
      <a:tcTxStyle/>
      <a:tcStyle>
        <a:tcBdr/>
        <a:fill>
          <a:solidFill>
            <a:srgbClr val="FFEF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6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6" name="Shape 7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>
        <a:latin typeface="+mn-lt"/>
        <a:ea typeface="+mn-ea"/>
        <a:cs typeface="+mn-cs"/>
        <a:sym typeface="Helvetica Neue"/>
      </a:defRPr>
    </a:lvl1pPr>
    <a:lvl2pPr indent="228600" latinLnBrk="0">
      <a:defRPr>
        <a:latin typeface="+mn-lt"/>
        <a:ea typeface="+mn-ea"/>
        <a:cs typeface="+mn-cs"/>
        <a:sym typeface="Helvetica Neue"/>
      </a:defRPr>
    </a:lvl2pPr>
    <a:lvl3pPr indent="457200" latinLnBrk="0">
      <a:defRPr>
        <a:latin typeface="+mn-lt"/>
        <a:ea typeface="+mn-ea"/>
        <a:cs typeface="+mn-cs"/>
        <a:sym typeface="Helvetica Neue"/>
      </a:defRPr>
    </a:lvl3pPr>
    <a:lvl4pPr indent="685800" latinLnBrk="0">
      <a:defRPr>
        <a:latin typeface="+mn-lt"/>
        <a:ea typeface="+mn-ea"/>
        <a:cs typeface="+mn-cs"/>
        <a:sym typeface="Helvetica Neue"/>
      </a:defRPr>
    </a:lvl4pPr>
    <a:lvl5pPr indent="914400" latinLnBrk="0">
      <a:defRPr>
        <a:latin typeface="+mn-lt"/>
        <a:ea typeface="+mn-ea"/>
        <a:cs typeface="+mn-cs"/>
        <a:sym typeface="Helvetica Neue"/>
      </a:defRPr>
    </a:lvl5pPr>
    <a:lvl6pPr indent="1143000" latinLnBrk="0">
      <a:defRPr>
        <a:latin typeface="+mn-lt"/>
        <a:ea typeface="+mn-ea"/>
        <a:cs typeface="+mn-cs"/>
        <a:sym typeface="Helvetica Neue"/>
      </a:defRPr>
    </a:lvl6pPr>
    <a:lvl7pPr indent="1371600" latinLnBrk="0">
      <a:defRPr>
        <a:latin typeface="+mn-lt"/>
        <a:ea typeface="+mn-ea"/>
        <a:cs typeface="+mn-cs"/>
        <a:sym typeface="Helvetica Neue"/>
      </a:defRPr>
    </a:lvl7pPr>
    <a:lvl8pPr indent="1600200" latinLnBrk="0">
      <a:defRPr>
        <a:latin typeface="+mn-lt"/>
        <a:ea typeface="+mn-ea"/>
        <a:cs typeface="+mn-cs"/>
        <a:sym typeface="Helvetica Neue"/>
      </a:defRPr>
    </a:lvl8pPr>
    <a:lvl9pPr indent="1828800" latinLnBrk="0">
      <a:defRPr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35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7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8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9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50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51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2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3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4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5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Title Text"/>
          <p:cNvSpPr txBox="1">
            <a:spLocks noGrp="1"/>
          </p:cNvSpPr>
          <p:nvPr>
            <p:ph type="title"/>
          </p:nvPr>
        </p:nvSpPr>
        <p:spPr>
          <a:xfrm>
            <a:off x="1476375" y="188912"/>
            <a:ext cx="5472113" cy="141128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68" name="Body Level One…"/>
          <p:cNvSpPr txBox="1">
            <a:spLocks noGrp="1"/>
          </p:cNvSpPr>
          <p:nvPr>
            <p:ph type="body" idx="1"/>
          </p:nvPr>
        </p:nvSpPr>
        <p:spPr>
          <a:xfrm>
            <a:off x="1524000" y="2060575"/>
            <a:ext cx="7010400" cy="39592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" name="Circle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4" name="Circle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" name="Circle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" name="rgs" descr="rgs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9925" y="312737"/>
            <a:ext cx="1824038" cy="1316038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itle Text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Title Text</a:t>
            </a:r>
          </a:p>
        </p:txBody>
      </p:sp>
      <p:sp>
        <p:nvSpPr>
          <p:cNvPr id="8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524000" y="6248400"/>
            <a:ext cx="301908" cy="307340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>
              <a:defRPr sz="1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1pPr>
      <a:lvl2pPr marL="763360" marR="0" indent="-3061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75000"/>
        <a:buFontTx/>
        <a:buChar char="●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2pPr>
      <a:lvl3pPr marL="1200150" marR="0" indent="-28575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3pPr>
      <a:lvl4pPr marL="17145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4pPr>
      <a:lvl5pPr marL="22098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Tx/>
        <a:buChar char="•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5pPr>
      <a:lvl6pPr marL="26670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6pPr>
      <a:lvl7pPr marL="31242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7pPr>
      <a:lvl8pPr marL="35814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8pPr>
      <a:lvl9pPr marL="4038600" marR="0" indent="-3810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rgbClr val="F54C00"/>
        </a:buClr>
        <a:buSzPct val="100000"/>
        <a:buFont typeface="Wingdings"/>
        <a:buChar char=""/>
        <a:tabLst/>
        <a:defRPr sz="30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1pPr>
      <a:lvl2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2pPr>
      <a:lvl3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3pPr>
      <a:lvl4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4pPr>
      <a:lvl5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hyperlink" Target="http://www.google.co.uk/url?sa=i&amp;rct=j&amp;q=&amp;esrc=s&amp;frm=1&amp;source=images&amp;cd=&amp;cad=rja&amp;uact=8&amp;ved=0CAcQjRw&amp;url=http://www.jod.uk.com/tours/extensions/amazon-rainforest/&amp;ei=X1vFVPSHK5LuaNOsgLgD&amp;bvm=bv.84349003,d.ZGU&amp;psig=AFQjCNE0WOcgXGMCTgawyygVnJcL9QkTpg&amp;ust=1422306513488550" TargetMode="Externa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3.m4a"/><Relationship Id="rId7" Type="http://schemas.openxmlformats.org/officeDocument/2006/relationships/hyperlink" Target="http://www.google.co.uk/url?sa=i&amp;rct=j&amp;q=&amp;esrc=s&amp;frm=1&amp;source=images&amp;cd=&amp;cad=rja&amp;uact=8&amp;ved=0CAcQjRw&amp;url=http://www.boston.com/bigpicture/2008/05/uncontacted_tribe_photographed.html&amp;ei=9l3FVL-IGMbgOI2kgfgL&amp;bvm=bv.84349003,d.ZGU&amp;psig=AFQjCNGEggpJZ3ZDhsTmC8DbdpCfi3WG_Q&amp;ust=1422307179906237" TargetMode="External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11" Type="http://schemas.openxmlformats.org/officeDocument/2006/relationships/image" Target="../media/image2.png"/><Relationship Id="rId5" Type="http://schemas.openxmlformats.org/officeDocument/2006/relationships/hyperlink" Target="http://www.google.co.uk/url?sa=i&amp;rct=j&amp;q=&amp;esrc=s&amp;frm=1&amp;source=images&amp;cd=&amp;cad=rja&amp;uact=8&amp;ved=0CAcQjRw&amp;url=http://www.boston.com/bigpicture/2008/05/uncontacted_tribe_photographed.html&amp;ei=KV7FVIGGMM7iO56WgagO&amp;bvm=bv.84349003,d.ZGU&amp;psig=AFQjCNGEggpJZ3ZDhsTmC8DbdpCfi3WG_Q&amp;ust=1422307179906237" TargetMode="External"/><Relationship Id="rId10" Type="http://schemas.openxmlformats.org/officeDocument/2006/relationships/hyperlink" Target="http://www.survivalinternational.org/awa" TargetMode="External"/><Relationship Id="rId4" Type="http://schemas.openxmlformats.org/officeDocument/2006/relationships/slideLayout" Target="../slideLayouts/slideLayout2.xml"/><Relationship Id="rId9" Type="http://schemas.openxmlformats.org/officeDocument/2006/relationships/hyperlink" Target="https://www.youtube.com/watch?v=sLErPqqCC5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hyperlink" Target="http://www.google.co.uk/url?sa=i&amp;rct=j&amp;q=&amp;esrc=s&amp;frm=1&amp;source=images&amp;cd=&amp;cad=rja&amp;uact=8&amp;ved=0CAcQjRw&amp;url=http://www.jod.uk.com/tours/extensions/amazon-rainforest/&amp;ei=X1vFVPSHK5LuaNOsgLgD&amp;bvm=bv.84349003,d.ZGU&amp;psig=AFQjCNE0WOcgXGMCTgawyygVnJcL9QkTpg&amp;ust=1422306513488550" TargetMode="Externa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8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9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10.m4a"/><Relationship Id="rId4" Type="http://schemas.microsoft.com/office/2007/relationships/media" Target="../media/media10.m4a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Lesson five:  The indigenous people of the rainforest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740663">
              <a:defRPr sz="2916" b="1"/>
            </a:pPr>
            <a:r>
              <a:t>Lesson five: </a:t>
            </a:r>
            <a:br/>
            <a:r>
              <a:t>The indigenous people of the rainforest</a:t>
            </a:r>
          </a:p>
        </p:txBody>
      </p:sp>
      <p:sp>
        <p:nvSpPr>
          <p:cNvPr id="79" name="Double-click to edit"/>
          <p:cNvSpPr txBox="1">
            <a:spLocks noGrp="1"/>
          </p:cNvSpPr>
          <p:nvPr>
            <p:ph type="body" sz="half" idx="4294967295"/>
          </p:nvPr>
        </p:nvSpPr>
        <p:spPr>
          <a:xfrm>
            <a:off x="1485900" y="1844675"/>
            <a:ext cx="3429000" cy="41751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600"/>
              </a:spcBef>
              <a:buSzTx/>
              <a:buFont typeface="Wingdings"/>
              <a:buNone/>
              <a:defRPr sz="2600"/>
            </a:lvl1pPr>
          </a:lstStyle>
          <a:p>
            <a:r>
              <a:t> </a:t>
            </a:r>
          </a:p>
        </p:txBody>
      </p:sp>
      <p:sp>
        <p:nvSpPr>
          <p:cNvPr id="80" name="Circle"/>
          <p:cNvSpPr/>
          <p:nvPr/>
        </p:nvSpPr>
        <p:spPr>
          <a:xfrm>
            <a:off x="250825" y="2924175"/>
            <a:ext cx="2665413" cy="2663825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81" name="Oval"/>
          <p:cNvSpPr/>
          <p:nvPr/>
        </p:nvSpPr>
        <p:spPr>
          <a:xfrm>
            <a:off x="3276600" y="2924175"/>
            <a:ext cx="2592388" cy="2663825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3366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82" name="Oval"/>
          <p:cNvSpPr/>
          <p:nvPr/>
        </p:nvSpPr>
        <p:spPr>
          <a:xfrm>
            <a:off x="6227762" y="2924175"/>
            <a:ext cx="2627313" cy="2663825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83" name="LO:  I can use research skills to identify key features of a place in the world…"/>
          <p:cNvSpPr txBox="1"/>
          <p:nvPr/>
        </p:nvSpPr>
        <p:spPr>
          <a:xfrm>
            <a:off x="652441" y="2660969"/>
            <a:ext cx="7839117" cy="3190237"/>
          </a:xfrm>
          <a:prstGeom prst="rect">
            <a:avLst/>
          </a:prstGeom>
          <a:solidFill>
            <a:schemeClr val="accent5">
              <a:satOff val="-6843"/>
              <a:lumOff val="-10705"/>
            </a:schemeClr>
          </a:solidFill>
          <a:ln w="25400">
            <a:solidFill>
              <a:srgbClr val="BA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r>
              <a:t>LO:  I can create a fact file about the lives of the Awa tribe.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/>
          </a:p>
          <a:p>
            <a:pPr>
              <a:defRPr>
                <a:solidFill>
                  <a:srgbClr val="FFFFFF"/>
                </a:solidFill>
              </a:defRPr>
            </a:pPr>
            <a:r>
              <a:t>Success criteria:  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the term ‘indigenous people’;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use my growing knowledge of physical and human geography to locate the Awa tribe in the Amazon Rainforest and understand how they live their lives;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the similarities and differences between the lives of the indigenous people and other people living in Brazil;</a:t>
            </a:r>
          </a:p>
          <a:p>
            <a:pPr marL="180472" indent="-180472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the threats facing the indigenous people of Brazil, especially the Awa tribe.</a:t>
            </a:r>
          </a:p>
        </p:txBody>
      </p:sp>
      <p:pic>
        <p:nvPicPr>
          <p:cNvPr id="8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64702" y="18891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8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tarter"/>
          <p:cNvSpPr txBox="1">
            <a:spLocks noGrp="1"/>
          </p:cNvSpPr>
          <p:nvPr>
            <p:ph type="title" idx="4294967295"/>
          </p:nvPr>
        </p:nvSpPr>
        <p:spPr>
          <a:xfrm>
            <a:off x="1476374" y="300037"/>
            <a:ext cx="5422902" cy="1319214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t>Starter</a:t>
            </a:r>
          </a:p>
        </p:txBody>
      </p:sp>
      <p:pic>
        <p:nvPicPr>
          <p:cNvPr id="87" name="amazon-rainforest-hero" descr="amazon-rainforest-hero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2200" y="2819400"/>
            <a:ext cx="6543675" cy="367665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90" name="Group"/>
          <p:cNvGrpSpPr/>
          <p:nvPr/>
        </p:nvGrpSpPr>
        <p:grpSpPr>
          <a:xfrm>
            <a:off x="304800" y="1828800"/>
            <a:ext cx="3276600" cy="4168804"/>
            <a:chOff x="0" y="0"/>
            <a:chExt cx="3276600" cy="4168803"/>
          </a:xfrm>
        </p:grpSpPr>
        <p:sp>
          <p:nvSpPr>
            <p:cNvPr id="88" name="Shape"/>
            <p:cNvSpPr/>
            <p:nvPr/>
          </p:nvSpPr>
          <p:spPr>
            <a:xfrm>
              <a:off x="0" y="0"/>
              <a:ext cx="3276600" cy="4168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296"/>
                    <a:pt x="0" y="2895"/>
                  </a:cubicBezTo>
                  <a:lnTo>
                    <a:pt x="0" y="14477"/>
                  </a:lnTo>
                  <a:cubicBezTo>
                    <a:pt x="0" y="16076"/>
                    <a:pt x="1612" y="17372"/>
                    <a:pt x="3600" y="17372"/>
                  </a:cubicBezTo>
                  <a:lnTo>
                    <a:pt x="9220" y="21600"/>
                  </a:lnTo>
                  <a:lnTo>
                    <a:pt x="9000" y="17372"/>
                  </a:lnTo>
                  <a:lnTo>
                    <a:pt x="18000" y="17372"/>
                  </a:lnTo>
                  <a:cubicBezTo>
                    <a:pt x="19988" y="17372"/>
                    <a:pt x="21600" y="16076"/>
                    <a:pt x="21600" y="14477"/>
                  </a:cubicBezTo>
                  <a:lnTo>
                    <a:pt x="21600" y="2895"/>
                  </a:lnTo>
                  <a:cubicBezTo>
                    <a:pt x="21600" y="1296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 sz="2700"/>
              </a:pPr>
              <a:endParaRPr/>
            </a:p>
          </p:txBody>
        </p:sp>
        <p:sp>
          <p:nvSpPr>
            <p:cNvPr id="89" name="Does everyone want to migrate to urbanised areas?…"/>
            <p:cNvSpPr txBox="1"/>
            <p:nvPr/>
          </p:nvSpPr>
          <p:spPr>
            <a:xfrm>
              <a:off x="170472" y="127543"/>
              <a:ext cx="2935656" cy="2936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algn="ctr">
                <a:defRPr sz="2700"/>
              </a:pPr>
              <a:r>
                <a:t>Does everyone want to migrate to urbanised areas?</a:t>
              </a:r>
            </a:p>
            <a:p>
              <a:pPr algn="ctr">
                <a:defRPr sz="2700"/>
              </a:pPr>
              <a:endParaRPr/>
            </a:p>
            <a:p>
              <a:pPr algn="ctr">
                <a:defRPr sz="2700"/>
              </a:pPr>
              <a:r>
                <a:t>Who lives in the Amazon Rainforest?</a:t>
              </a:r>
            </a:p>
          </p:txBody>
        </p:sp>
      </p:grpSp>
      <p:sp>
        <p:nvSpPr>
          <p:cNvPr id="91" name="Source: Animal Blawg, Encyclopedia Britannica"/>
          <p:cNvSpPr txBox="1"/>
          <p:nvPr/>
        </p:nvSpPr>
        <p:spPr>
          <a:xfrm>
            <a:off x="6825932" y="6488112"/>
            <a:ext cx="2034223" cy="193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700"/>
            </a:lvl1pPr>
          </a:lstStyle>
          <a:p>
            <a:r>
              <a:t>Source: Animal Blawg, Encyclopedia Britannica</a:t>
            </a:r>
          </a:p>
        </p:txBody>
      </p:sp>
      <p:pic>
        <p:nvPicPr>
          <p:cNvPr id="9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29864" y="55640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9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94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95" name="The Indigenous Tribes of the Amazon Rainforest"/>
            <p:cNvSpPr txBox="1"/>
            <p:nvPr/>
          </p:nvSpPr>
          <p:spPr>
            <a:xfrm>
              <a:off x="45719" y="-1"/>
              <a:ext cx="5331462" cy="1183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r>
                <a:t>The Indigenous Tribes of the Amazon Rainforest</a:t>
              </a:r>
            </a:p>
          </p:txBody>
        </p:sp>
      </p:grpSp>
      <p:pic>
        <p:nvPicPr>
          <p:cNvPr id="97" name="amazon8" descr="amazon8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92275"/>
            <a:ext cx="4495800" cy="3271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98" name="amazon2" descr="amazon2">
            <a:hlinkClick r:id="rId7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87825" y="2644775"/>
            <a:ext cx="4735513" cy="34925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1" name="Group"/>
          <p:cNvGrpSpPr/>
          <p:nvPr/>
        </p:nvGrpSpPr>
        <p:grpSpPr>
          <a:xfrm>
            <a:off x="179387" y="5037137"/>
            <a:ext cx="3505201" cy="1638301"/>
            <a:chOff x="0" y="0"/>
            <a:chExt cx="3505200" cy="1638300"/>
          </a:xfrm>
        </p:grpSpPr>
        <p:sp>
          <p:nvSpPr>
            <p:cNvPr id="99" name="Shape"/>
            <p:cNvSpPr/>
            <p:nvPr/>
          </p:nvSpPr>
          <p:spPr>
            <a:xfrm>
              <a:off x="0" y="0"/>
              <a:ext cx="3505200" cy="1638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349"/>
                    <a:pt x="0" y="3014"/>
                  </a:cubicBezTo>
                  <a:lnTo>
                    <a:pt x="0" y="15070"/>
                  </a:lnTo>
                  <a:cubicBezTo>
                    <a:pt x="0" y="16734"/>
                    <a:pt x="1612" y="18084"/>
                    <a:pt x="3600" y="18084"/>
                  </a:cubicBezTo>
                  <a:lnTo>
                    <a:pt x="12600" y="18084"/>
                  </a:lnTo>
                  <a:lnTo>
                    <a:pt x="19272" y="21600"/>
                  </a:lnTo>
                  <a:lnTo>
                    <a:pt x="18000" y="18084"/>
                  </a:lnTo>
                  <a:cubicBezTo>
                    <a:pt x="19988" y="18084"/>
                    <a:pt x="21600" y="16734"/>
                    <a:pt x="21600" y="15070"/>
                  </a:cubicBezTo>
                  <a:lnTo>
                    <a:pt x="21600" y="3014"/>
                  </a:lnTo>
                  <a:cubicBezTo>
                    <a:pt x="21600" y="1349"/>
                    <a:pt x="19988" y="0"/>
                    <a:pt x="18000" y="0"/>
                  </a:cubicBezTo>
                  <a:lnTo>
                    <a:pt x="12600" y="0"/>
                  </a:lnTo>
                  <a:close/>
                </a:path>
              </a:pathLst>
            </a:cu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00" name="There are approximately 400 tribes living in the Amazon Rainforest, some of whom are ‘uncontacted’ and have very little contact with others outside their community."/>
            <p:cNvSpPr txBox="1"/>
            <p:nvPr/>
          </p:nvSpPr>
          <p:spPr>
            <a:xfrm>
              <a:off x="77244" y="49529"/>
              <a:ext cx="3147512" cy="1539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1600"/>
              </a:lvl1pPr>
            </a:lstStyle>
            <a:p>
              <a:r>
                <a:t>There are approximately 400 tribes living in the Amazon Rainforest, some of whom are ‘uncontacted’ and have very little contact with others outside their community.</a:t>
              </a:r>
            </a:p>
          </p:txBody>
        </p:sp>
      </p:grpSp>
      <p:grpSp>
        <p:nvGrpSpPr>
          <p:cNvPr id="104" name="Group"/>
          <p:cNvGrpSpPr/>
          <p:nvPr/>
        </p:nvGrpSpPr>
        <p:grpSpPr>
          <a:xfrm>
            <a:off x="3813175" y="1692275"/>
            <a:ext cx="4191000" cy="1143000"/>
            <a:chOff x="0" y="0"/>
            <a:chExt cx="4191000" cy="1143000"/>
          </a:xfrm>
        </p:grpSpPr>
        <p:sp>
          <p:nvSpPr>
            <p:cNvPr id="102" name="Shape"/>
            <p:cNvSpPr/>
            <p:nvPr/>
          </p:nvSpPr>
          <p:spPr>
            <a:xfrm>
              <a:off x="0" y="0"/>
              <a:ext cx="4191000" cy="1143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343"/>
                    <a:pt x="0" y="3000"/>
                  </a:cubicBezTo>
                  <a:lnTo>
                    <a:pt x="0" y="15000"/>
                  </a:lnTo>
                  <a:cubicBezTo>
                    <a:pt x="0" y="16657"/>
                    <a:pt x="1612" y="18000"/>
                    <a:pt x="3600" y="18000"/>
                  </a:cubicBezTo>
                  <a:lnTo>
                    <a:pt x="1350" y="21600"/>
                  </a:lnTo>
                  <a:lnTo>
                    <a:pt x="9000" y="18000"/>
                  </a:lnTo>
                  <a:lnTo>
                    <a:pt x="18000" y="18000"/>
                  </a:lnTo>
                  <a:cubicBezTo>
                    <a:pt x="19988" y="18000"/>
                    <a:pt x="21600" y="16657"/>
                    <a:pt x="21600" y="15000"/>
                  </a:cubicBezTo>
                  <a:lnTo>
                    <a:pt x="21600" y="3000"/>
                  </a:lnTo>
                  <a:cubicBezTo>
                    <a:pt x="21600" y="1343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rgbClr val="00CC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 sz="2400"/>
              </a:pPr>
              <a:endParaRPr/>
            </a:p>
          </p:txBody>
        </p:sp>
        <p:sp>
          <p:nvSpPr>
            <p:cNvPr id="103" name="Video: First aerial footage of ‘uncontacted’ tribes"/>
            <p:cNvSpPr txBox="1"/>
            <p:nvPr/>
          </p:nvSpPr>
          <p:spPr>
            <a:xfrm>
              <a:off x="203958" y="39643"/>
              <a:ext cx="3783084" cy="828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2400" u="sng">
                  <a:solidFill>
                    <a:srgbClr val="336699"/>
                  </a:solidFill>
                  <a:uFill>
                    <a:solidFill>
                      <a:srgbClr val="336699"/>
                    </a:solidFill>
                  </a:uFill>
                  <a:hlinkClick r:id="rId9"/>
                </a:defRPr>
              </a:lvl1pPr>
            </a:lstStyle>
            <a:p>
              <a:pPr>
                <a:defRPr u="none">
                  <a:solidFill>
                    <a:srgbClr val="000000"/>
                  </a:solidFill>
                  <a:uFillTx/>
                </a:defRPr>
              </a:pPr>
              <a:r>
                <a:rPr u="sng">
                  <a:solidFill>
                    <a:srgbClr val="336699"/>
                  </a:solidFill>
                  <a:uFill>
                    <a:solidFill>
                      <a:srgbClr val="336699"/>
                    </a:solidFill>
                  </a:uFill>
                  <a:hlinkClick r:id="rId9"/>
                </a:rPr>
                <a:t>Video: First aerial footage of ‘uncontacted’ tribes</a:t>
              </a:r>
            </a:p>
          </p:txBody>
        </p:sp>
      </p:grpSp>
      <p:sp>
        <p:nvSpPr>
          <p:cNvPr id="105" name="Source: http://www.neogaf.com/forum/showthread.php?t=970235"/>
          <p:cNvSpPr txBox="1"/>
          <p:nvPr/>
        </p:nvSpPr>
        <p:spPr>
          <a:xfrm>
            <a:off x="1428432" y="4700587"/>
            <a:ext cx="2680336" cy="193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700">
                <a:solidFill>
                  <a:srgbClr val="FFFFFF"/>
                </a:solidFill>
              </a:defRPr>
            </a:lvl1pPr>
          </a:lstStyle>
          <a:p>
            <a:r>
              <a:t>Source: http://www.neogaf.com/forum/showthread.php?t=970235</a:t>
            </a:r>
          </a:p>
        </p:txBody>
      </p:sp>
      <p:grpSp>
        <p:nvGrpSpPr>
          <p:cNvPr id="108" name="Group"/>
          <p:cNvGrpSpPr/>
          <p:nvPr/>
        </p:nvGrpSpPr>
        <p:grpSpPr>
          <a:xfrm>
            <a:off x="3813175" y="5632449"/>
            <a:ext cx="5330825" cy="1238020"/>
            <a:chOff x="0" y="0"/>
            <a:chExt cx="5330825" cy="1238018"/>
          </a:xfrm>
        </p:grpSpPr>
        <p:sp>
          <p:nvSpPr>
            <p:cNvPr id="106" name="Shape"/>
            <p:cNvSpPr/>
            <p:nvPr/>
          </p:nvSpPr>
          <p:spPr>
            <a:xfrm>
              <a:off x="0" y="0"/>
              <a:ext cx="5330825" cy="1209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343"/>
                    <a:pt x="0" y="3000"/>
                  </a:cubicBezTo>
                  <a:lnTo>
                    <a:pt x="0" y="15000"/>
                  </a:lnTo>
                  <a:cubicBezTo>
                    <a:pt x="0" y="16657"/>
                    <a:pt x="1612" y="18000"/>
                    <a:pt x="3600" y="18000"/>
                  </a:cubicBezTo>
                  <a:lnTo>
                    <a:pt x="1350" y="21600"/>
                  </a:lnTo>
                  <a:lnTo>
                    <a:pt x="9000" y="18000"/>
                  </a:lnTo>
                  <a:lnTo>
                    <a:pt x="18000" y="18000"/>
                  </a:lnTo>
                  <a:cubicBezTo>
                    <a:pt x="19988" y="18000"/>
                    <a:pt x="21600" y="16657"/>
                    <a:pt x="21600" y="15000"/>
                  </a:cubicBezTo>
                  <a:lnTo>
                    <a:pt x="21600" y="3000"/>
                  </a:lnTo>
                  <a:cubicBezTo>
                    <a:pt x="21600" y="1343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rgbClr val="00CC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 sz="2400"/>
              </a:pPr>
              <a:endParaRPr/>
            </a:p>
          </p:txBody>
        </p:sp>
        <p:sp>
          <p:nvSpPr>
            <p:cNvPr id="107" name="Video: Further information about the Awa tribe by Survival International"/>
            <p:cNvSpPr txBox="1"/>
            <p:nvPr/>
          </p:nvSpPr>
          <p:spPr>
            <a:xfrm>
              <a:off x="245699" y="41678"/>
              <a:ext cx="4839427" cy="11963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2400" u="sng">
                  <a:solidFill>
                    <a:srgbClr val="336699"/>
                  </a:solidFill>
                  <a:uFill>
                    <a:solidFill>
                      <a:srgbClr val="336699"/>
                    </a:solidFill>
                  </a:uFill>
                  <a:hlinkClick r:id="rId10"/>
                </a:defRPr>
              </a:lvl1pPr>
            </a:lstStyle>
            <a:p>
              <a:pPr>
                <a:defRPr u="none">
                  <a:solidFill>
                    <a:srgbClr val="000000"/>
                  </a:solidFill>
                  <a:uFillTx/>
                </a:defRPr>
              </a:pPr>
              <a:r>
                <a:rPr u="sng">
                  <a:solidFill>
                    <a:srgbClr val="336699"/>
                  </a:solidFill>
                  <a:uFill>
                    <a:solidFill>
                      <a:srgbClr val="336699"/>
                    </a:solidFill>
                  </a:uFill>
                  <a:hlinkClick r:id="rId10"/>
                </a:rPr>
                <a:t>Video: Further information about the Awa tribe by Survival International </a:t>
              </a:r>
            </a:p>
          </p:txBody>
        </p:sp>
      </p:grpSp>
      <p:pic>
        <p:nvPicPr>
          <p:cNvPr id="10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478587" y="92635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"/>
          <p:cNvGrpSpPr/>
          <p:nvPr/>
        </p:nvGrpSpPr>
        <p:grpSpPr>
          <a:xfrm>
            <a:off x="1497012" y="300037"/>
            <a:ext cx="5422901" cy="1386841"/>
            <a:chOff x="0" y="0"/>
            <a:chExt cx="5422900" cy="1386839"/>
          </a:xfrm>
        </p:grpSpPr>
        <p:sp>
          <p:nvSpPr>
            <p:cNvPr id="111" name="Rectangle"/>
            <p:cNvSpPr/>
            <p:nvPr/>
          </p:nvSpPr>
          <p:spPr>
            <a:xfrm>
              <a:off x="0" y="0"/>
              <a:ext cx="5422901" cy="1319213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28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2" name="What do we know about the indigenous tribes of the Amazon rainforest?"/>
            <p:cNvSpPr txBox="1"/>
            <p:nvPr/>
          </p:nvSpPr>
          <p:spPr>
            <a:xfrm>
              <a:off x="45719" y="0"/>
              <a:ext cx="5331462" cy="1386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2800" b="1">
                  <a:solidFill>
                    <a:srgbClr val="FFFFFF"/>
                  </a:solidFill>
                </a:defRPr>
              </a:lvl1pPr>
            </a:lstStyle>
            <a:p>
              <a:r>
                <a:t>What do we know about the indigenous tribes of the Amazon rainforest?</a:t>
              </a:r>
            </a:p>
          </p:txBody>
        </p:sp>
      </p:grpSp>
      <p:grpSp>
        <p:nvGrpSpPr>
          <p:cNvPr id="116" name="Group"/>
          <p:cNvGrpSpPr/>
          <p:nvPr/>
        </p:nvGrpSpPr>
        <p:grpSpPr>
          <a:xfrm>
            <a:off x="152400" y="2438400"/>
            <a:ext cx="2590800" cy="3805203"/>
            <a:chOff x="0" y="0"/>
            <a:chExt cx="2590800" cy="3805202"/>
          </a:xfrm>
        </p:grpSpPr>
        <p:sp>
          <p:nvSpPr>
            <p:cNvPr id="114" name="Shape"/>
            <p:cNvSpPr/>
            <p:nvPr/>
          </p:nvSpPr>
          <p:spPr>
            <a:xfrm>
              <a:off x="0" y="0"/>
              <a:ext cx="2590800" cy="3805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1291"/>
                    <a:pt x="0" y="2884"/>
                  </a:cubicBezTo>
                  <a:lnTo>
                    <a:pt x="0" y="14418"/>
                  </a:lnTo>
                  <a:cubicBezTo>
                    <a:pt x="0" y="16011"/>
                    <a:pt x="1612" y="17302"/>
                    <a:pt x="3600" y="17302"/>
                  </a:cubicBezTo>
                  <a:lnTo>
                    <a:pt x="10138" y="21600"/>
                  </a:lnTo>
                  <a:lnTo>
                    <a:pt x="9000" y="17302"/>
                  </a:lnTo>
                  <a:lnTo>
                    <a:pt x="18000" y="17302"/>
                  </a:lnTo>
                  <a:cubicBezTo>
                    <a:pt x="19988" y="17302"/>
                    <a:pt x="21600" y="16011"/>
                    <a:pt x="21600" y="14418"/>
                  </a:cubicBezTo>
                  <a:lnTo>
                    <a:pt x="21600" y="2884"/>
                  </a:lnTo>
                  <a:cubicBezTo>
                    <a:pt x="21600" y="1291"/>
                    <a:pt x="19988" y="0"/>
                    <a:pt x="18000" y="0"/>
                  </a:cubicBezTo>
                  <a:lnTo>
                    <a:pt x="3600" y="0"/>
                  </a:lnTo>
                  <a:close/>
                </a:path>
              </a:pathLst>
            </a:cu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 sz="2600"/>
              </a:pPr>
              <a:endParaRPr/>
            </a:p>
          </p:txBody>
        </p:sp>
        <p:sp>
          <p:nvSpPr>
            <p:cNvPr id="115" name="What can we learn about the lives of the indigenous people of the Amazon?"/>
            <p:cNvSpPr txBox="1"/>
            <p:nvPr/>
          </p:nvSpPr>
          <p:spPr>
            <a:xfrm>
              <a:off x="145358" y="116381"/>
              <a:ext cx="2300084" cy="2453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2600"/>
              </a:lvl1pPr>
            </a:lstStyle>
            <a:p>
              <a:r>
                <a:t>What can we learn about the lives of the indigenous people of the Amazon?</a:t>
              </a:r>
            </a:p>
          </p:txBody>
        </p:sp>
      </p:grpSp>
      <p:pic>
        <p:nvPicPr>
          <p:cNvPr id="117" name="amazon-rainforest-hero" descr="amazon-rainforest-hero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137" y="1828800"/>
            <a:ext cx="5175251" cy="29083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20" name="Group"/>
          <p:cNvGrpSpPr/>
          <p:nvPr/>
        </p:nvGrpSpPr>
        <p:grpSpPr>
          <a:xfrm>
            <a:off x="3962400" y="4711699"/>
            <a:ext cx="4495801" cy="1917702"/>
            <a:chOff x="0" y="0"/>
            <a:chExt cx="4495800" cy="1917700"/>
          </a:xfrm>
        </p:grpSpPr>
        <p:sp>
          <p:nvSpPr>
            <p:cNvPr id="118" name="Shape"/>
            <p:cNvSpPr/>
            <p:nvPr/>
          </p:nvSpPr>
          <p:spPr>
            <a:xfrm rot="10800000">
              <a:off x="0" y="-1"/>
              <a:ext cx="4495801" cy="1917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cubicBezTo>
                    <a:pt x="1612" y="0"/>
                    <a:pt x="0" y="961"/>
                    <a:pt x="0" y="2146"/>
                  </a:cubicBezTo>
                  <a:lnTo>
                    <a:pt x="0" y="10728"/>
                  </a:lnTo>
                  <a:cubicBezTo>
                    <a:pt x="0" y="11914"/>
                    <a:pt x="1612" y="12874"/>
                    <a:pt x="3600" y="12874"/>
                  </a:cubicBezTo>
                  <a:lnTo>
                    <a:pt x="12600" y="12874"/>
                  </a:lnTo>
                  <a:lnTo>
                    <a:pt x="20875" y="21600"/>
                  </a:lnTo>
                  <a:lnTo>
                    <a:pt x="18000" y="12874"/>
                  </a:lnTo>
                  <a:cubicBezTo>
                    <a:pt x="19988" y="12874"/>
                    <a:pt x="21600" y="11914"/>
                    <a:pt x="21600" y="10728"/>
                  </a:cubicBezTo>
                  <a:lnTo>
                    <a:pt x="21600" y="2146"/>
                  </a:lnTo>
                  <a:cubicBezTo>
                    <a:pt x="21600" y="961"/>
                    <a:pt x="19988" y="0"/>
                    <a:pt x="18000" y="0"/>
                  </a:cubicBezTo>
                  <a:lnTo>
                    <a:pt x="12600" y="0"/>
                  </a:lnTo>
                  <a:close/>
                </a:path>
              </a:pathLst>
            </a:custGeom>
            <a:solidFill>
              <a:srgbClr val="00CC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 sz="2800"/>
              </a:pPr>
              <a:endParaRPr/>
            </a:p>
          </p:txBody>
        </p:sp>
        <p:sp>
          <p:nvSpPr>
            <p:cNvPr id="119" name="What does the term ‘indigenous’ mean?"/>
            <p:cNvSpPr txBox="1"/>
            <p:nvPr/>
          </p:nvSpPr>
          <p:spPr>
            <a:xfrm>
              <a:off x="215120" y="821319"/>
              <a:ext cx="4065560" cy="955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2800"/>
              </a:lvl1pPr>
            </a:lstStyle>
            <a:p>
              <a:r>
                <a:t>What does the term ‘indigenous’ mean?</a:t>
              </a:r>
            </a:p>
          </p:txBody>
        </p:sp>
      </p:grpSp>
      <p:sp>
        <p:nvSpPr>
          <p:cNvPr id="121" name="Source: Animal Blawg, Encyclopedia Britannica"/>
          <p:cNvSpPr txBox="1"/>
          <p:nvPr/>
        </p:nvSpPr>
        <p:spPr>
          <a:xfrm>
            <a:off x="6170295" y="4727575"/>
            <a:ext cx="2091373" cy="193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700"/>
            </a:lvl1pPr>
          </a:lstStyle>
          <a:p>
            <a:r>
              <a:t>Source: Animal Blawg, Encyclopedia Britannica</a:t>
            </a:r>
          </a:p>
        </p:txBody>
      </p:sp>
      <p:pic>
        <p:nvPicPr>
          <p:cNvPr id="12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39804" y="99345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2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roup"/>
          <p:cNvGrpSpPr/>
          <p:nvPr/>
        </p:nvGrpSpPr>
        <p:grpSpPr>
          <a:xfrm>
            <a:off x="1476374" y="300037"/>
            <a:ext cx="5422902" cy="968376"/>
            <a:chOff x="0" y="0"/>
            <a:chExt cx="5422900" cy="968375"/>
          </a:xfrm>
        </p:grpSpPr>
        <p:sp>
          <p:nvSpPr>
            <p:cNvPr id="124" name="Rectangle"/>
            <p:cNvSpPr/>
            <p:nvPr/>
          </p:nvSpPr>
          <p:spPr>
            <a:xfrm>
              <a:off x="-1" y="0"/>
              <a:ext cx="5422902" cy="968375"/>
            </a:xfrm>
            <a:prstGeom prst="rect">
              <a:avLst/>
            </a:prstGeom>
            <a:solidFill>
              <a:srgbClr val="797E0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5" name="The Awa Tribe"/>
            <p:cNvSpPr txBox="1"/>
            <p:nvPr/>
          </p:nvSpPr>
          <p:spPr>
            <a:xfrm>
              <a:off x="45719" y="0"/>
              <a:ext cx="5331462" cy="7010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The Awa Tribe</a:t>
              </a:r>
            </a:p>
          </p:txBody>
        </p:sp>
      </p:grpSp>
      <p:pic>
        <p:nvPicPr>
          <p:cNvPr id="127" name="boy with parrot " descr="boy with parrot 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00200"/>
            <a:ext cx="3810000" cy="30527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Awa tribe" descr="Awa trib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6800" y="1600200"/>
            <a:ext cx="4267200" cy="34194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Awatribal" descr="Awatribal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3325" y="3863975"/>
            <a:ext cx="3429000" cy="2994025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Source (all photos): BBC"/>
          <p:cNvSpPr txBox="1"/>
          <p:nvPr/>
        </p:nvSpPr>
        <p:spPr>
          <a:xfrm>
            <a:off x="7965757" y="5000625"/>
            <a:ext cx="1132523" cy="193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700"/>
            </a:lvl1pPr>
          </a:lstStyle>
          <a:p>
            <a:r>
              <a:t>Source (all photos): BBC</a:t>
            </a:r>
          </a:p>
        </p:txBody>
      </p:sp>
      <p:pic>
        <p:nvPicPr>
          <p:cNvPr id="13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19167" y="69691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33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74016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4" name="Fact File:…"/>
            <p:cNvSpPr txBox="1"/>
            <p:nvPr/>
          </p:nvSpPr>
          <p:spPr>
            <a:xfrm>
              <a:off x="45719" y="-1"/>
              <a:ext cx="5331462" cy="1310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Fact File: </a:t>
              </a:r>
            </a:p>
            <a:p>
              <a:pPr>
                <a:defRPr sz="4000" b="1">
                  <a:solidFill>
                    <a:srgbClr val="FFFFFF"/>
                  </a:solidFill>
                </a:defRPr>
              </a:pPr>
              <a:r>
                <a:t>The Awa Tribe</a:t>
              </a:r>
            </a:p>
          </p:txBody>
        </p:sp>
      </p:grpSp>
      <p:sp>
        <p:nvSpPr>
          <p:cNvPr id="136" name="Shape"/>
          <p:cNvSpPr/>
          <p:nvPr/>
        </p:nvSpPr>
        <p:spPr>
          <a:xfrm>
            <a:off x="304800" y="1752599"/>
            <a:ext cx="8458200" cy="50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cubicBezTo>
                  <a:pt x="1612" y="0"/>
                  <a:pt x="0" y="1469"/>
                  <a:pt x="0" y="3281"/>
                </a:cubicBezTo>
                <a:lnTo>
                  <a:pt x="0" y="16405"/>
                </a:lnTo>
                <a:cubicBezTo>
                  <a:pt x="0" y="18217"/>
                  <a:pt x="1612" y="19686"/>
                  <a:pt x="3600" y="19686"/>
                </a:cubicBezTo>
                <a:lnTo>
                  <a:pt x="4204" y="21600"/>
                </a:lnTo>
                <a:lnTo>
                  <a:pt x="9000" y="19686"/>
                </a:lnTo>
                <a:lnTo>
                  <a:pt x="18000" y="19686"/>
                </a:lnTo>
                <a:cubicBezTo>
                  <a:pt x="19988" y="19686"/>
                  <a:pt x="21600" y="18217"/>
                  <a:pt x="21600" y="16405"/>
                </a:cubicBezTo>
                <a:lnTo>
                  <a:pt x="21600" y="3281"/>
                </a:lnTo>
                <a:cubicBezTo>
                  <a:pt x="21600" y="1469"/>
                  <a:pt x="19988" y="0"/>
                  <a:pt x="18000" y="0"/>
                </a:cubicBezTo>
                <a:lnTo>
                  <a:pt x="3600" y="0"/>
                </a:lnTo>
                <a:close/>
              </a:path>
            </a:pathLst>
          </a:cu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lIns="45719" rIns="45719"/>
          <a:lstStyle/>
          <a:p>
            <a:pPr algn="ctr"/>
            <a:endParaRPr/>
          </a:p>
        </p:txBody>
      </p:sp>
      <p:sp>
        <p:nvSpPr>
          <p:cNvPr id="137" name="Hi, my home is the Amazon rainforest. I am part of the Awa…"/>
          <p:cNvSpPr txBox="1"/>
          <p:nvPr/>
        </p:nvSpPr>
        <p:spPr>
          <a:xfrm>
            <a:off x="426719" y="2060575"/>
            <a:ext cx="8519161" cy="36828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Hi, my home is the Amazon rainforest. I am part of the Awa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tribe.  In the Amazon we have cleared an area of trees to build our homes and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plant our crops.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My life is very different to yours. Each day I get up at 5.00 am as the sun rises, and go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to bed as the sun sets. In my village we grow crops including beans corn and bananas.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For breakfast I collect the crops for my family to eat.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I do not go to school, I help my family. Each day we hunt for food. We hunt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for turtles and fish in the river catching them with arrows. We cook the food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over a fire while it is fresh. I usually have fish for my lunch.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The rainforest is valuable to tribes like ours as it has many resources we can use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to build our homes, light our fires and provide medicines when we are sick. We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live in harmony with the rainforest and only use the resources we need </a:t>
            </a:r>
          </a:p>
          <a:p>
            <a:pPr indent="12700" algn="ctr">
              <a:lnSpc>
                <a:spcPct val="90000"/>
              </a:lnSpc>
              <a:spcBef>
                <a:spcPts val="300"/>
              </a:spcBef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We don’t have electricity to watch T.V or play computer games. </a:t>
            </a:r>
          </a:p>
        </p:txBody>
      </p:sp>
      <p:pic>
        <p:nvPicPr>
          <p:cNvPr id="13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6514" y="66960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What do you think is happening to the rainforest?"/>
          <p:cNvSpPr txBox="1">
            <a:spLocks noGrp="1"/>
          </p:cNvSpPr>
          <p:nvPr>
            <p:ph type="title" idx="4294967295"/>
          </p:nvPr>
        </p:nvSpPr>
        <p:spPr>
          <a:xfrm>
            <a:off x="1476374" y="260350"/>
            <a:ext cx="5422902" cy="1320800"/>
          </a:xfrm>
          <a:prstGeom prst="rect">
            <a:avLst/>
          </a:prstGeom>
          <a:solidFill>
            <a:srgbClr val="F54C00"/>
          </a:solidFill>
        </p:spPr>
        <p:txBody>
          <a:bodyPr>
            <a:norm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What do you think is happening to the rainforest?</a:t>
            </a:r>
            <a:r>
              <a:rPr b="0"/>
              <a:t> </a:t>
            </a:r>
          </a:p>
        </p:txBody>
      </p:sp>
      <p:pic>
        <p:nvPicPr>
          <p:cNvPr id="141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387" y="1828800"/>
            <a:ext cx="4659313" cy="3094038"/>
          </a:xfrm>
          <a:prstGeom prst="rect">
            <a:avLst/>
          </a:prstGeom>
          <a:ln w="12700">
            <a:miter lim="400000"/>
          </a:ln>
        </p:spPr>
      </p:pic>
      <p:sp>
        <p:nvSpPr>
          <p:cNvPr id="142" name="Source: Rainforest © Flickr…"/>
          <p:cNvSpPr txBox="1"/>
          <p:nvPr/>
        </p:nvSpPr>
        <p:spPr>
          <a:xfrm>
            <a:off x="3623945" y="4910137"/>
            <a:ext cx="1169036" cy="294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700"/>
            </a:pPr>
            <a:r>
              <a:t>Source: Rainforest © Flickr</a:t>
            </a:r>
          </a:p>
          <a:p>
            <a:pPr>
              <a:defRPr sz="700"/>
            </a:pPr>
            <a:r>
              <a:t>Sam Beebe, Flickr</a:t>
            </a:r>
          </a:p>
        </p:txBody>
      </p:sp>
      <p:pic>
        <p:nvPicPr>
          <p:cNvPr id="143" name="https://c4.staticflickr.com/4/3378/3274214937_6c061d6e56_b.jpg" descr="https://c4.staticflickr.com/4/3378/3274214937_6c061d6e56_b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2362" y="3559175"/>
            <a:ext cx="4102101" cy="2727325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Source: Rainforest © Flickr…"/>
          <p:cNvSpPr txBox="1"/>
          <p:nvPr/>
        </p:nvSpPr>
        <p:spPr>
          <a:xfrm>
            <a:off x="7784782" y="6272212"/>
            <a:ext cx="1203961" cy="294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700"/>
            </a:pPr>
            <a:r>
              <a:t>Source: Rainforest © Flickr</a:t>
            </a:r>
          </a:p>
          <a:p>
            <a:pPr>
              <a:defRPr sz="700"/>
            </a:pPr>
            <a:r>
              <a:t>Sam Beebe, Flickr</a:t>
            </a:r>
          </a:p>
        </p:txBody>
      </p:sp>
      <p:pic>
        <p:nvPicPr>
          <p:cNvPr id="14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495691" y="34925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Group"/>
          <p:cNvGrpSpPr/>
          <p:nvPr/>
        </p:nvGrpSpPr>
        <p:grpSpPr>
          <a:xfrm>
            <a:off x="1476374" y="300037"/>
            <a:ext cx="5422902" cy="1319214"/>
            <a:chOff x="0" y="0"/>
            <a:chExt cx="5422900" cy="1319212"/>
          </a:xfrm>
        </p:grpSpPr>
        <p:sp>
          <p:nvSpPr>
            <p:cNvPr id="147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01415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36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8" name="What do you think is happening?"/>
            <p:cNvSpPr txBox="1"/>
            <p:nvPr/>
          </p:nvSpPr>
          <p:spPr>
            <a:xfrm>
              <a:off x="45719" y="-1"/>
              <a:ext cx="5331462" cy="1183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3600" b="1">
                  <a:solidFill>
                    <a:srgbClr val="FFFFFF"/>
                  </a:solidFill>
                </a:defRPr>
              </a:lvl1pPr>
            </a:lstStyle>
            <a:p>
              <a:r>
                <a:t>What do you think is happening?</a:t>
              </a:r>
            </a:p>
          </p:txBody>
        </p:sp>
      </p:grpSp>
      <p:pic>
        <p:nvPicPr>
          <p:cNvPr id="150" name="amazon-cattle-ranching" descr="amazon-cattle-ranchi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3440112"/>
            <a:ext cx="4914900" cy="3041651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Source: Bianca Bennett and Taylor Errichiello, Wikispaces"/>
          <p:cNvSpPr txBox="1"/>
          <p:nvPr/>
        </p:nvSpPr>
        <p:spPr>
          <a:xfrm>
            <a:off x="6378257" y="6481762"/>
            <a:ext cx="2529524" cy="193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700"/>
            </a:lvl1pPr>
          </a:lstStyle>
          <a:p>
            <a:r>
              <a:t>Source: Bianca Bennett and Taylor Errichiello, Wikispaces</a:t>
            </a:r>
          </a:p>
        </p:txBody>
      </p:sp>
      <p:pic>
        <p:nvPicPr>
          <p:cNvPr id="152" name="deforestation in Brazil" descr="deforestation in Brazil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1773237"/>
            <a:ext cx="2857500" cy="4133851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Source: http://www.plant-talk.org/news/new-amazon-pledge-from-brazil.htm"/>
          <p:cNvSpPr txBox="1"/>
          <p:nvPr/>
        </p:nvSpPr>
        <p:spPr>
          <a:xfrm>
            <a:off x="225107" y="5907087"/>
            <a:ext cx="3293111" cy="193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700"/>
            </a:lvl1pPr>
          </a:lstStyle>
          <a:p>
            <a:r>
              <a:t>Source: http://www.plant-talk.org/news/new-amazon-pledge-from-brazil.htm</a:t>
            </a:r>
          </a:p>
        </p:txBody>
      </p:sp>
    </p:spTree>
    <p:custDataLst>
      <p:tags r:id="rId1"/>
    </p:custData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"/>
          <p:cNvGrpSpPr/>
          <p:nvPr/>
        </p:nvGrpSpPr>
        <p:grpSpPr>
          <a:xfrm>
            <a:off x="1497012" y="300037"/>
            <a:ext cx="5422901" cy="1319214"/>
            <a:chOff x="0" y="0"/>
            <a:chExt cx="5422900" cy="1319212"/>
          </a:xfrm>
        </p:grpSpPr>
        <p:sp>
          <p:nvSpPr>
            <p:cNvPr id="155" name="Rectangle"/>
            <p:cNvSpPr/>
            <p:nvPr/>
          </p:nvSpPr>
          <p:spPr>
            <a:xfrm>
              <a:off x="-1" y="-1"/>
              <a:ext cx="5422902" cy="1319214"/>
            </a:xfrm>
            <a:prstGeom prst="rect">
              <a:avLst/>
            </a:prstGeom>
            <a:solidFill>
              <a:srgbClr val="B7000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6" name="Threats to the tribal way of life"/>
            <p:cNvSpPr txBox="1"/>
            <p:nvPr/>
          </p:nvSpPr>
          <p:spPr>
            <a:xfrm>
              <a:off x="45719" y="-1"/>
              <a:ext cx="5331462" cy="1310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Threats to the tribal way of life </a:t>
              </a:r>
            </a:p>
          </p:txBody>
        </p:sp>
      </p:grpSp>
      <p:grpSp>
        <p:nvGrpSpPr>
          <p:cNvPr id="160" name="Group"/>
          <p:cNvGrpSpPr/>
          <p:nvPr/>
        </p:nvGrpSpPr>
        <p:grpSpPr>
          <a:xfrm>
            <a:off x="5791200" y="1981200"/>
            <a:ext cx="2514600" cy="1295400"/>
            <a:chOff x="0" y="0"/>
            <a:chExt cx="2514600" cy="1295400"/>
          </a:xfrm>
        </p:grpSpPr>
        <p:sp>
          <p:nvSpPr>
            <p:cNvPr id="158" name="Rounded Rectangle"/>
            <p:cNvSpPr/>
            <p:nvPr/>
          </p:nvSpPr>
          <p:spPr>
            <a:xfrm>
              <a:off x="0" y="0"/>
              <a:ext cx="2514600" cy="129540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2800"/>
              </a:pPr>
              <a:endParaRPr/>
            </a:p>
          </p:txBody>
        </p:sp>
        <p:sp>
          <p:nvSpPr>
            <p:cNvPr id="159" name="Loggers"/>
            <p:cNvSpPr txBox="1"/>
            <p:nvPr/>
          </p:nvSpPr>
          <p:spPr>
            <a:xfrm>
              <a:off x="562701" y="386080"/>
              <a:ext cx="1389198" cy="523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ctr">
              <a:spAutoFit/>
            </a:bodyPr>
            <a:lstStyle>
              <a:lvl1pPr algn="ctr">
                <a:defRPr sz="2800"/>
              </a:lvl1pPr>
            </a:lstStyle>
            <a:p>
              <a:r>
                <a:t>Loggers</a:t>
              </a:r>
            </a:p>
          </p:txBody>
        </p:sp>
      </p:grpSp>
      <p:grpSp>
        <p:nvGrpSpPr>
          <p:cNvPr id="163" name="Group"/>
          <p:cNvGrpSpPr/>
          <p:nvPr/>
        </p:nvGrpSpPr>
        <p:grpSpPr>
          <a:xfrm>
            <a:off x="6172200" y="5410200"/>
            <a:ext cx="2514600" cy="1295400"/>
            <a:chOff x="0" y="0"/>
            <a:chExt cx="2514600" cy="1295400"/>
          </a:xfrm>
        </p:grpSpPr>
        <p:sp>
          <p:nvSpPr>
            <p:cNvPr id="161" name="Rounded Rectangle"/>
            <p:cNvSpPr/>
            <p:nvPr/>
          </p:nvSpPr>
          <p:spPr>
            <a:xfrm>
              <a:off x="0" y="0"/>
              <a:ext cx="2514600" cy="129540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2800"/>
              </a:pPr>
              <a:endParaRPr/>
            </a:p>
          </p:txBody>
        </p:sp>
        <p:sp>
          <p:nvSpPr>
            <p:cNvPr id="162" name="Disease"/>
            <p:cNvSpPr txBox="1"/>
            <p:nvPr/>
          </p:nvSpPr>
          <p:spPr>
            <a:xfrm>
              <a:off x="562875" y="386080"/>
              <a:ext cx="1388850" cy="523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ctr">
              <a:spAutoFit/>
            </a:bodyPr>
            <a:lstStyle>
              <a:lvl1pPr algn="ctr">
                <a:defRPr sz="2800"/>
              </a:lvl1pPr>
            </a:lstStyle>
            <a:p>
              <a:r>
                <a:t>Disease</a:t>
              </a:r>
            </a:p>
          </p:txBody>
        </p:sp>
      </p:grpSp>
      <p:grpSp>
        <p:nvGrpSpPr>
          <p:cNvPr id="166" name="Group"/>
          <p:cNvGrpSpPr/>
          <p:nvPr/>
        </p:nvGrpSpPr>
        <p:grpSpPr>
          <a:xfrm>
            <a:off x="3429000" y="4038600"/>
            <a:ext cx="2286000" cy="1066800"/>
            <a:chOff x="0" y="0"/>
            <a:chExt cx="2286000" cy="1066800"/>
          </a:xfrm>
        </p:grpSpPr>
        <p:sp>
          <p:nvSpPr>
            <p:cNvPr id="164" name="Rounded Rectangle"/>
            <p:cNvSpPr/>
            <p:nvPr/>
          </p:nvSpPr>
          <p:spPr>
            <a:xfrm>
              <a:off x="0" y="0"/>
              <a:ext cx="2286000" cy="106680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2800"/>
              </a:pPr>
              <a:endParaRPr/>
            </a:p>
          </p:txBody>
        </p:sp>
        <p:sp>
          <p:nvSpPr>
            <p:cNvPr id="165" name="Farming"/>
            <p:cNvSpPr txBox="1"/>
            <p:nvPr/>
          </p:nvSpPr>
          <p:spPr>
            <a:xfrm>
              <a:off x="438851" y="271780"/>
              <a:ext cx="1408298" cy="523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ctr">
              <a:spAutoFit/>
            </a:bodyPr>
            <a:lstStyle>
              <a:lvl1pPr algn="ctr">
                <a:defRPr sz="2800"/>
              </a:lvl1pPr>
            </a:lstStyle>
            <a:p>
              <a:r>
                <a:t>Farming</a:t>
              </a:r>
            </a:p>
          </p:txBody>
        </p:sp>
      </p:grpSp>
      <p:grpSp>
        <p:nvGrpSpPr>
          <p:cNvPr id="169" name="Group"/>
          <p:cNvGrpSpPr/>
          <p:nvPr/>
        </p:nvGrpSpPr>
        <p:grpSpPr>
          <a:xfrm>
            <a:off x="533400" y="4495800"/>
            <a:ext cx="2514600" cy="1295400"/>
            <a:chOff x="0" y="0"/>
            <a:chExt cx="2514600" cy="1295400"/>
          </a:xfrm>
        </p:grpSpPr>
        <p:sp>
          <p:nvSpPr>
            <p:cNvPr id="167" name="Rounded Rectangle"/>
            <p:cNvSpPr/>
            <p:nvPr/>
          </p:nvSpPr>
          <p:spPr>
            <a:xfrm>
              <a:off x="0" y="0"/>
              <a:ext cx="2514600" cy="129540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2800"/>
              </a:pPr>
              <a:endParaRPr/>
            </a:p>
          </p:txBody>
        </p:sp>
        <p:sp>
          <p:nvSpPr>
            <p:cNvPr id="168" name="Road building"/>
            <p:cNvSpPr txBox="1"/>
            <p:nvPr/>
          </p:nvSpPr>
          <p:spPr>
            <a:xfrm>
              <a:off x="117854" y="386080"/>
              <a:ext cx="2278892" cy="523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ctr">
              <a:spAutoFit/>
            </a:bodyPr>
            <a:lstStyle>
              <a:lvl1pPr algn="ctr">
                <a:defRPr sz="2800"/>
              </a:lvl1pPr>
            </a:lstStyle>
            <a:p>
              <a:r>
                <a:t>Road building</a:t>
              </a:r>
            </a:p>
          </p:txBody>
        </p:sp>
      </p:grpSp>
      <p:grpSp>
        <p:nvGrpSpPr>
          <p:cNvPr id="172" name="Group"/>
          <p:cNvGrpSpPr/>
          <p:nvPr/>
        </p:nvGrpSpPr>
        <p:grpSpPr>
          <a:xfrm>
            <a:off x="228600" y="2057400"/>
            <a:ext cx="2743200" cy="1295400"/>
            <a:chOff x="0" y="0"/>
            <a:chExt cx="2743200" cy="1295400"/>
          </a:xfrm>
        </p:grpSpPr>
        <p:sp>
          <p:nvSpPr>
            <p:cNvPr id="170" name="Rounded Rectangle"/>
            <p:cNvSpPr/>
            <p:nvPr/>
          </p:nvSpPr>
          <p:spPr>
            <a:xfrm>
              <a:off x="0" y="0"/>
              <a:ext cx="2743200" cy="129540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2800"/>
              </a:pPr>
              <a:endParaRPr/>
            </a:p>
          </p:txBody>
        </p:sp>
        <p:sp>
          <p:nvSpPr>
            <p:cNvPr id="171" name="Cattle ranchers"/>
            <p:cNvSpPr txBox="1"/>
            <p:nvPr/>
          </p:nvSpPr>
          <p:spPr>
            <a:xfrm>
              <a:off x="113910" y="386080"/>
              <a:ext cx="2515380" cy="523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ctr">
              <a:spAutoFit/>
            </a:bodyPr>
            <a:lstStyle>
              <a:lvl1pPr algn="ctr">
                <a:defRPr sz="2800"/>
              </a:lvl1pPr>
            </a:lstStyle>
            <a:p>
              <a:r>
                <a:t>Cattle ranchers</a:t>
              </a:r>
            </a:p>
          </p:txBody>
        </p:sp>
      </p:grpSp>
      <p:sp>
        <p:nvSpPr>
          <p:cNvPr id="173" name="Arrow"/>
          <p:cNvSpPr/>
          <p:nvPr/>
        </p:nvSpPr>
        <p:spPr>
          <a:xfrm rot="3464249">
            <a:off x="3581400" y="3124200"/>
            <a:ext cx="4572000" cy="762000"/>
          </a:xfrm>
          <a:prstGeom prst="rightArrow">
            <a:avLst>
              <a:gd name="adj1" fmla="val 50000"/>
              <a:gd name="adj2" fmla="val 150000"/>
            </a:avLst>
          </a:pr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74" name="Arrow"/>
          <p:cNvSpPr/>
          <p:nvPr/>
        </p:nvSpPr>
        <p:spPr>
          <a:xfrm rot="2507525">
            <a:off x="5638800" y="1447800"/>
            <a:ext cx="990600" cy="762000"/>
          </a:xfrm>
          <a:prstGeom prst="rightArrow">
            <a:avLst>
              <a:gd name="adj1" fmla="val 50000"/>
              <a:gd name="adj2" fmla="val 32500"/>
            </a:avLst>
          </a:pr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75" name="Arrow"/>
          <p:cNvSpPr/>
          <p:nvPr/>
        </p:nvSpPr>
        <p:spPr>
          <a:xfrm rot="5400000">
            <a:off x="3086100" y="2476500"/>
            <a:ext cx="2514600" cy="762000"/>
          </a:xfrm>
          <a:prstGeom prst="rightArrow">
            <a:avLst>
              <a:gd name="adj1" fmla="val 50000"/>
              <a:gd name="adj2" fmla="val 82500"/>
            </a:avLst>
          </a:pr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76" name="Arrow"/>
          <p:cNvSpPr/>
          <p:nvPr/>
        </p:nvSpPr>
        <p:spPr>
          <a:xfrm rot="6818916">
            <a:off x="1676400" y="2743200"/>
            <a:ext cx="3352800" cy="762000"/>
          </a:xfrm>
          <a:prstGeom prst="rightArrow">
            <a:avLst>
              <a:gd name="adj1" fmla="val 50000"/>
              <a:gd name="adj2" fmla="val 110000"/>
            </a:avLst>
          </a:pr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77" name="Arrow"/>
          <p:cNvSpPr/>
          <p:nvPr/>
        </p:nvSpPr>
        <p:spPr>
          <a:xfrm rot="7849995">
            <a:off x="1866900" y="1638300"/>
            <a:ext cx="990600" cy="762000"/>
          </a:xfrm>
          <a:prstGeom prst="rightArrow">
            <a:avLst>
              <a:gd name="adj1" fmla="val 50000"/>
              <a:gd name="adj2" fmla="val 32500"/>
            </a:avLst>
          </a:prstGeom>
          <a:solidFill>
            <a:srgbClr val="00CC00"/>
          </a:solidFill>
          <a:ln>
            <a:solidFill>
              <a:srgbClr val="000000"/>
            </a:solidFill>
          </a:ln>
        </p:spPr>
        <p:txBody>
          <a:bodyPr lIns="45719" rIns="45719" anchor="ctr"/>
          <a:lstStyle/>
          <a:p>
            <a:endParaRPr/>
          </a:p>
        </p:txBody>
      </p:sp>
      <p:pic>
        <p:nvPicPr>
          <p:cNvPr id="17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52418" y="102362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7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roup"/>
          <p:cNvGrpSpPr/>
          <p:nvPr/>
        </p:nvGrpSpPr>
        <p:grpSpPr>
          <a:xfrm>
            <a:off x="927099" y="137799"/>
            <a:ext cx="8021431" cy="2840376"/>
            <a:chOff x="0" y="0"/>
            <a:chExt cx="8021429" cy="2840374"/>
          </a:xfrm>
        </p:grpSpPr>
        <p:sp>
          <p:nvSpPr>
            <p:cNvPr id="180" name="Rectangle"/>
            <p:cNvSpPr/>
            <p:nvPr/>
          </p:nvSpPr>
          <p:spPr>
            <a:xfrm>
              <a:off x="-1" y="-1"/>
              <a:ext cx="8021431" cy="1951350"/>
            </a:xfrm>
            <a:prstGeom prst="rect">
              <a:avLst/>
            </a:prstGeom>
            <a:solidFill>
              <a:srgbClr val="797E0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4000" b="1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1" name="Main task:  create a fact file to let people know about  the plight of the Awa people"/>
            <p:cNvSpPr txBox="1"/>
            <p:nvPr/>
          </p:nvSpPr>
          <p:spPr>
            <a:xfrm>
              <a:off x="67627" y="-1"/>
              <a:ext cx="7886175" cy="284037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>
                <a:defRPr sz="4000" b="1">
                  <a:solidFill>
                    <a:srgbClr val="FFFFFF"/>
                  </a:solidFill>
                </a:defRPr>
              </a:lvl1pPr>
            </a:lstStyle>
            <a:p>
              <a:r>
                <a:t>Main task:  create a fact file to let people know about  the plight of the Awa people </a:t>
              </a:r>
            </a:p>
          </p:txBody>
        </p:sp>
      </p:grpSp>
      <p:grpSp>
        <p:nvGrpSpPr>
          <p:cNvPr id="188" name="Group"/>
          <p:cNvGrpSpPr/>
          <p:nvPr/>
        </p:nvGrpSpPr>
        <p:grpSpPr>
          <a:xfrm>
            <a:off x="533333" y="2590732"/>
            <a:ext cx="8381070" cy="3180995"/>
            <a:chOff x="0" y="0"/>
            <a:chExt cx="8381069" cy="3180994"/>
          </a:xfrm>
        </p:grpSpPr>
        <p:sp>
          <p:nvSpPr>
            <p:cNvPr id="183" name="Shape"/>
            <p:cNvSpPr/>
            <p:nvPr/>
          </p:nvSpPr>
          <p:spPr>
            <a:xfrm>
              <a:off x="-1" y="0"/>
              <a:ext cx="8381071" cy="2590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4" h="20623" extrusionOk="0">
                  <a:moveTo>
                    <a:pt x="1919" y="6857"/>
                  </a:moveTo>
                  <a:cubicBezTo>
                    <a:pt x="744" y="7018"/>
                    <a:pt x="-110" y="8412"/>
                    <a:pt x="11" y="9971"/>
                  </a:cubicBezTo>
                  <a:cubicBezTo>
                    <a:pt x="81" y="10871"/>
                    <a:pt x="470" y="11672"/>
                    <a:pt x="1058" y="12130"/>
                  </a:cubicBezTo>
                  <a:lnTo>
                    <a:pt x="1047" y="12097"/>
                  </a:lnTo>
                  <a:cubicBezTo>
                    <a:pt x="237" y="13237"/>
                    <a:pt x="282" y="15025"/>
                    <a:pt x="1147" y="16091"/>
                  </a:cubicBezTo>
                  <a:cubicBezTo>
                    <a:pt x="1608" y="16659"/>
                    <a:pt x="2236" y="16931"/>
                    <a:pt x="2864" y="16834"/>
                  </a:cubicBezTo>
                  <a:lnTo>
                    <a:pt x="2853" y="16853"/>
                  </a:lnTo>
                  <a:cubicBezTo>
                    <a:pt x="3897" y="19265"/>
                    <a:pt x="6219" y="20100"/>
                    <a:pt x="8040" y="18718"/>
                  </a:cubicBezTo>
                  <a:cubicBezTo>
                    <a:pt x="8063" y="18700"/>
                    <a:pt x="8086" y="18683"/>
                    <a:pt x="8108" y="18665"/>
                  </a:cubicBezTo>
                  <a:lnTo>
                    <a:pt x="8102" y="18668"/>
                  </a:lnTo>
                  <a:cubicBezTo>
                    <a:pt x="9122" y="20688"/>
                    <a:pt x="11186" y="21231"/>
                    <a:pt x="12712" y="19881"/>
                  </a:cubicBezTo>
                  <a:cubicBezTo>
                    <a:pt x="13352" y="19315"/>
                    <a:pt x="13823" y="18473"/>
                    <a:pt x="14046" y="17498"/>
                  </a:cubicBezTo>
                  <a:lnTo>
                    <a:pt x="14050" y="17522"/>
                  </a:lnTo>
                  <a:cubicBezTo>
                    <a:pt x="15384" y="18621"/>
                    <a:pt x="17141" y="18085"/>
                    <a:pt x="17974" y="16325"/>
                  </a:cubicBezTo>
                  <a:cubicBezTo>
                    <a:pt x="18256" y="15729"/>
                    <a:pt x="18406" y="15039"/>
                    <a:pt x="18406" y="14336"/>
                  </a:cubicBezTo>
                  <a:lnTo>
                    <a:pt x="18400" y="14357"/>
                  </a:lnTo>
                  <a:cubicBezTo>
                    <a:pt x="20223" y="14013"/>
                    <a:pt x="21490" y="11783"/>
                    <a:pt x="21229" y="9377"/>
                  </a:cubicBezTo>
                  <a:cubicBezTo>
                    <a:pt x="21148" y="8627"/>
                    <a:pt x="20922" y="7918"/>
                    <a:pt x="20573" y="7318"/>
                  </a:cubicBezTo>
                  <a:lnTo>
                    <a:pt x="20566" y="7316"/>
                  </a:lnTo>
                  <a:cubicBezTo>
                    <a:pt x="21137" y="5554"/>
                    <a:pt x="20520" y="3512"/>
                    <a:pt x="19188" y="2756"/>
                  </a:cubicBezTo>
                  <a:cubicBezTo>
                    <a:pt x="19076" y="2693"/>
                    <a:pt x="18961" y="2640"/>
                    <a:pt x="18843" y="2597"/>
                  </a:cubicBezTo>
                  <a:lnTo>
                    <a:pt x="18852" y="2591"/>
                  </a:lnTo>
                  <a:cubicBezTo>
                    <a:pt x="18618" y="879"/>
                    <a:pt x="17375" y="-258"/>
                    <a:pt x="16075" y="50"/>
                  </a:cubicBezTo>
                  <a:cubicBezTo>
                    <a:pt x="15529" y="180"/>
                    <a:pt x="15034" y="555"/>
                    <a:pt x="14675" y="1113"/>
                  </a:cubicBezTo>
                  <a:lnTo>
                    <a:pt x="14679" y="1117"/>
                  </a:lnTo>
                  <a:cubicBezTo>
                    <a:pt x="13960" y="-129"/>
                    <a:pt x="12611" y="-369"/>
                    <a:pt x="11668" y="582"/>
                  </a:cubicBezTo>
                  <a:cubicBezTo>
                    <a:pt x="11406" y="845"/>
                    <a:pt x="11194" y="1183"/>
                    <a:pt x="11048" y="1572"/>
                  </a:cubicBezTo>
                  <a:lnTo>
                    <a:pt x="11055" y="1618"/>
                  </a:lnTo>
                  <a:cubicBezTo>
                    <a:pt x="10022" y="274"/>
                    <a:pt x="8360" y="291"/>
                    <a:pt x="7343" y="1657"/>
                  </a:cubicBezTo>
                  <a:cubicBezTo>
                    <a:pt x="7165" y="1895"/>
                    <a:pt x="7014" y="2167"/>
                    <a:pt x="6895" y="2463"/>
                  </a:cubicBezTo>
                  <a:lnTo>
                    <a:pt x="6887" y="2485"/>
                  </a:lnTo>
                  <a:cubicBezTo>
                    <a:pt x="5303" y="1260"/>
                    <a:pt x="3266" y="1962"/>
                    <a:pt x="2338" y="4053"/>
                  </a:cubicBezTo>
                  <a:cubicBezTo>
                    <a:pt x="1962" y="4900"/>
                    <a:pt x="1812" y="5889"/>
                    <a:pt x="1913" y="6862"/>
                  </a:cubicBezTo>
                  <a:close/>
                </a:path>
              </a:pathLst>
            </a:cu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84" name="Oval"/>
            <p:cNvSpPr/>
            <p:nvPr/>
          </p:nvSpPr>
          <p:spPr>
            <a:xfrm>
              <a:off x="871639" y="2375687"/>
              <a:ext cx="1397001" cy="431801"/>
            </a:xfrm>
            <a:prstGeom prst="ellipse">
              <a:avLst/>
            </a:pr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85" name="Oval"/>
            <p:cNvSpPr/>
            <p:nvPr/>
          </p:nvSpPr>
          <p:spPr>
            <a:xfrm>
              <a:off x="457971" y="2767426"/>
              <a:ext cx="931335" cy="287867"/>
            </a:xfrm>
            <a:prstGeom prst="ellipse">
              <a:avLst/>
            </a:pr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86" name="Oval"/>
            <p:cNvSpPr/>
            <p:nvPr/>
          </p:nvSpPr>
          <p:spPr>
            <a:xfrm>
              <a:off x="291107" y="3037061"/>
              <a:ext cx="465668" cy="143934"/>
            </a:xfrm>
            <a:prstGeom prst="ellipse">
              <a:avLst/>
            </a:prstGeom>
            <a:solidFill>
              <a:srgbClr val="FFFF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87" name="Shape"/>
            <p:cNvSpPr/>
            <p:nvPr/>
          </p:nvSpPr>
          <p:spPr>
            <a:xfrm>
              <a:off x="417086" y="139845"/>
              <a:ext cx="7689152" cy="2205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555"/>
                  </a:moveTo>
                  <a:cubicBezTo>
                    <a:pt x="417" y="13915"/>
                    <a:pt x="899" y="14078"/>
                    <a:pt x="1381" y="14023"/>
                  </a:cubicBezTo>
                  <a:moveTo>
                    <a:pt x="2000" y="19344"/>
                  </a:moveTo>
                  <a:cubicBezTo>
                    <a:pt x="2207" y="19308"/>
                    <a:pt x="2410" y="19233"/>
                    <a:pt x="2604" y="19120"/>
                  </a:cubicBezTo>
                  <a:moveTo>
                    <a:pt x="7435" y="20578"/>
                  </a:moveTo>
                  <a:cubicBezTo>
                    <a:pt x="7532" y="20937"/>
                    <a:pt x="7654" y="21279"/>
                    <a:pt x="7799" y="21600"/>
                  </a:cubicBezTo>
                  <a:moveTo>
                    <a:pt x="14381" y="20160"/>
                  </a:moveTo>
                  <a:cubicBezTo>
                    <a:pt x="14456" y="19795"/>
                    <a:pt x="14505" y="19419"/>
                    <a:pt x="14527" y="19039"/>
                  </a:cubicBezTo>
                  <a:moveTo>
                    <a:pt x="19208" y="16270"/>
                  </a:moveTo>
                  <a:cubicBezTo>
                    <a:pt x="19208" y="14502"/>
                    <a:pt x="18520" y="12889"/>
                    <a:pt x="17436" y="12115"/>
                  </a:cubicBezTo>
                  <a:moveTo>
                    <a:pt x="20811" y="9204"/>
                  </a:moveTo>
                  <a:cubicBezTo>
                    <a:pt x="21153" y="8777"/>
                    <a:pt x="21423" y="8239"/>
                    <a:pt x="21600" y="7632"/>
                  </a:cubicBezTo>
                  <a:moveTo>
                    <a:pt x="19744" y="2561"/>
                  </a:moveTo>
                  <a:cubicBezTo>
                    <a:pt x="19747" y="2312"/>
                    <a:pt x="19733" y="2063"/>
                    <a:pt x="19702" y="1818"/>
                  </a:cubicBezTo>
                  <a:moveTo>
                    <a:pt x="15078" y="0"/>
                  </a:moveTo>
                  <a:cubicBezTo>
                    <a:pt x="14912" y="285"/>
                    <a:pt x="14776" y="604"/>
                    <a:pt x="14673" y="947"/>
                  </a:cubicBezTo>
                  <a:moveTo>
                    <a:pt x="11061" y="564"/>
                  </a:moveTo>
                  <a:cubicBezTo>
                    <a:pt x="10973" y="823"/>
                    <a:pt x="10907" y="1098"/>
                    <a:pt x="10865" y="1381"/>
                  </a:cubicBezTo>
                  <a:moveTo>
                    <a:pt x="7163" y="2480"/>
                  </a:moveTo>
                  <a:cubicBezTo>
                    <a:pt x="6949" y="2175"/>
                    <a:pt x="6711" y="1909"/>
                    <a:pt x="6454" y="1688"/>
                  </a:cubicBezTo>
                  <a:moveTo>
                    <a:pt x="946" y="7074"/>
                  </a:moveTo>
                  <a:cubicBezTo>
                    <a:pt x="973" y="7356"/>
                    <a:pt x="1014" y="7635"/>
                    <a:pt x="1070" y="7907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/>
              <a:endParaRPr/>
            </a:p>
          </p:txBody>
        </p:sp>
      </p:grpSp>
      <p:sp>
        <p:nvSpPr>
          <p:cNvPr id="189" name="What can be done to further protect the tribes of the Amazon rainforest?…create a poster, write a news article, make a video, voice record a powerpoint…your choice!"/>
          <p:cNvSpPr txBox="1"/>
          <p:nvPr/>
        </p:nvSpPr>
        <p:spPr>
          <a:xfrm>
            <a:off x="1232024" y="2021839"/>
            <a:ext cx="7411582" cy="28143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indent="12700" algn="ctr">
              <a:spcBef>
                <a:spcPts val="700"/>
              </a:spcBef>
              <a:defRPr sz="3000"/>
            </a:pPr>
            <a:endParaRPr/>
          </a:p>
          <a:p>
            <a:pPr indent="12700" algn="ctr">
              <a:spcBef>
                <a:spcPts val="700"/>
              </a:spcBef>
              <a:defRPr sz="3000"/>
            </a:pPr>
            <a:endParaRPr/>
          </a:p>
          <a:p>
            <a:pPr indent="12700" algn="ctr">
              <a:spcBef>
                <a:spcPts val="700"/>
              </a:spcBef>
              <a:defRPr sz="2700"/>
            </a:pPr>
            <a:r>
              <a:t>What can be done to further protect the tribes of the Amazon rainforest?</a:t>
            </a:r>
            <a:r>
              <a:rPr b="1">
                <a:solidFill>
                  <a:srgbClr val="008F00"/>
                </a:solidFill>
              </a:rPr>
              <a:t>…create a poster, write a news article, make a video, voice record a powerpoint…your choice! </a:t>
            </a:r>
          </a:p>
        </p:txBody>
      </p:sp>
      <p:sp>
        <p:nvSpPr>
          <p:cNvPr id="190" name="https://www.bbc.co.uk/news/magazine-27500689"/>
          <p:cNvSpPr txBox="1"/>
          <p:nvPr/>
        </p:nvSpPr>
        <p:spPr>
          <a:xfrm>
            <a:off x="2407756" y="6050279"/>
            <a:ext cx="5060118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r>
              <a:t>https://www.bbc.co.uk/news/magazine-27500689</a:t>
            </a:r>
          </a:p>
        </p:txBody>
      </p:sp>
      <p:sp>
        <p:nvSpPr>
          <p:cNvPr id="191" name="Watch the video below to get inspired!"/>
          <p:cNvSpPr txBox="1"/>
          <p:nvPr/>
        </p:nvSpPr>
        <p:spPr>
          <a:xfrm>
            <a:off x="2011605" y="5549900"/>
            <a:ext cx="4022265" cy="370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r>
              <a:t>Watch the video below to get inspired! </a:t>
            </a:r>
          </a:p>
        </p:txBody>
      </p:sp>
      <p:pic>
        <p:nvPicPr>
          <p:cNvPr id="19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08032" y="910148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3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40404" y="1606079"/>
            <a:ext cx="571500" cy="571500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26BE33-2ED1-4AD1-BD17-47774217B1C4}"/>
              </a:ext>
            </a:extLst>
          </p:cNvPr>
          <p:cNvSpPr txBox="1"/>
          <p:nvPr/>
        </p:nvSpPr>
        <p:spPr>
          <a:xfrm>
            <a:off x="195469" y="2089149"/>
            <a:ext cx="4868237" cy="646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Helvetica"/>
              </a:rPr>
              <a:t>Plight (</a:t>
            </a:r>
            <a:r>
              <a:rPr lang="en-GB" i="1" dirty="0"/>
              <a:t>Noun)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A situation, especially a bad or unfortunate one</a:t>
            </a:r>
            <a:endParaRPr kumimoji="0" lang="en-GB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Helvetica"/>
            </a:endParaRP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92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19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Lesson five:  The indigenous people of the rainforest"/>
          <p:cNvSpPr txBox="1">
            <a:spLocks noGrp="1"/>
          </p:cNvSpPr>
          <p:nvPr>
            <p:ph type="title" idx="4294967295"/>
          </p:nvPr>
        </p:nvSpPr>
        <p:spPr>
          <a:xfrm>
            <a:off x="1476375" y="188912"/>
            <a:ext cx="5472113" cy="1439863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740663">
              <a:defRPr sz="2916" b="1"/>
            </a:pPr>
            <a:r>
              <a:t>Lesson five: </a:t>
            </a:r>
            <a:br/>
            <a:r>
              <a:t>The indigenous people of the rainforest</a:t>
            </a:r>
          </a:p>
        </p:txBody>
      </p:sp>
      <p:sp>
        <p:nvSpPr>
          <p:cNvPr id="196" name="Double-click to edit"/>
          <p:cNvSpPr txBox="1">
            <a:spLocks noGrp="1"/>
          </p:cNvSpPr>
          <p:nvPr>
            <p:ph type="body" sz="half" idx="4294967295"/>
          </p:nvPr>
        </p:nvSpPr>
        <p:spPr>
          <a:xfrm>
            <a:off x="1485900" y="1844675"/>
            <a:ext cx="3429000" cy="41751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600"/>
              </a:spcBef>
              <a:buSzTx/>
              <a:buFont typeface="Wingdings"/>
              <a:buNone/>
              <a:defRPr sz="2600"/>
            </a:lvl1pPr>
          </a:lstStyle>
          <a:p>
            <a:r>
              <a:t> </a:t>
            </a:r>
          </a:p>
        </p:txBody>
      </p:sp>
      <p:sp>
        <p:nvSpPr>
          <p:cNvPr id="197" name="Extension activity…"/>
          <p:cNvSpPr/>
          <p:nvPr/>
        </p:nvSpPr>
        <p:spPr>
          <a:xfrm>
            <a:off x="252412" y="3101975"/>
            <a:ext cx="2956614" cy="2663825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>
              <a:defRPr sz="3200" b="1"/>
            </a:lvl1pPr>
          </a:lstStyle>
          <a:p>
            <a:r>
              <a:rPr dirty="0"/>
              <a:t>Extension activity…</a:t>
            </a:r>
          </a:p>
        </p:txBody>
      </p:sp>
      <p:sp>
        <p:nvSpPr>
          <p:cNvPr id="198" name="Oval"/>
          <p:cNvSpPr/>
          <p:nvPr/>
        </p:nvSpPr>
        <p:spPr>
          <a:xfrm>
            <a:off x="3276599" y="2924175"/>
            <a:ext cx="2727385" cy="2663825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3366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99" name="Oval"/>
          <p:cNvSpPr/>
          <p:nvPr/>
        </p:nvSpPr>
        <p:spPr>
          <a:xfrm>
            <a:off x="6127692" y="2924175"/>
            <a:ext cx="2727384" cy="2663825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pic>
        <p:nvPicPr>
          <p:cNvPr id="20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76888" y="14192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0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RGS-IBG Powerpoint template">
  <a:themeElements>
    <a:clrScheme name="RGS-IBG Powerpoint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9900"/>
      </a:accent1>
      <a:accent2>
        <a:srgbClr val="FF00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RGS-IBG Powerpoint templa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RGS-IBG Powerpoint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641</Words>
  <Application>Microsoft Office PowerPoint</Application>
  <PresentationFormat>On-screen Show (4:3)</PresentationFormat>
  <Paragraphs>65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Arial</vt:lpstr>
      <vt:lpstr>Calibri</vt:lpstr>
      <vt:lpstr>Helvetica</vt:lpstr>
      <vt:lpstr>Helvetica Neue</vt:lpstr>
      <vt:lpstr>Times New Roman</vt:lpstr>
      <vt:lpstr>Wingdings</vt:lpstr>
      <vt:lpstr>RGS-IBG Powerpoint template</vt:lpstr>
      <vt:lpstr>Lesson five:  The indigenous people of the rainforest</vt:lpstr>
      <vt:lpstr>Starter</vt:lpstr>
      <vt:lpstr>PowerPoint Presentation</vt:lpstr>
      <vt:lpstr>PowerPoint Presentation</vt:lpstr>
      <vt:lpstr>PowerPoint Presentation</vt:lpstr>
      <vt:lpstr>PowerPoint Presentation</vt:lpstr>
      <vt:lpstr>What do you think is happening to the rainforest? </vt:lpstr>
      <vt:lpstr>PowerPoint Presentation</vt:lpstr>
      <vt:lpstr>PowerPoint Presentation</vt:lpstr>
      <vt:lpstr>PowerPoint Presentation</vt:lpstr>
      <vt:lpstr>Lesson five:  The indigenous people of the rainforest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five:  The indigenous people of the rainforest</dc:title>
  <cp:lastModifiedBy>Naomi Akien</cp:lastModifiedBy>
  <cp:revision>2</cp:revision>
  <dcterms:modified xsi:type="dcterms:W3CDTF">2021-01-31T20:38:20Z</dcterms:modified>
</cp:coreProperties>
</file>