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86" r:id="rId2"/>
    <p:sldId id="259" r:id="rId3"/>
    <p:sldId id="288" r:id="rId4"/>
    <p:sldId id="257" r:id="rId5"/>
    <p:sldId id="287" r:id="rId6"/>
    <p:sldId id="284" r:id="rId7"/>
    <p:sldId id="290" r:id="rId8"/>
    <p:sldId id="289" r:id="rId9"/>
    <p:sldId id="291" r:id="rId10"/>
  </p:sldIdLst>
  <p:sldSz cx="10160000" cy="7620000"/>
  <p:notesSz cx="6858000" cy="9144000"/>
  <p:embeddedFontLst>
    <p:embeddedFont>
      <p:font typeface="Calibri" panose="020F0502020204030204" pitchFamily="34" charset="0"/>
      <p:regular r:id="rId11"/>
      <p:bold r:id="rId12"/>
      <p:italic r:id="rId13"/>
      <p:boldItalic r:id="rId14"/>
    </p:embeddedFont>
    <p:embeddedFont>
      <p:font typeface="Calibri Light" panose="020F0302020204030204" pitchFamily="34" charset="0"/>
      <p:regular r:id="rId15"/>
      <p:italic r:id="rId16"/>
    </p:embeddedFont>
    <p:embeddedFont>
      <p:font typeface="XCCW Joined 1a" panose="03050602040000000000" pitchFamily="66"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10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29840-A471-49DB-875B-62227D2C9E87}"/>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7D117921-A97F-4CE5-A2DC-693B73E48B88}"/>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ACA351-EB93-46B1-AC42-90471F149BA9}"/>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6AA90037-89C3-4A9E-AA95-A028B62EF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30502-AF48-413F-9AA9-FAB96BC86092}"/>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8590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75936-4EE9-4A13-8751-E206FD2AFF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198DFC-01AC-4140-9C5B-0FB462C396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DA180-3E54-4CC2-B2D2-6C8811749C22}"/>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9888CA14-ABCE-41E9-806A-4A80B80C3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C7E99-ACE1-40F8-A8E7-835CA3BE9D4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27453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40C74-928F-47D2-BA42-C641165954FA}"/>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4AF61F-39A5-43FB-A0DD-1B25C6EF3BED}"/>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D9B8D7-1674-4754-B37A-7EEA28C83B36}"/>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79118899-C225-4312-A2AF-E3A28ED64B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1EC0AE-DF39-4F4D-83B6-ABE05123B0EB}"/>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54547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89AA3-BB97-4EDB-A394-45BCC43C13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5C20F-21AB-420B-AEDE-FF17448A3525}"/>
              </a:ext>
            </a:extLst>
          </p:cNvPr>
          <p:cNvSpPr>
            <a:spLocks noGrp="1"/>
          </p:cNvSpPr>
          <p:nvPr>
            <p:ph sz="half" idx="1"/>
          </p:nvPr>
        </p:nvSpPr>
        <p:spPr>
          <a:xfrm>
            <a:off x="698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773A25-AE32-4414-A1B0-8956C05EAE3D}"/>
              </a:ext>
            </a:extLst>
          </p:cNvPr>
          <p:cNvSpPr>
            <a:spLocks noGrp="1"/>
          </p:cNvSpPr>
          <p:nvPr>
            <p:ph sz="half" idx="2"/>
          </p:nvPr>
        </p:nvSpPr>
        <p:spPr>
          <a:xfrm>
            <a:off x="5143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5840C3-62C4-480A-9A76-40B60EDAA83B}"/>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6" name="Footer Placeholder 5">
            <a:extLst>
              <a:ext uri="{FF2B5EF4-FFF2-40B4-BE49-F238E27FC236}">
                <a16:creationId xmlns:a16="http://schemas.microsoft.com/office/drawing/2014/main" id="{EA6EAFBA-820F-4D18-9274-BD1360DF46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4E6ABB-F106-4D3D-B9D5-0F961D79798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782736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90C7-CCC2-442B-AC01-9997A8C24AC5}"/>
              </a:ext>
            </a:extLst>
          </p:cNvPr>
          <p:cNvSpPr>
            <a:spLocks noGrp="1"/>
          </p:cNvSpPr>
          <p:nvPr>
            <p:ph type="title"/>
          </p:nvPr>
        </p:nvSpPr>
        <p:spPr>
          <a:xfrm>
            <a:off x="699823" y="405696"/>
            <a:ext cx="8763000" cy="147284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17D667-6E6A-425E-A9F2-AB5611FF3440}"/>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4" name="Content Placeholder 3">
            <a:extLst>
              <a:ext uri="{FF2B5EF4-FFF2-40B4-BE49-F238E27FC236}">
                <a16:creationId xmlns:a16="http://schemas.microsoft.com/office/drawing/2014/main" id="{43FEB175-0101-4D18-841A-B88B291E7D5D}"/>
              </a:ext>
            </a:extLst>
          </p:cNvPr>
          <p:cNvSpPr>
            <a:spLocks noGrp="1"/>
          </p:cNvSpPr>
          <p:nvPr>
            <p:ph sz="half" idx="2"/>
          </p:nvPr>
        </p:nvSpPr>
        <p:spPr>
          <a:xfrm>
            <a:off x="699824" y="2783417"/>
            <a:ext cx="4298156"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3A6C87-0D67-4A2E-BBFD-28BE1DFCD44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6" name="Content Placeholder 5">
            <a:extLst>
              <a:ext uri="{FF2B5EF4-FFF2-40B4-BE49-F238E27FC236}">
                <a16:creationId xmlns:a16="http://schemas.microsoft.com/office/drawing/2014/main" id="{CB8476EC-581E-4AA6-8926-DBE568928D54}"/>
              </a:ext>
            </a:extLst>
          </p:cNvPr>
          <p:cNvSpPr>
            <a:spLocks noGrp="1"/>
          </p:cNvSpPr>
          <p:nvPr>
            <p:ph sz="quarter" idx="4"/>
          </p:nvPr>
        </p:nvSpPr>
        <p:spPr>
          <a:xfrm>
            <a:off x="5143501" y="2783417"/>
            <a:ext cx="4319323"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F7AC1A-1852-46D6-9747-5EA87EF04C4C}"/>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8" name="Footer Placeholder 7">
            <a:extLst>
              <a:ext uri="{FF2B5EF4-FFF2-40B4-BE49-F238E27FC236}">
                <a16:creationId xmlns:a16="http://schemas.microsoft.com/office/drawing/2014/main" id="{BC70B260-E76B-484C-93B1-7A5D671EBB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F98F12-6DD6-41F9-A771-F21C19C4E51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8620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6C02-8E23-44E3-9C30-B8F354C938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DACAA9-5FA7-4565-AFA3-7ECCDC9E043E}"/>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4" name="Footer Placeholder 3">
            <a:extLst>
              <a:ext uri="{FF2B5EF4-FFF2-40B4-BE49-F238E27FC236}">
                <a16:creationId xmlns:a16="http://schemas.microsoft.com/office/drawing/2014/main" id="{4BC049DA-2861-4138-8A86-272656526C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DB3C9E-79DF-4239-9640-888961A3C52A}"/>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04454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0C6E54-487D-49BA-8B62-A4A6A73836FF}"/>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3" name="Footer Placeholder 2">
            <a:extLst>
              <a:ext uri="{FF2B5EF4-FFF2-40B4-BE49-F238E27FC236}">
                <a16:creationId xmlns:a16="http://schemas.microsoft.com/office/drawing/2014/main" id="{FAE9EA5D-7ECC-4812-9BAC-226030239F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508B51-908A-4EE7-98EC-4018EA43683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162931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941E-F5AC-42E4-86D1-99A6F6B83465}"/>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2F6A26-3C83-4AA5-B90B-88AA774E042C}"/>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02F2E6-66F4-421D-8A1C-A765BF44FC8D}"/>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494C8F37-7813-4EF7-99CF-750DC896E276}"/>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6" name="Footer Placeholder 5">
            <a:extLst>
              <a:ext uri="{FF2B5EF4-FFF2-40B4-BE49-F238E27FC236}">
                <a16:creationId xmlns:a16="http://schemas.microsoft.com/office/drawing/2014/main" id="{F5357063-79BA-4BFC-9F21-1E637A5275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7C861B-F3B2-4377-89CA-100FF4AD0E49}"/>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208475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BD8E-9FEE-4B67-BC7F-F6A93E7A4AAB}"/>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D02243-5E9B-4BED-AC95-3F2FB9A9DF51}"/>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FCBCE15F-CA0C-4E06-9C2E-1BB898479847}"/>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E2899F7C-893D-4766-8342-E49DEE0A9315}"/>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6" name="Footer Placeholder 5">
            <a:extLst>
              <a:ext uri="{FF2B5EF4-FFF2-40B4-BE49-F238E27FC236}">
                <a16:creationId xmlns:a16="http://schemas.microsoft.com/office/drawing/2014/main" id="{619F1B91-FC46-48D8-92BD-AAEC09C96D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D61D04-9CD1-4A36-855A-E294E18321E0}"/>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15520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AB559-5CAC-44E7-94A0-D4B39657AA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B8A280-8F49-4206-B4EF-E8AD77AE25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3E2FB9-E259-470C-B679-38A80AC039FA}"/>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39E53F17-02A3-4A02-B599-A7AAFE9AE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0B2950-C8B3-48AE-9EB5-C38B64AB5DBD}"/>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033856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9FF592-92BF-4938-A172-1368B69A722C}"/>
              </a:ext>
            </a:extLst>
          </p:cNvPr>
          <p:cNvSpPr>
            <a:spLocks noGrp="1"/>
          </p:cNvSpPr>
          <p:nvPr>
            <p:ph type="title" orient="vert"/>
          </p:nvPr>
        </p:nvSpPr>
        <p:spPr>
          <a:xfrm>
            <a:off x="7270750" y="405694"/>
            <a:ext cx="2190750" cy="645759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EBBD95-9CE9-47A8-8C4A-8E985EFC2086}"/>
              </a:ext>
            </a:extLst>
          </p:cNvPr>
          <p:cNvSpPr>
            <a:spLocks noGrp="1"/>
          </p:cNvSpPr>
          <p:nvPr>
            <p:ph type="body" orient="vert" idx="1"/>
          </p:nvPr>
        </p:nvSpPr>
        <p:spPr>
          <a:xfrm>
            <a:off x="698500" y="405694"/>
            <a:ext cx="6445250" cy="645759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3A6D59-DAAE-4EB6-AC27-60A1E2666447}"/>
              </a:ext>
            </a:extLst>
          </p:cNvPr>
          <p:cNvSpPr>
            <a:spLocks noGrp="1"/>
          </p:cNvSpPr>
          <p:nvPr>
            <p:ph type="dt" sz="half" idx="10"/>
          </p:nvPr>
        </p:nvSpPr>
        <p:spPr/>
        <p:txBody>
          <a:body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CB16F3A1-35AC-4266-A5E5-9943B06939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2E226-AB1E-4E7F-80CE-737392ED7A03}"/>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460220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ABCC5-B730-41C4-855F-0F6FC80D6FFA}"/>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8B354E-1C96-4AEB-BE7D-4478BE416E81}"/>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CA435A-AE3E-4D2F-97BE-1875AD9612FF}"/>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8C0EF2B2-5823-4C7A-A84C-CB75270E87CB}" type="datetimeFigureOut">
              <a:rPr lang="en-GB" smtClean="0"/>
              <a:t>25/01/2021</a:t>
            </a:fld>
            <a:endParaRPr lang="en-GB"/>
          </a:p>
        </p:txBody>
      </p:sp>
      <p:sp>
        <p:nvSpPr>
          <p:cNvPr id="5" name="Footer Placeholder 4">
            <a:extLst>
              <a:ext uri="{FF2B5EF4-FFF2-40B4-BE49-F238E27FC236}">
                <a16:creationId xmlns:a16="http://schemas.microsoft.com/office/drawing/2014/main" id="{328D1CD3-EB29-4004-9D11-72207DE97485}"/>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90E0F7-1816-40F1-B06A-597A616DCFAD}"/>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C635D58F-FEB7-43F9-8B78-1CEB4523B818}" type="slidenum">
              <a:rPr lang="en-GB" smtClean="0"/>
              <a:t>‹#›</a:t>
            </a:fld>
            <a:endParaRPr lang="en-GB"/>
          </a:p>
        </p:txBody>
      </p:sp>
    </p:spTree>
    <p:extLst>
      <p:ext uri="{BB962C8B-B14F-4D97-AF65-F5344CB8AC3E}">
        <p14:creationId xmlns:p14="http://schemas.microsoft.com/office/powerpoint/2010/main" val="3846296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3.m4a"/><Relationship Id="rId7" Type="http://schemas.openxmlformats.org/officeDocument/2006/relationships/image" Target="../media/image6.jpe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7.jpe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hyperlink" Target="https://www.kids-world-travel-guide.com/brazil-facts.html" TargetMode="External"/><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A2E88D-C399-43E0-857A-18776D9095D6}"/>
              </a:ext>
            </a:extLst>
          </p:cNvPr>
          <p:cNvSpPr txBox="1"/>
          <p:nvPr/>
        </p:nvSpPr>
        <p:spPr>
          <a:xfrm>
            <a:off x="373822" y="105466"/>
            <a:ext cx="4068583" cy="661720"/>
          </a:xfrm>
          <a:prstGeom prst="rect">
            <a:avLst/>
          </a:prstGeom>
          <a:noFill/>
        </p:spPr>
        <p:txBody>
          <a:bodyPr vert="horz" rtlCol="0">
            <a:spAutoFit/>
          </a:bodyPr>
          <a:lstStyle/>
          <a:p>
            <a:r>
              <a:rPr lang="en-GB" sz="3700" dirty="0">
                <a:solidFill>
                  <a:srgbClr val="000000"/>
                </a:solidFill>
                <a:latin typeface="Harrington - 50"/>
              </a:rPr>
              <a:t>Day 2</a:t>
            </a:r>
          </a:p>
        </p:txBody>
      </p:sp>
      <p:pic>
        <p:nvPicPr>
          <p:cNvPr id="3" name="Picture 2" descr="A picture containing text&#10;&#10;Description automatically generated">
            <a:extLst>
              <a:ext uri="{FF2B5EF4-FFF2-40B4-BE49-F238E27FC236}">
                <a16:creationId xmlns:a16="http://schemas.microsoft.com/office/drawing/2014/main" id="{F24C8E12-6646-4236-9DAD-4F243C569A7D}"/>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5400000">
            <a:off x="1263926" y="1151282"/>
            <a:ext cx="7620000" cy="5317435"/>
          </a:xfrm>
          <a:prstGeom prst="rect">
            <a:avLst/>
          </a:prstGeom>
        </p:spPr>
      </p:pic>
      <p:pic>
        <p:nvPicPr>
          <p:cNvPr id="7" name="Audio 6">
            <a:hlinkClick r:id="" action="ppaction://media"/>
            <a:extLst>
              <a:ext uri="{FF2B5EF4-FFF2-40B4-BE49-F238E27FC236}">
                <a16:creationId xmlns:a16="http://schemas.microsoft.com/office/drawing/2014/main" id="{025CCE69-88A1-4365-8411-0A0CDB2F25F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077299675"/>
      </p:ext>
    </p:extLst>
  </p:cSld>
  <p:clrMapOvr>
    <a:masterClrMapping/>
  </p:clrMapOvr>
  <mc:AlternateContent xmlns:mc="http://schemas.openxmlformats.org/markup-compatibility/2006" xmlns:p14="http://schemas.microsoft.com/office/powerpoint/2010/main">
    <mc:Choice Requires="p14">
      <p:transition spd="slow" p14:dur="2000" advTm="30706"/>
    </mc:Choice>
    <mc:Fallback xmlns="">
      <p:transition spd="slow" advTm="30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C9546E8-310F-4CA8-B8F6-A39F82A2534F}"/>
              </a:ext>
            </a:extLst>
          </p:cNvPr>
          <p:cNvSpPr/>
          <p:nvPr/>
        </p:nvSpPr>
        <p:spPr>
          <a:xfrm>
            <a:off x="89356" y="101032"/>
            <a:ext cx="9926796" cy="4563062"/>
          </a:xfrm>
          <a:custGeom>
            <a:avLst/>
            <a:gdLst/>
            <a:ahLst/>
            <a:cxnLst/>
            <a:rect l="0" t="0" r="0" b="0"/>
            <a:pathLst>
              <a:path w="9926796" h="4563062">
                <a:moveTo>
                  <a:pt x="0" y="0"/>
                </a:moveTo>
                <a:lnTo>
                  <a:pt x="9926795" y="0"/>
                </a:lnTo>
                <a:lnTo>
                  <a:pt x="9926795" y="4563061"/>
                </a:lnTo>
                <a:lnTo>
                  <a:pt x="0" y="4563061"/>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pb</a:t>
            </a:r>
          </a:p>
        </p:txBody>
      </p:sp>
      <p:sp>
        <p:nvSpPr>
          <p:cNvPr id="9" name="Freeform: Shape 8">
            <a:extLst>
              <a:ext uri="{FF2B5EF4-FFF2-40B4-BE49-F238E27FC236}">
                <a16:creationId xmlns:a16="http://schemas.microsoft.com/office/drawing/2014/main" id="{B02C5553-A0D3-4794-B01A-09C392B02233}"/>
              </a:ext>
            </a:extLst>
          </p:cNvPr>
          <p:cNvSpPr/>
          <p:nvPr/>
        </p:nvSpPr>
        <p:spPr>
          <a:xfrm>
            <a:off x="116603" y="4710895"/>
            <a:ext cx="4882780" cy="2705905"/>
          </a:xfrm>
          <a:custGeom>
            <a:avLst/>
            <a:gdLst/>
            <a:ahLst/>
            <a:cxnLst/>
            <a:rect l="0" t="0" r="0" b="0"/>
            <a:pathLst>
              <a:path w="9926796" h="4563062">
                <a:moveTo>
                  <a:pt x="0" y="0"/>
                </a:moveTo>
                <a:lnTo>
                  <a:pt x="9926795" y="0"/>
                </a:lnTo>
                <a:lnTo>
                  <a:pt x="9926795" y="4563061"/>
                </a:lnTo>
                <a:lnTo>
                  <a:pt x="0" y="4563061"/>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Shape 6">
            <a:extLst>
              <a:ext uri="{FF2B5EF4-FFF2-40B4-BE49-F238E27FC236}">
                <a16:creationId xmlns:a16="http://schemas.microsoft.com/office/drawing/2014/main" id="{D43428E6-A537-43F0-A2A7-0BC3A1C61B63}"/>
              </a:ext>
            </a:extLst>
          </p:cNvPr>
          <p:cNvSpPr/>
          <p:nvPr/>
        </p:nvSpPr>
        <p:spPr>
          <a:xfrm>
            <a:off x="2199908" y="1539159"/>
            <a:ext cx="5682450" cy="1816112"/>
          </a:xfrm>
          <a:custGeom>
            <a:avLst/>
            <a:gdLst/>
            <a:ahLst/>
            <a:cxnLst/>
            <a:rect l="0" t="0" r="0" b="0"/>
            <a:pathLst>
              <a:path w="5682450" h="1671309">
                <a:moveTo>
                  <a:pt x="0" y="0"/>
                </a:moveTo>
                <a:lnTo>
                  <a:pt x="5682449" y="0"/>
                </a:lnTo>
                <a:lnTo>
                  <a:pt x="5682449" y="1671308"/>
                </a:lnTo>
                <a:lnTo>
                  <a:pt x="0" y="1671308"/>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1A15D60-FC08-48F2-821C-E72FAB7E1346}"/>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2482850" y="2057400"/>
            <a:ext cx="1521841" cy="817753"/>
          </a:xfrm>
          <a:prstGeom prst="rect">
            <a:avLst/>
          </a:prstGeom>
          <a:solidFill>
            <a:scrgbClr r="0" g="0" b="0">
              <a:alpha val="0"/>
            </a:scrgbClr>
          </a:solidFill>
        </p:spPr>
      </p:pic>
      <p:sp>
        <p:nvSpPr>
          <p:cNvPr id="4" name="TextBox 3">
            <a:extLst>
              <a:ext uri="{FF2B5EF4-FFF2-40B4-BE49-F238E27FC236}">
                <a16:creationId xmlns:a16="http://schemas.microsoft.com/office/drawing/2014/main" id="{97775E7B-0688-46FD-84F0-DBAC06E9FB1B}"/>
              </a:ext>
            </a:extLst>
          </p:cNvPr>
          <p:cNvSpPr txBox="1"/>
          <p:nvPr/>
        </p:nvSpPr>
        <p:spPr>
          <a:xfrm>
            <a:off x="2463800" y="1651000"/>
            <a:ext cx="1842059" cy="338554"/>
          </a:xfrm>
          <a:prstGeom prst="rect">
            <a:avLst/>
          </a:prstGeom>
          <a:noFill/>
        </p:spPr>
        <p:txBody>
          <a:bodyPr vert="horz" rtlCol="0">
            <a:spAutoFit/>
          </a:bodyPr>
          <a:lstStyle/>
          <a:p>
            <a:r>
              <a:rPr lang="en-GB" sz="1600">
                <a:solidFill>
                  <a:srgbClr val="000000"/>
                </a:solidFill>
                <a:latin typeface="Harrington - 21"/>
              </a:rPr>
              <a:t>Travel Writing</a:t>
            </a:r>
          </a:p>
        </p:txBody>
      </p:sp>
      <p:sp>
        <p:nvSpPr>
          <p:cNvPr id="5" name="TextBox 4">
            <a:extLst>
              <a:ext uri="{FF2B5EF4-FFF2-40B4-BE49-F238E27FC236}">
                <a16:creationId xmlns:a16="http://schemas.microsoft.com/office/drawing/2014/main" id="{DE084E93-9943-4227-B80F-0AECF0161E57}"/>
              </a:ext>
            </a:extLst>
          </p:cNvPr>
          <p:cNvSpPr txBox="1"/>
          <p:nvPr/>
        </p:nvSpPr>
        <p:spPr>
          <a:xfrm>
            <a:off x="444500" y="203200"/>
            <a:ext cx="5638800" cy="415498"/>
          </a:xfrm>
          <a:prstGeom prst="rect">
            <a:avLst/>
          </a:prstGeom>
          <a:noFill/>
        </p:spPr>
        <p:txBody>
          <a:bodyPr vert="horz" rtlCol="0">
            <a:spAutoFit/>
          </a:bodyPr>
          <a:lstStyle/>
          <a:p>
            <a:r>
              <a:rPr lang="en-GB" sz="2100" dirty="0">
                <a:solidFill>
                  <a:srgbClr val="000000"/>
                </a:solidFill>
                <a:latin typeface="Arial - 28"/>
              </a:rPr>
              <a:t>Features or Ingredients</a:t>
            </a:r>
          </a:p>
        </p:txBody>
      </p:sp>
      <p:sp>
        <p:nvSpPr>
          <p:cNvPr id="6" name="TextBox 5">
            <a:extLst>
              <a:ext uri="{FF2B5EF4-FFF2-40B4-BE49-F238E27FC236}">
                <a16:creationId xmlns:a16="http://schemas.microsoft.com/office/drawing/2014/main" id="{B597ED3E-5417-422D-9FFB-A327A3FFA6DE}"/>
              </a:ext>
            </a:extLst>
          </p:cNvPr>
          <p:cNvSpPr txBox="1"/>
          <p:nvPr/>
        </p:nvSpPr>
        <p:spPr>
          <a:xfrm>
            <a:off x="4569751" y="1576393"/>
            <a:ext cx="1451483" cy="415498"/>
          </a:xfrm>
          <a:prstGeom prst="rect">
            <a:avLst/>
          </a:prstGeom>
          <a:noFill/>
        </p:spPr>
        <p:txBody>
          <a:bodyPr vert="horz" rtlCol="0">
            <a:spAutoFit/>
          </a:bodyPr>
          <a:lstStyle/>
          <a:p>
            <a:r>
              <a:rPr lang="en-GB" sz="2100" dirty="0">
                <a:solidFill>
                  <a:srgbClr val="000000"/>
                </a:solidFill>
                <a:latin typeface="Arial - 28"/>
              </a:rPr>
              <a:t>Purpose</a:t>
            </a:r>
          </a:p>
        </p:txBody>
      </p:sp>
      <p:sp>
        <p:nvSpPr>
          <p:cNvPr id="10" name="TextBox 9">
            <a:extLst>
              <a:ext uri="{FF2B5EF4-FFF2-40B4-BE49-F238E27FC236}">
                <a16:creationId xmlns:a16="http://schemas.microsoft.com/office/drawing/2014/main" id="{52C7A4BD-1BC5-4394-B164-1C560921197F}"/>
              </a:ext>
            </a:extLst>
          </p:cNvPr>
          <p:cNvSpPr txBox="1"/>
          <p:nvPr/>
        </p:nvSpPr>
        <p:spPr>
          <a:xfrm>
            <a:off x="257683" y="4760412"/>
            <a:ext cx="5638800" cy="415498"/>
          </a:xfrm>
          <a:prstGeom prst="rect">
            <a:avLst/>
          </a:prstGeom>
          <a:noFill/>
        </p:spPr>
        <p:txBody>
          <a:bodyPr vert="horz" rtlCol="0">
            <a:spAutoFit/>
          </a:bodyPr>
          <a:lstStyle/>
          <a:p>
            <a:r>
              <a:rPr lang="en-GB" sz="2100" dirty="0" err="1">
                <a:solidFill>
                  <a:srgbClr val="000000"/>
                </a:solidFill>
                <a:latin typeface="Arial - 28"/>
              </a:rPr>
              <a:t>Magpied</a:t>
            </a:r>
            <a:r>
              <a:rPr lang="en-GB" sz="2100" dirty="0">
                <a:solidFill>
                  <a:srgbClr val="000000"/>
                </a:solidFill>
                <a:latin typeface="Arial - 28"/>
              </a:rPr>
              <a:t> Vocabulary </a:t>
            </a:r>
          </a:p>
        </p:txBody>
      </p:sp>
      <p:sp>
        <p:nvSpPr>
          <p:cNvPr id="11" name="Freeform: Shape 10">
            <a:extLst>
              <a:ext uri="{FF2B5EF4-FFF2-40B4-BE49-F238E27FC236}">
                <a16:creationId xmlns:a16="http://schemas.microsoft.com/office/drawing/2014/main" id="{06A65965-6C64-49F1-9571-56C7917B1190}"/>
              </a:ext>
            </a:extLst>
          </p:cNvPr>
          <p:cNvSpPr/>
          <p:nvPr/>
        </p:nvSpPr>
        <p:spPr>
          <a:xfrm>
            <a:off x="5080000" y="4710894"/>
            <a:ext cx="4963397" cy="2705905"/>
          </a:xfrm>
          <a:custGeom>
            <a:avLst/>
            <a:gdLst/>
            <a:ahLst/>
            <a:cxnLst/>
            <a:rect l="0" t="0" r="0" b="0"/>
            <a:pathLst>
              <a:path w="9926796" h="4563062">
                <a:moveTo>
                  <a:pt x="0" y="0"/>
                </a:moveTo>
                <a:lnTo>
                  <a:pt x="9926795" y="0"/>
                </a:lnTo>
                <a:lnTo>
                  <a:pt x="9926795" y="4563061"/>
                </a:lnTo>
                <a:lnTo>
                  <a:pt x="0" y="4563061"/>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CC35153B-25C2-4053-BA90-3375876B2F80}"/>
              </a:ext>
            </a:extLst>
          </p:cNvPr>
          <p:cNvSpPr txBox="1"/>
          <p:nvPr/>
        </p:nvSpPr>
        <p:spPr>
          <a:xfrm>
            <a:off x="5082209" y="4787037"/>
            <a:ext cx="5638800" cy="415498"/>
          </a:xfrm>
          <a:prstGeom prst="rect">
            <a:avLst/>
          </a:prstGeom>
          <a:noFill/>
        </p:spPr>
        <p:txBody>
          <a:bodyPr vert="horz" rtlCol="0">
            <a:spAutoFit/>
          </a:bodyPr>
          <a:lstStyle/>
          <a:p>
            <a:r>
              <a:rPr lang="en-GB" sz="2100" dirty="0" err="1">
                <a:solidFill>
                  <a:srgbClr val="000000"/>
                </a:solidFill>
                <a:latin typeface="Arial - 28"/>
              </a:rPr>
              <a:t>Magpied</a:t>
            </a:r>
            <a:r>
              <a:rPr lang="en-GB" sz="2100" dirty="0">
                <a:solidFill>
                  <a:srgbClr val="000000"/>
                </a:solidFill>
                <a:latin typeface="Arial - 28"/>
              </a:rPr>
              <a:t> Vocabulary Specific to  country </a:t>
            </a:r>
          </a:p>
        </p:txBody>
      </p:sp>
      <p:sp>
        <p:nvSpPr>
          <p:cNvPr id="13" name="TextBox 12">
            <a:extLst>
              <a:ext uri="{FF2B5EF4-FFF2-40B4-BE49-F238E27FC236}">
                <a16:creationId xmlns:a16="http://schemas.microsoft.com/office/drawing/2014/main" id="{EE202456-370A-4EE4-B425-357E7112EA5A}"/>
              </a:ext>
            </a:extLst>
          </p:cNvPr>
          <p:cNvSpPr txBox="1"/>
          <p:nvPr/>
        </p:nvSpPr>
        <p:spPr>
          <a:xfrm>
            <a:off x="1911764" y="3631489"/>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present tense</a:t>
            </a:r>
          </a:p>
        </p:txBody>
      </p:sp>
      <p:sp>
        <p:nvSpPr>
          <p:cNvPr id="14" name="TextBox 13">
            <a:extLst>
              <a:ext uri="{FF2B5EF4-FFF2-40B4-BE49-F238E27FC236}">
                <a16:creationId xmlns:a16="http://schemas.microsoft.com/office/drawing/2014/main" id="{8437A26A-4644-49E5-AF31-C615E7AB740C}"/>
              </a:ext>
            </a:extLst>
          </p:cNvPr>
          <p:cNvSpPr txBox="1"/>
          <p:nvPr/>
        </p:nvSpPr>
        <p:spPr>
          <a:xfrm>
            <a:off x="1063487" y="700876"/>
            <a:ext cx="3666946"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descriptions- adjectives</a:t>
            </a:r>
          </a:p>
        </p:txBody>
      </p:sp>
      <p:sp>
        <p:nvSpPr>
          <p:cNvPr id="15" name="TextBox 14">
            <a:extLst>
              <a:ext uri="{FF2B5EF4-FFF2-40B4-BE49-F238E27FC236}">
                <a16:creationId xmlns:a16="http://schemas.microsoft.com/office/drawing/2014/main" id="{EC837271-1D36-4660-ACB6-EEF0176DE6DB}"/>
              </a:ext>
            </a:extLst>
          </p:cNvPr>
          <p:cNvSpPr txBox="1"/>
          <p:nvPr/>
        </p:nvSpPr>
        <p:spPr>
          <a:xfrm>
            <a:off x="4857744" y="279828"/>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facts</a:t>
            </a:r>
          </a:p>
        </p:txBody>
      </p:sp>
      <p:sp>
        <p:nvSpPr>
          <p:cNvPr id="16" name="TextBox 15">
            <a:extLst>
              <a:ext uri="{FF2B5EF4-FFF2-40B4-BE49-F238E27FC236}">
                <a16:creationId xmlns:a16="http://schemas.microsoft.com/office/drawing/2014/main" id="{A2C239A6-3254-4607-AFF0-9D8931ACCBC3}"/>
              </a:ext>
            </a:extLst>
          </p:cNvPr>
          <p:cNvSpPr txBox="1"/>
          <p:nvPr/>
        </p:nvSpPr>
        <p:spPr>
          <a:xfrm>
            <a:off x="168939" y="2195267"/>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positive writing</a:t>
            </a:r>
          </a:p>
        </p:txBody>
      </p:sp>
      <p:sp>
        <p:nvSpPr>
          <p:cNvPr id="17" name="TextBox 16">
            <a:extLst>
              <a:ext uri="{FF2B5EF4-FFF2-40B4-BE49-F238E27FC236}">
                <a16:creationId xmlns:a16="http://schemas.microsoft.com/office/drawing/2014/main" id="{98B5656E-E9C7-4306-AB60-2DA5897F3691}"/>
              </a:ext>
            </a:extLst>
          </p:cNvPr>
          <p:cNvSpPr txBox="1"/>
          <p:nvPr/>
        </p:nvSpPr>
        <p:spPr>
          <a:xfrm>
            <a:off x="5149480" y="3743352"/>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pictures</a:t>
            </a:r>
          </a:p>
        </p:txBody>
      </p:sp>
      <p:sp>
        <p:nvSpPr>
          <p:cNvPr id="18" name="TextBox 17">
            <a:extLst>
              <a:ext uri="{FF2B5EF4-FFF2-40B4-BE49-F238E27FC236}">
                <a16:creationId xmlns:a16="http://schemas.microsoft.com/office/drawing/2014/main" id="{50940B11-7BE5-4683-9F8E-17E9B14B815C}"/>
              </a:ext>
            </a:extLst>
          </p:cNvPr>
          <p:cNvSpPr txBox="1"/>
          <p:nvPr/>
        </p:nvSpPr>
        <p:spPr>
          <a:xfrm>
            <a:off x="8123114" y="3179929"/>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lists</a:t>
            </a:r>
          </a:p>
        </p:txBody>
      </p:sp>
      <p:sp>
        <p:nvSpPr>
          <p:cNvPr id="19" name="TextBox 18">
            <a:extLst>
              <a:ext uri="{FF2B5EF4-FFF2-40B4-BE49-F238E27FC236}">
                <a16:creationId xmlns:a16="http://schemas.microsoft.com/office/drawing/2014/main" id="{5B44E8B9-A262-4A41-A039-D3A20B8FF344}"/>
              </a:ext>
            </a:extLst>
          </p:cNvPr>
          <p:cNvSpPr txBox="1"/>
          <p:nvPr/>
        </p:nvSpPr>
        <p:spPr>
          <a:xfrm>
            <a:off x="8569827" y="2264180"/>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food</a:t>
            </a:r>
          </a:p>
        </p:txBody>
      </p:sp>
      <p:sp>
        <p:nvSpPr>
          <p:cNvPr id="20" name="TextBox 19">
            <a:extLst>
              <a:ext uri="{FF2B5EF4-FFF2-40B4-BE49-F238E27FC236}">
                <a16:creationId xmlns:a16="http://schemas.microsoft.com/office/drawing/2014/main" id="{EDEBEE7D-005D-42C3-98CB-BACA9A30C83D}"/>
              </a:ext>
            </a:extLst>
          </p:cNvPr>
          <p:cNvSpPr txBox="1"/>
          <p:nvPr/>
        </p:nvSpPr>
        <p:spPr>
          <a:xfrm>
            <a:off x="7898204" y="1590612"/>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language</a:t>
            </a:r>
          </a:p>
        </p:txBody>
      </p:sp>
      <p:sp>
        <p:nvSpPr>
          <p:cNvPr id="21" name="TextBox 20">
            <a:extLst>
              <a:ext uri="{FF2B5EF4-FFF2-40B4-BE49-F238E27FC236}">
                <a16:creationId xmlns:a16="http://schemas.microsoft.com/office/drawing/2014/main" id="{EA371328-9ECF-410F-AA55-48A214143381}"/>
              </a:ext>
            </a:extLst>
          </p:cNvPr>
          <p:cNvSpPr txBox="1"/>
          <p:nvPr/>
        </p:nvSpPr>
        <p:spPr>
          <a:xfrm>
            <a:off x="5149480" y="1050552"/>
            <a:ext cx="2172440" cy="33855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strong verbs</a:t>
            </a:r>
          </a:p>
        </p:txBody>
      </p:sp>
      <p:sp>
        <p:nvSpPr>
          <p:cNvPr id="22" name="TextBox 21">
            <a:extLst>
              <a:ext uri="{FF2B5EF4-FFF2-40B4-BE49-F238E27FC236}">
                <a16:creationId xmlns:a16="http://schemas.microsoft.com/office/drawing/2014/main" id="{76F28394-F44F-42AD-95FB-DD24B12E1971}"/>
              </a:ext>
            </a:extLst>
          </p:cNvPr>
          <p:cNvSpPr txBox="1"/>
          <p:nvPr/>
        </p:nvSpPr>
        <p:spPr>
          <a:xfrm>
            <a:off x="7009593" y="3838842"/>
            <a:ext cx="2172440" cy="584775"/>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best time to visit</a:t>
            </a:r>
          </a:p>
        </p:txBody>
      </p:sp>
      <p:sp>
        <p:nvSpPr>
          <p:cNvPr id="23" name="TextBox 22">
            <a:extLst>
              <a:ext uri="{FF2B5EF4-FFF2-40B4-BE49-F238E27FC236}">
                <a16:creationId xmlns:a16="http://schemas.microsoft.com/office/drawing/2014/main" id="{374D4574-3F94-45A3-8BE5-6F508EE6385A}"/>
              </a:ext>
            </a:extLst>
          </p:cNvPr>
          <p:cNvSpPr txBox="1"/>
          <p:nvPr/>
        </p:nvSpPr>
        <p:spPr>
          <a:xfrm>
            <a:off x="3973597" y="1870634"/>
            <a:ext cx="4160608" cy="1077218"/>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Make the reader want to finish reading the piece of writing</a:t>
            </a:r>
          </a:p>
          <a:p>
            <a:r>
              <a:rPr lang="en-GB" sz="1600" dirty="0">
                <a:solidFill>
                  <a:srgbClr val="000000"/>
                </a:solidFill>
                <a:latin typeface="XCCW Joined 1a" panose="03050602040000000000" pitchFamily="66" charset="0"/>
              </a:rPr>
              <a:t>Make the reader want to go to the country</a:t>
            </a:r>
          </a:p>
        </p:txBody>
      </p:sp>
      <p:sp>
        <p:nvSpPr>
          <p:cNvPr id="24" name="TextBox 23">
            <a:extLst>
              <a:ext uri="{FF2B5EF4-FFF2-40B4-BE49-F238E27FC236}">
                <a16:creationId xmlns:a16="http://schemas.microsoft.com/office/drawing/2014/main" id="{350E6201-8373-439D-9F4D-764FCD3E8B1C}"/>
              </a:ext>
            </a:extLst>
          </p:cNvPr>
          <p:cNvSpPr txBox="1"/>
          <p:nvPr/>
        </p:nvSpPr>
        <p:spPr>
          <a:xfrm>
            <a:off x="7299311" y="355414"/>
            <a:ext cx="2424287" cy="830997"/>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physical features of the country e.g. mountains etc</a:t>
            </a:r>
          </a:p>
        </p:txBody>
      </p:sp>
      <p:sp>
        <p:nvSpPr>
          <p:cNvPr id="25" name="TextBox 24">
            <a:extLst>
              <a:ext uri="{FF2B5EF4-FFF2-40B4-BE49-F238E27FC236}">
                <a16:creationId xmlns:a16="http://schemas.microsoft.com/office/drawing/2014/main" id="{85CCCC0F-FEF7-478C-A6E2-C3E48C36685E}"/>
              </a:ext>
            </a:extLst>
          </p:cNvPr>
          <p:cNvSpPr txBox="1"/>
          <p:nvPr/>
        </p:nvSpPr>
        <p:spPr>
          <a:xfrm>
            <a:off x="215900" y="5151507"/>
            <a:ext cx="2172440" cy="3539430"/>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staggering</a:t>
            </a:r>
          </a:p>
          <a:p>
            <a:r>
              <a:rPr lang="en-GB" sz="1600" dirty="0">
                <a:solidFill>
                  <a:srgbClr val="000000"/>
                </a:solidFill>
                <a:latin typeface="XCCW Joined 1a" panose="03050602040000000000" pitchFamily="66" charset="0"/>
              </a:rPr>
              <a:t>magnificent</a:t>
            </a:r>
          </a:p>
          <a:p>
            <a:r>
              <a:rPr lang="en-GB" sz="1600" dirty="0">
                <a:solidFill>
                  <a:srgbClr val="000000"/>
                </a:solidFill>
                <a:latin typeface="XCCW Joined 1a" panose="03050602040000000000" pitchFamily="66" charset="0"/>
              </a:rPr>
              <a:t>dramatic </a:t>
            </a:r>
          </a:p>
          <a:p>
            <a:r>
              <a:rPr lang="en-GB" sz="1600" dirty="0">
                <a:solidFill>
                  <a:srgbClr val="000000"/>
                </a:solidFill>
                <a:latin typeface="XCCW Joined 1a" panose="03050602040000000000" pitchFamily="66" charset="0"/>
              </a:rPr>
              <a:t>otherworldly</a:t>
            </a:r>
          </a:p>
          <a:p>
            <a:r>
              <a:rPr lang="en-GB" sz="1600" dirty="0">
                <a:solidFill>
                  <a:srgbClr val="000000"/>
                </a:solidFill>
                <a:latin typeface="XCCW Joined 1a" panose="03050602040000000000" pitchFamily="66" charset="0"/>
              </a:rPr>
              <a:t>treacherous </a:t>
            </a:r>
          </a:p>
          <a:p>
            <a:r>
              <a:rPr lang="en-GB" sz="1600" dirty="0">
                <a:solidFill>
                  <a:srgbClr val="000000"/>
                </a:solidFill>
                <a:latin typeface="XCCW Joined 1a" panose="03050602040000000000" pitchFamily="66" charset="0"/>
              </a:rPr>
              <a:t>beauty abundant </a:t>
            </a:r>
          </a:p>
          <a:p>
            <a:r>
              <a:rPr lang="en-GB" sz="1600" dirty="0">
                <a:solidFill>
                  <a:srgbClr val="000000"/>
                </a:solidFill>
                <a:latin typeface="XCCW Joined 1a" panose="03050602040000000000" pitchFamily="66" charset="0"/>
              </a:rPr>
              <a:t>authentic</a:t>
            </a: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p:txBody>
      </p:sp>
      <p:sp>
        <p:nvSpPr>
          <p:cNvPr id="26" name="TextBox 25">
            <a:extLst>
              <a:ext uri="{FF2B5EF4-FFF2-40B4-BE49-F238E27FC236}">
                <a16:creationId xmlns:a16="http://schemas.microsoft.com/office/drawing/2014/main" id="{3BA03EC5-09E3-46E1-AEE5-D18D3DABC634}"/>
              </a:ext>
            </a:extLst>
          </p:cNvPr>
          <p:cNvSpPr txBox="1"/>
          <p:nvPr/>
        </p:nvSpPr>
        <p:spPr>
          <a:xfrm>
            <a:off x="5149480" y="5244034"/>
            <a:ext cx="3113012" cy="3046988"/>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earthquakes</a:t>
            </a:r>
          </a:p>
          <a:p>
            <a:r>
              <a:rPr lang="en-GB" sz="1600" dirty="0">
                <a:solidFill>
                  <a:srgbClr val="000000"/>
                </a:solidFill>
                <a:latin typeface="XCCW Joined 1a" panose="03050602040000000000" pitchFamily="66" charset="0"/>
              </a:rPr>
              <a:t>volcanic</a:t>
            </a:r>
          </a:p>
          <a:p>
            <a:r>
              <a:rPr lang="en-GB" sz="1600" dirty="0">
                <a:solidFill>
                  <a:srgbClr val="000000"/>
                </a:solidFill>
                <a:latin typeface="XCCW Joined 1a" panose="03050602040000000000" pitchFamily="66" charset="0"/>
              </a:rPr>
              <a:t>glacier</a:t>
            </a:r>
          </a:p>
          <a:p>
            <a:r>
              <a:rPr lang="en-GB" sz="1600" dirty="0">
                <a:solidFill>
                  <a:srgbClr val="000000"/>
                </a:solidFill>
                <a:latin typeface="XCCW Joined 1a" panose="03050602040000000000" pitchFamily="66" charset="0"/>
              </a:rPr>
              <a:t>geothermal</a:t>
            </a:r>
          </a:p>
          <a:p>
            <a:r>
              <a:rPr lang="en-GB" sz="1600" dirty="0">
                <a:solidFill>
                  <a:srgbClr val="000000"/>
                </a:solidFill>
                <a:latin typeface="XCCW Joined 1a" panose="03050602040000000000" pitchFamily="66" charset="0"/>
              </a:rPr>
              <a:t>National Reserve</a:t>
            </a:r>
          </a:p>
          <a:p>
            <a:r>
              <a:rPr lang="en-GB" sz="1600" dirty="0">
                <a:solidFill>
                  <a:srgbClr val="000000"/>
                </a:solidFill>
                <a:latin typeface="XCCW Joined 1a" panose="03050602040000000000" pitchFamily="66" charset="0"/>
              </a:rPr>
              <a:t>migration</a:t>
            </a:r>
          </a:p>
          <a:p>
            <a:r>
              <a:rPr lang="en-GB" sz="1600" dirty="0">
                <a:solidFill>
                  <a:srgbClr val="000000"/>
                </a:solidFill>
                <a:latin typeface="XCCW Joined 1a" panose="03050602040000000000" pitchFamily="66" charset="0"/>
              </a:rPr>
              <a:t>safari</a:t>
            </a: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p:txBody>
      </p:sp>
      <p:sp>
        <p:nvSpPr>
          <p:cNvPr id="27" name="TextBox 26">
            <a:extLst>
              <a:ext uri="{FF2B5EF4-FFF2-40B4-BE49-F238E27FC236}">
                <a16:creationId xmlns:a16="http://schemas.microsoft.com/office/drawing/2014/main" id="{B5606CF1-AFA2-421B-B4A7-23642DD04683}"/>
              </a:ext>
            </a:extLst>
          </p:cNvPr>
          <p:cNvSpPr txBox="1"/>
          <p:nvPr/>
        </p:nvSpPr>
        <p:spPr>
          <a:xfrm>
            <a:off x="7321920" y="5163823"/>
            <a:ext cx="3113012" cy="1569660"/>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grassland</a:t>
            </a: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p:txBody>
      </p:sp>
      <p:sp>
        <p:nvSpPr>
          <p:cNvPr id="28" name="TextBox 27">
            <a:extLst>
              <a:ext uri="{FF2B5EF4-FFF2-40B4-BE49-F238E27FC236}">
                <a16:creationId xmlns:a16="http://schemas.microsoft.com/office/drawing/2014/main" id="{36AEC174-3390-46AE-AE95-47B7551FEEB8}"/>
              </a:ext>
            </a:extLst>
          </p:cNvPr>
          <p:cNvSpPr txBox="1"/>
          <p:nvPr/>
        </p:nvSpPr>
        <p:spPr>
          <a:xfrm>
            <a:off x="2453442" y="5134396"/>
            <a:ext cx="2172440" cy="2308324"/>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unique </a:t>
            </a:r>
          </a:p>
          <a:p>
            <a:r>
              <a:rPr lang="en-GB" sz="1600" dirty="0">
                <a:solidFill>
                  <a:srgbClr val="000000"/>
                </a:solidFill>
                <a:latin typeface="XCCW Joined 1a" panose="03050602040000000000" pitchFamily="66" charset="0"/>
              </a:rPr>
              <a:t>cultural </a:t>
            </a: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a:p>
            <a:endParaRPr lang="en-GB" sz="1600" dirty="0">
              <a:solidFill>
                <a:srgbClr val="000000"/>
              </a:solidFill>
              <a:latin typeface="XCCW Joined 1a" panose="03050602040000000000" pitchFamily="66" charset="0"/>
            </a:endParaRPr>
          </a:p>
        </p:txBody>
      </p:sp>
      <p:sp>
        <p:nvSpPr>
          <p:cNvPr id="29" name="TextBox 28">
            <a:extLst>
              <a:ext uri="{FF2B5EF4-FFF2-40B4-BE49-F238E27FC236}">
                <a16:creationId xmlns:a16="http://schemas.microsoft.com/office/drawing/2014/main" id="{2ED8430C-265C-40A6-8EB6-054D49099128}"/>
              </a:ext>
            </a:extLst>
          </p:cNvPr>
          <p:cNvSpPr txBox="1"/>
          <p:nvPr/>
        </p:nvSpPr>
        <p:spPr>
          <a:xfrm>
            <a:off x="116603" y="2877022"/>
            <a:ext cx="2172440" cy="830997"/>
          </a:xfrm>
          <a:prstGeom prst="rect">
            <a:avLst/>
          </a:prstGeom>
          <a:noFill/>
        </p:spPr>
        <p:txBody>
          <a:bodyPr vert="horz" wrap="square" rtlCol="0">
            <a:spAutoFit/>
          </a:bodyPr>
          <a:lstStyle/>
          <a:p>
            <a:r>
              <a:rPr lang="en-GB" sz="1600" dirty="0">
                <a:solidFill>
                  <a:srgbClr val="000000"/>
                </a:solidFill>
                <a:latin typeface="XCCW Joined 1a" panose="03050602040000000000" pitchFamily="66" charset="0"/>
              </a:rPr>
              <a:t>modal verbs</a:t>
            </a:r>
          </a:p>
          <a:p>
            <a:r>
              <a:rPr lang="en-GB" sz="1600" dirty="0">
                <a:solidFill>
                  <a:srgbClr val="000000"/>
                </a:solidFill>
                <a:latin typeface="XCCW Joined 1a" panose="03050602040000000000" pitchFamily="66" charset="0"/>
              </a:rPr>
              <a:t>e.g. will/should not</a:t>
            </a:r>
          </a:p>
        </p:txBody>
      </p:sp>
      <p:pic>
        <p:nvPicPr>
          <p:cNvPr id="30" name="Audio 29">
            <a:hlinkClick r:id="" action="ppaction://media"/>
            <a:extLst>
              <a:ext uri="{FF2B5EF4-FFF2-40B4-BE49-F238E27FC236}">
                <a16:creationId xmlns:a16="http://schemas.microsoft.com/office/drawing/2014/main" id="{EE4B7DF7-A439-47E3-9BC8-66416F8256F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669876340"/>
      </p:ext>
    </p:extLst>
  </p:cSld>
  <p:clrMapOvr>
    <a:masterClrMapping/>
  </p:clrMapOvr>
  <mc:AlternateContent xmlns:mc="http://schemas.openxmlformats.org/markup-compatibility/2006">
    <mc:Choice xmlns:p14="http://schemas.microsoft.com/office/powerpoint/2010/main" Requires="p14">
      <p:transition spd="slow" p14:dur="2000" advTm="159100"/>
    </mc:Choice>
    <mc:Fallback>
      <p:transition spd="slow" advTm="159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304800" y="697245"/>
            <a:ext cx="7270474" cy="625428"/>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sz="3200" dirty="0"/>
              <a:t>Speed words</a:t>
            </a:r>
          </a:p>
        </p:txBody>
      </p:sp>
      <p:graphicFrame>
        <p:nvGraphicFramePr>
          <p:cNvPr id="10" name="Table 10">
            <a:extLst>
              <a:ext uri="{FF2B5EF4-FFF2-40B4-BE49-F238E27FC236}">
                <a16:creationId xmlns:a16="http://schemas.microsoft.com/office/drawing/2014/main" id="{AE01F914-C8CF-4ABE-88C6-DD8F0B591A40}"/>
              </a:ext>
            </a:extLst>
          </p:cNvPr>
          <p:cNvGraphicFramePr>
            <a:graphicFrameLocks noGrp="1"/>
          </p:cNvGraphicFramePr>
          <p:nvPr>
            <p:extLst>
              <p:ext uri="{D42A27DB-BD31-4B8C-83A1-F6EECF244321}">
                <p14:modId xmlns:p14="http://schemas.microsoft.com/office/powerpoint/2010/main" val="1957868502"/>
              </p:ext>
            </p:extLst>
          </p:nvPr>
        </p:nvGraphicFramePr>
        <p:xfrm>
          <a:off x="1444763" y="1460947"/>
          <a:ext cx="7270473" cy="1015808"/>
        </p:xfrm>
        <a:graphic>
          <a:graphicData uri="http://schemas.openxmlformats.org/drawingml/2006/table">
            <a:tbl>
              <a:tblPr firstRow="1" bandRow="1">
                <a:tableStyleId>{073A0DAA-6AF3-43AB-8588-CEC1D06C72B9}</a:tableStyleId>
              </a:tblPr>
              <a:tblGrid>
                <a:gridCol w="1261818">
                  <a:extLst>
                    <a:ext uri="{9D8B030D-6E8A-4147-A177-3AD203B41FA5}">
                      <a16:colId xmlns:a16="http://schemas.microsoft.com/office/drawing/2014/main" val="885168990"/>
                    </a:ext>
                  </a:extLst>
                </a:gridCol>
                <a:gridCol w="2002885">
                  <a:extLst>
                    <a:ext uri="{9D8B030D-6E8A-4147-A177-3AD203B41FA5}">
                      <a16:colId xmlns:a16="http://schemas.microsoft.com/office/drawing/2014/main" val="2440003642"/>
                    </a:ext>
                  </a:extLst>
                </a:gridCol>
                <a:gridCol w="2002885">
                  <a:extLst>
                    <a:ext uri="{9D8B030D-6E8A-4147-A177-3AD203B41FA5}">
                      <a16:colId xmlns:a16="http://schemas.microsoft.com/office/drawing/2014/main" val="1441267063"/>
                    </a:ext>
                  </a:extLst>
                </a:gridCol>
                <a:gridCol w="2002885">
                  <a:extLst>
                    <a:ext uri="{9D8B030D-6E8A-4147-A177-3AD203B41FA5}">
                      <a16:colId xmlns:a16="http://schemas.microsoft.com/office/drawing/2014/main" val="3048743610"/>
                    </a:ext>
                  </a:extLst>
                </a:gridCol>
              </a:tblGrid>
              <a:tr h="390646">
                <a:tc>
                  <a:txBody>
                    <a:bodyPr/>
                    <a:lstStyle/>
                    <a:p>
                      <a:r>
                        <a:rPr lang="en-GB" sz="2400" b="0" dirty="0">
                          <a:solidFill>
                            <a:schemeClr val="tx1"/>
                          </a:solidFill>
                        </a:rPr>
                        <a:t>sacred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b="0" dirty="0">
                          <a:solidFill>
                            <a:schemeClr val="tx1"/>
                          </a:solidFill>
                        </a:rPr>
                        <a:t>coveted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b="0" dirty="0">
                          <a:solidFill>
                            <a:schemeClr val="tx1"/>
                          </a:solidFill>
                        </a:rPr>
                        <a:t>vast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b="0" dirty="0">
                          <a:solidFill>
                            <a:schemeClr val="tx1"/>
                          </a:solidFill>
                        </a:rPr>
                        <a:t>unfathomable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12633985"/>
                  </a:ext>
                </a:extLst>
              </a:tr>
              <a:tr h="558608">
                <a:tc>
                  <a:txBody>
                    <a:bodyPr/>
                    <a:lstStyle/>
                    <a:p>
                      <a:r>
                        <a:rPr lang="en-GB" sz="2400" dirty="0">
                          <a:solidFill>
                            <a:schemeClr val="tx1"/>
                          </a:solidFill>
                        </a:rPr>
                        <a:t>endures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761970" rtl="0" eaLnBrk="1" fontAlgn="auto" latinLnBrk="0" hangingPunct="1">
                        <a:lnSpc>
                          <a:spcPct val="100000"/>
                        </a:lnSpc>
                        <a:spcBef>
                          <a:spcPts val="0"/>
                        </a:spcBef>
                        <a:spcAft>
                          <a:spcPts val="0"/>
                        </a:spcAft>
                        <a:buClrTx/>
                        <a:buSzTx/>
                        <a:buFontTx/>
                        <a:buNone/>
                        <a:tabLst/>
                        <a:defRPr/>
                      </a:pPr>
                      <a:r>
                        <a:rPr lang="en-GB" sz="2400" u="none"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serenity</a:t>
                      </a:r>
                      <a:endParaRPr lang="en-GB" sz="2400" u="none"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rPr>
                        <a:t>sultry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761970" rtl="0" eaLnBrk="1" fontAlgn="auto" latinLnBrk="0" hangingPunct="1">
                        <a:lnSpc>
                          <a:spcPct val="100000"/>
                        </a:lnSpc>
                        <a:spcBef>
                          <a:spcPts val="0"/>
                        </a:spcBef>
                        <a:spcAft>
                          <a:spcPts val="0"/>
                        </a:spcAft>
                        <a:buClrTx/>
                        <a:buSzTx/>
                        <a:buFontTx/>
                        <a:buNone/>
                        <a:tabLst/>
                        <a:defRPr/>
                      </a:pPr>
                      <a:r>
                        <a:rPr lang="en-GB" sz="2400" b="0" u="none"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kaleidoscope</a:t>
                      </a:r>
                      <a:endParaRPr lang="en-GB" sz="2400" b="0" u="none"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88659625"/>
                  </a:ext>
                </a:extLst>
              </a:tr>
            </a:tbl>
          </a:graphicData>
        </a:graphic>
      </p:graphicFrame>
      <p:pic>
        <p:nvPicPr>
          <p:cNvPr id="4098" name="Picture 2" descr="Paddy fields, India — Stock Photo © Alisa24 #137446146">
            <a:extLst>
              <a:ext uri="{FF2B5EF4-FFF2-40B4-BE49-F238E27FC236}">
                <a16:creationId xmlns:a16="http://schemas.microsoft.com/office/drawing/2014/main" id="{40D0057C-FE8F-4FC5-B231-29CDC24D6C6D}"/>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744816" y="3030795"/>
            <a:ext cx="3957983" cy="287943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84AFEF3-9997-496B-A93D-C23FA9093869}"/>
              </a:ext>
            </a:extLst>
          </p:cNvPr>
          <p:cNvSpPr txBox="1"/>
          <p:nvPr/>
        </p:nvSpPr>
        <p:spPr>
          <a:xfrm>
            <a:off x="7325139" y="2516398"/>
            <a:ext cx="7270474" cy="392159"/>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dirty="0"/>
              <a:t>Paddy fields</a:t>
            </a:r>
          </a:p>
        </p:txBody>
      </p:sp>
      <p:sp>
        <p:nvSpPr>
          <p:cNvPr id="14" name="TextBox 13">
            <a:extLst>
              <a:ext uri="{FF2B5EF4-FFF2-40B4-BE49-F238E27FC236}">
                <a16:creationId xmlns:a16="http://schemas.microsoft.com/office/drawing/2014/main" id="{A8CB0635-E930-4AFC-AED2-B2F5D3BFD4C2}"/>
              </a:ext>
            </a:extLst>
          </p:cNvPr>
          <p:cNvSpPr txBox="1"/>
          <p:nvPr/>
        </p:nvSpPr>
        <p:spPr>
          <a:xfrm>
            <a:off x="131970" y="2412963"/>
            <a:ext cx="5377070" cy="923330"/>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adjective: </a:t>
            </a:r>
            <a:r>
              <a:rPr lang="en-GB" b="1" i="0" dirty="0">
                <a:solidFill>
                  <a:srgbClr val="70757A"/>
                </a:solidFill>
                <a:effectLst/>
                <a:latin typeface="arial" panose="020B0604020202020204" pitchFamily="34" charset="0"/>
              </a:rPr>
              <a:t>sacred</a:t>
            </a:r>
            <a:endParaRPr lang="en-GB" b="0" i="0" dirty="0">
              <a:solidFill>
                <a:srgbClr val="202124"/>
              </a:solidFill>
              <a:effectLst/>
              <a:latin typeface="arial" panose="020B0604020202020204" pitchFamily="34" charset="0"/>
            </a:endParaRPr>
          </a:p>
          <a:p>
            <a:pPr algn="l">
              <a:buFont typeface="+mj-lt"/>
              <a:buAutoNum type="arabicPeriod"/>
            </a:pPr>
            <a:r>
              <a:rPr lang="en-GB" b="0" i="0" dirty="0">
                <a:solidFill>
                  <a:srgbClr val="202124"/>
                </a:solidFill>
                <a:effectLst/>
                <a:latin typeface="arial" panose="020B0604020202020204" pitchFamily="34" charset="0"/>
              </a:rPr>
              <a:t>connected with God or a god or dedicated to a religious purpose and so deserving veneration.</a:t>
            </a:r>
          </a:p>
        </p:txBody>
      </p:sp>
      <p:sp>
        <p:nvSpPr>
          <p:cNvPr id="18" name="TextBox 17">
            <a:extLst>
              <a:ext uri="{FF2B5EF4-FFF2-40B4-BE49-F238E27FC236}">
                <a16:creationId xmlns:a16="http://schemas.microsoft.com/office/drawing/2014/main" id="{F7AECED3-372F-4C84-892F-C223A31809FC}"/>
              </a:ext>
            </a:extLst>
          </p:cNvPr>
          <p:cNvSpPr txBox="1"/>
          <p:nvPr/>
        </p:nvSpPr>
        <p:spPr>
          <a:xfrm>
            <a:off x="2133047" y="3239126"/>
            <a:ext cx="5377070" cy="646331"/>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adjective: </a:t>
            </a:r>
            <a:r>
              <a:rPr lang="en-GB" b="1" i="0" dirty="0">
                <a:solidFill>
                  <a:srgbClr val="70757A"/>
                </a:solidFill>
                <a:effectLst/>
                <a:latin typeface="arial" panose="020B0604020202020204" pitchFamily="34" charset="0"/>
              </a:rPr>
              <a:t>coveted</a:t>
            </a:r>
            <a:endParaRPr lang="en-GB" b="0" i="0" dirty="0">
              <a:solidFill>
                <a:srgbClr val="202124"/>
              </a:solidFill>
              <a:effectLst/>
              <a:latin typeface="arial" panose="020B0604020202020204" pitchFamily="34" charset="0"/>
            </a:endParaRPr>
          </a:p>
          <a:p>
            <a:pPr algn="l">
              <a:buFont typeface="+mj-lt"/>
              <a:buAutoNum type="arabicPeriod"/>
            </a:pPr>
            <a:r>
              <a:rPr lang="en-GB" b="0" i="0" dirty="0">
                <a:solidFill>
                  <a:srgbClr val="202124"/>
                </a:solidFill>
                <a:effectLst/>
                <a:latin typeface="arial" panose="020B0604020202020204" pitchFamily="34" charset="0"/>
              </a:rPr>
              <a:t>greatly desired or envied.</a:t>
            </a:r>
          </a:p>
        </p:txBody>
      </p:sp>
      <p:sp>
        <p:nvSpPr>
          <p:cNvPr id="20" name="TextBox 19">
            <a:extLst>
              <a:ext uri="{FF2B5EF4-FFF2-40B4-BE49-F238E27FC236}">
                <a16:creationId xmlns:a16="http://schemas.microsoft.com/office/drawing/2014/main" id="{C2AB8012-4E70-475E-A267-66F39E4C2123}"/>
              </a:ext>
            </a:extLst>
          </p:cNvPr>
          <p:cNvSpPr txBox="1"/>
          <p:nvPr/>
        </p:nvSpPr>
        <p:spPr>
          <a:xfrm>
            <a:off x="155161" y="3698440"/>
            <a:ext cx="5377070" cy="646331"/>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adjective: </a:t>
            </a:r>
            <a:r>
              <a:rPr lang="en-GB" b="1" i="0" dirty="0">
                <a:solidFill>
                  <a:srgbClr val="70757A"/>
                </a:solidFill>
                <a:effectLst/>
                <a:latin typeface="arial" panose="020B0604020202020204" pitchFamily="34" charset="0"/>
              </a:rPr>
              <a:t>vast</a:t>
            </a:r>
            <a:r>
              <a:rPr lang="en-GB" b="0" i="0" dirty="0">
                <a:solidFill>
                  <a:srgbClr val="70757A"/>
                </a:solidFill>
                <a:effectLst/>
                <a:latin typeface="arial" panose="020B0604020202020204" pitchFamily="34" charset="0"/>
              </a:rPr>
              <a:t>; </a:t>
            </a:r>
          </a:p>
          <a:p>
            <a:pPr algn="l"/>
            <a:r>
              <a:rPr lang="en-GB" b="0" i="0" dirty="0">
                <a:solidFill>
                  <a:srgbClr val="202124"/>
                </a:solidFill>
                <a:effectLst/>
                <a:latin typeface="arial" panose="020B0604020202020204" pitchFamily="34" charset="0"/>
              </a:rPr>
              <a:t>of very great extent or quantity; immense.</a:t>
            </a:r>
          </a:p>
        </p:txBody>
      </p:sp>
      <p:sp>
        <p:nvSpPr>
          <p:cNvPr id="22" name="TextBox 21">
            <a:extLst>
              <a:ext uri="{FF2B5EF4-FFF2-40B4-BE49-F238E27FC236}">
                <a16:creationId xmlns:a16="http://schemas.microsoft.com/office/drawing/2014/main" id="{AD2E94BB-BDC7-4BD4-A226-01CAFB6AE0E1}"/>
              </a:ext>
            </a:extLst>
          </p:cNvPr>
          <p:cNvSpPr txBox="1"/>
          <p:nvPr/>
        </p:nvSpPr>
        <p:spPr>
          <a:xfrm>
            <a:off x="791817" y="4300923"/>
            <a:ext cx="5377070" cy="646331"/>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adjective: </a:t>
            </a:r>
            <a:r>
              <a:rPr lang="en-GB" b="1" i="0" dirty="0">
                <a:solidFill>
                  <a:srgbClr val="70757A"/>
                </a:solidFill>
                <a:effectLst/>
                <a:latin typeface="arial" panose="020B0604020202020204" pitchFamily="34" charset="0"/>
              </a:rPr>
              <a:t>unfathomable</a:t>
            </a:r>
            <a:endParaRPr lang="en-GB" dirty="0">
              <a:solidFill>
                <a:srgbClr val="202124"/>
              </a:solidFill>
              <a:latin typeface="arial" panose="020B0604020202020204" pitchFamily="34" charset="0"/>
            </a:endParaRPr>
          </a:p>
          <a:p>
            <a:pPr algn="l"/>
            <a:r>
              <a:rPr lang="en-GB" b="0" i="0" dirty="0">
                <a:solidFill>
                  <a:srgbClr val="202124"/>
                </a:solidFill>
                <a:effectLst/>
                <a:latin typeface="arial" panose="020B0604020202020204" pitchFamily="34" charset="0"/>
              </a:rPr>
              <a:t>incapable of being fully explored or understood.</a:t>
            </a:r>
          </a:p>
        </p:txBody>
      </p:sp>
      <p:sp>
        <p:nvSpPr>
          <p:cNvPr id="24" name="TextBox 23">
            <a:extLst>
              <a:ext uri="{FF2B5EF4-FFF2-40B4-BE49-F238E27FC236}">
                <a16:creationId xmlns:a16="http://schemas.microsoft.com/office/drawing/2014/main" id="{B20E771F-AF31-456E-86A8-C56D65C9C8CB}"/>
              </a:ext>
            </a:extLst>
          </p:cNvPr>
          <p:cNvSpPr txBox="1"/>
          <p:nvPr/>
        </p:nvSpPr>
        <p:spPr>
          <a:xfrm>
            <a:off x="131970" y="4889056"/>
            <a:ext cx="5377070" cy="646331"/>
          </a:xfrm>
          <a:prstGeom prst="rect">
            <a:avLst/>
          </a:prstGeom>
          <a:noFill/>
        </p:spPr>
        <p:txBody>
          <a:bodyPr wrap="square">
            <a:spAutoFit/>
          </a:bodyPr>
          <a:lstStyle/>
          <a:p>
            <a:pPr algn="l"/>
            <a:r>
              <a:rPr lang="en-GB" dirty="0">
                <a:solidFill>
                  <a:schemeClr val="accent3">
                    <a:lumMod val="75000"/>
                  </a:schemeClr>
                </a:solidFill>
                <a:latin typeface="arial" panose="020B0604020202020204" pitchFamily="34" charset="0"/>
              </a:rPr>
              <a:t>v</a:t>
            </a:r>
            <a:r>
              <a:rPr lang="en-GB" b="0" dirty="0">
                <a:solidFill>
                  <a:schemeClr val="accent3">
                    <a:lumMod val="75000"/>
                  </a:schemeClr>
                </a:solidFill>
                <a:effectLst/>
                <a:latin typeface="arial" panose="020B0604020202020204" pitchFamily="34" charset="0"/>
              </a:rPr>
              <a:t>erb : </a:t>
            </a:r>
            <a:r>
              <a:rPr lang="en-GB" b="1" dirty="0">
                <a:solidFill>
                  <a:schemeClr val="accent3">
                    <a:lumMod val="75000"/>
                  </a:schemeClr>
                </a:solidFill>
                <a:effectLst/>
                <a:latin typeface="arial" panose="020B0604020202020204" pitchFamily="34" charset="0"/>
              </a:rPr>
              <a:t>endures</a:t>
            </a:r>
          </a:p>
          <a:p>
            <a:pPr algn="l"/>
            <a:r>
              <a:rPr lang="en-GB" b="0" i="0" dirty="0">
                <a:solidFill>
                  <a:srgbClr val="202124"/>
                </a:solidFill>
                <a:effectLst/>
                <a:latin typeface="arial" panose="020B0604020202020204" pitchFamily="34" charset="0"/>
              </a:rPr>
              <a:t>suffer (something painful or difficult) patiently.</a:t>
            </a:r>
          </a:p>
        </p:txBody>
      </p:sp>
      <p:sp>
        <p:nvSpPr>
          <p:cNvPr id="26" name="TextBox 25">
            <a:extLst>
              <a:ext uri="{FF2B5EF4-FFF2-40B4-BE49-F238E27FC236}">
                <a16:creationId xmlns:a16="http://schemas.microsoft.com/office/drawing/2014/main" id="{F124EDF8-D54E-434F-879C-74C8938F72D5}"/>
              </a:ext>
            </a:extLst>
          </p:cNvPr>
          <p:cNvSpPr txBox="1"/>
          <p:nvPr/>
        </p:nvSpPr>
        <p:spPr>
          <a:xfrm>
            <a:off x="1360280" y="5433341"/>
            <a:ext cx="7354956" cy="646331"/>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adjective: </a:t>
            </a:r>
            <a:r>
              <a:rPr lang="en-GB" b="1" i="0" dirty="0">
                <a:solidFill>
                  <a:srgbClr val="70757A"/>
                </a:solidFill>
                <a:effectLst/>
                <a:latin typeface="arial" panose="020B0604020202020204" pitchFamily="34" charset="0"/>
              </a:rPr>
              <a:t>sultry</a:t>
            </a:r>
            <a:endParaRPr lang="en-GB" b="0" i="0" dirty="0">
              <a:solidFill>
                <a:srgbClr val="202124"/>
              </a:solidFill>
              <a:effectLst/>
              <a:latin typeface="arial" panose="020B0604020202020204" pitchFamily="34" charset="0"/>
            </a:endParaRPr>
          </a:p>
          <a:p>
            <a:pPr algn="l">
              <a:buFont typeface="+mj-lt"/>
              <a:buAutoNum type="arabicPeriod"/>
            </a:pPr>
            <a:r>
              <a:rPr lang="en-GB" b="0" i="0" dirty="0">
                <a:solidFill>
                  <a:srgbClr val="202124"/>
                </a:solidFill>
                <a:effectLst/>
                <a:latin typeface="arial" panose="020B0604020202020204" pitchFamily="34" charset="0"/>
              </a:rPr>
              <a:t>(of the air or weather) hot and humid.</a:t>
            </a:r>
          </a:p>
        </p:txBody>
      </p:sp>
      <p:sp>
        <p:nvSpPr>
          <p:cNvPr id="28" name="TextBox 27">
            <a:extLst>
              <a:ext uri="{FF2B5EF4-FFF2-40B4-BE49-F238E27FC236}">
                <a16:creationId xmlns:a16="http://schemas.microsoft.com/office/drawing/2014/main" id="{3A8587C9-5BEC-4228-A3CF-E4CE7DA264B7}"/>
              </a:ext>
            </a:extLst>
          </p:cNvPr>
          <p:cNvSpPr txBox="1"/>
          <p:nvPr/>
        </p:nvSpPr>
        <p:spPr>
          <a:xfrm>
            <a:off x="155161" y="6234753"/>
            <a:ext cx="2991954" cy="923330"/>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noun: </a:t>
            </a:r>
            <a:r>
              <a:rPr lang="en-GB" b="1" i="0" dirty="0">
                <a:solidFill>
                  <a:srgbClr val="70757A"/>
                </a:solidFill>
                <a:effectLst/>
                <a:latin typeface="arial" panose="020B0604020202020204" pitchFamily="34" charset="0"/>
              </a:rPr>
              <a:t>serenity</a:t>
            </a:r>
            <a:endParaRPr lang="en-GB" dirty="0">
              <a:solidFill>
                <a:srgbClr val="70757A"/>
              </a:solidFill>
              <a:latin typeface="arial" panose="020B0604020202020204" pitchFamily="34" charset="0"/>
            </a:endParaRPr>
          </a:p>
          <a:p>
            <a:pPr algn="l"/>
            <a:r>
              <a:rPr lang="en-GB" b="0" i="0" dirty="0">
                <a:solidFill>
                  <a:srgbClr val="202124"/>
                </a:solidFill>
                <a:effectLst/>
                <a:latin typeface="arial" panose="020B0604020202020204" pitchFamily="34" charset="0"/>
              </a:rPr>
              <a:t>the state of being calm, peaceful, and untroubled.</a:t>
            </a:r>
          </a:p>
        </p:txBody>
      </p:sp>
      <p:pic>
        <p:nvPicPr>
          <p:cNvPr id="4101" name="Picture 5">
            <a:extLst>
              <a:ext uri="{FF2B5EF4-FFF2-40B4-BE49-F238E27FC236}">
                <a16:creationId xmlns:a16="http://schemas.microsoft.com/office/drawing/2014/main" id="{0BA34E6C-5257-446A-892B-FF1A338347FE}"/>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964759" y="6438669"/>
            <a:ext cx="1209675" cy="857250"/>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CDF00648-AC65-4130-BC20-1BEF900B5ED7}"/>
              </a:ext>
            </a:extLst>
          </p:cNvPr>
          <p:cNvSpPr txBox="1"/>
          <p:nvPr/>
        </p:nvSpPr>
        <p:spPr>
          <a:xfrm>
            <a:off x="4134678" y="5910228"/>
            <a:ext cx="6025322" cy="1754326"/>
          </a:xfrm>
          <a:prstGeom prst="rect">
            <a:avLst/>
          </a:prstGeom>
          <a:noFill/>
        </p:spPr>
        <p:txBody>
          <a:bodyPr wrap="square">
            <a:spAutoFit/>
          </a:bodyPr>
          <a:lstStyle/>
          <a:p>
            <a:pPr algn="l"/>
            <a:r>
              <a:rPr lang="en-GB" b="0" i="0" dirty="0">
                <a:solidFill>
                  <a:srgbClr val="70757A"/>
                </a:solidFill>
                <a:effectLst/>
                <a:latin typeface="arial" panose="020B0604020202020204" pitchFamily="34" charset="0"/>
              </a:rPr>
              <a:t>noun: </a:t>
            </a:r>
            <a:r>
              <a:rPr lang="en-GB" b="1" i="0" dirty="0">
                <a:solidFill>
                  <a:srgbClr val="70757A"/>
                </a:solidFill>
                <a:effectLst/>
                <a:latin typeface="arial" panose="020B0604020202020204" pitchFamily="34" charset="0"/>
              </a:rPr>
              <a:t>kaleidoscope</a:t>
            </a:r>
            <a:endParaRPr lang="en-GB" dirty="0">
              <a:solidFill>
                <a:srgbClr val="70757A"/>
              </a:solidFill>
              <a:latin typeface="arial" panose="020B0604020202020204" pitchFamily="34" charset="0"/>
            </a:endParaRPr>
          </a:p>
          <a:p>
            <a:pPr marL="342900" indent="-342900" algn="l">
              <a:buAutoNum type="arabicPeriod"/>
            </a:pPr>
            <a:r>
              <a:rPr lang="en-GB" b="0" i="0" dirty="0">
                <a:solidFill>
                  <a:srgbClr val="202124"/>
                </a:solidFill>
                <a:effectLst/>
                <a:latin typeface="arial" panose="020B0604020202020204" pitchFamily="34" charset="0"/>
              </a:rPr>
              <a:t>a toy consisting of a tube containing mirrors and pieces of coloured glass or paper, whose reflections produce changing patterns when the tube is rotated.</a:t>
            </a:r>
          </a:p>
          <a:p>
            <a:pPr marL="342900" indent="-342900" algn="l">
              <a:buAutoNum type="arabicPeriod"/>
            </a:pPr>
            <a:r>
              <a:rPr lang="en-GB" b="0" i="0" dirty="0">
                <a:solidFill>
                  <a:srgbClr val="202124"/>
                </a:solidFill>
                <a:effectLst/>
                <a:latin typeface="arial" panose="020B0604020202020204" pitchFamily="34" charset="0"/>
              </a:rPr>
              <a:t>a constantly changing pattern or sequence of elements.</a:t>
            </a:r>
          </a:p>
        </p:txBody>
      </p:sp>
      <p:pic>
        <p:nvPicPr>
          <p:cNvPr id="31" name="Audio 30">
            <a:hlinkClick r:id="" action="ppaction://media"/>
            <a:extLst>
              <a:ext uri="{FF2B5EF4-FFF2-40B4-BE49-F238E27FC236}">
                <a16:creationId xmlns:a16="http://schemas.microsoft.com/office/drawing/2014/main" id="{A995CC6F-5A42-41AA-AADE-2C0C2DD47B9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472394232"/>
      </p:ext>
    </p:extLst>
  </p:cSld>
  <p:clrMapOvr>
    <a:masterClrMapping/>
  </p:clrMapOvr>
  <mc:AlternateContent xmlns:mc="http://schemas.openxmlformats.org/markup-compatibility/2006" xmlns:p14="http://schemas.microsoft.com/office/powerpoint/2010/main">
    <mc:Choice Requires="p14">
      <p:transition spd="slow" p14:dur="2000" advTm="198170"/>
    </mc:Choice>
    <mc:Fallback xmlns="">
      <p:transition spd="slow" advTm="198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10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31"/>
                </p:tgtEl>
              </p:cMediaNode>
            </p:audio>
          </p:childTnLst>
        </p:cTn>
      </p:par>
    </p:tnLst>
    <p:bldLst>
      <p:bldP spid="12" grpId="0"/>
      <p:bldP spid="14" grpId="1"/>
      <p:bldP spid="18" grpId="0"/>
      <p:bldP spid="20" grpId="0"/>
      <p:bldP spid="22" grpId="0"/>
      <p:bldP spid="24" grpId="0"/>
      <p:bldP spid="26" grpId="0"/>
      <p:bldP spid="28"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203200" y="2036794"/>
            <a:ext cx="9753600" cy="5430974"/>
          </a:xfrm>
          <a:prstGeom prst="rect">
            <a:avLst/>
          </a:prstGeom>
          <a:noFill/>
        </p:spPr>
        <p:txBody>
          <a:bodyPr wrap="square">
            <a:spAutoFit/>
          </a:bodyPr>
          <a:lstStyle/>
          <a:p>
            <a:pPr algn="ctr">
              <a:lnSpc>
                <a:spcPct val="115000"/>
              </a:lnSpc>
              <a:spcAft>
                <a:spcPts val="1000"/>
              </a:spcAft>
            </a:pPr>
            <a:r>
              <a:rPr lang="en-GB" sz="1800" b="1" u="sng" dirty="0">
                <a:effectLst/>
                <a:latin typeface="Calibri" panose="020F0502020204030204" pitchFamily="34" charset="0"/>
                <a:ea typeface="Times New Roman" panose="02020603050405020304" pitchFamily="18" charset="0"/>
                <a:cs typeface="Calibri" panose="020F0502020204030204" pitchFamily="34" charset="0"/>
              </a:rPr>
              <a:t>India Introduction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b="1" u="none" strike="noStrike" dirty="0">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Crowned by the Himalaya, crossed by sacred rivers, coveted by empires from the Persians to the British Raj, India is vast and unfathomable, a kaleidoscope of cultures and the birthplace of at least two of the world's great religions.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Countless civilisations have risen and fallen among the paddy fields, deserts and jungles, but India still endures.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Asia's most colourful country has its problems - overcrowding, poverty, religious tensions and grinding bureaucracy are daily challenges, but locals take it all as part of the tapestry of life in this chaotic, colourful and unbelievably complex country.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Besides, for every rush-hour crush, there is a moment of utter serenity - dawn breaking over a sacred pool, a tiger breaking cover in a sultry jungle clearing, or a monk chanting to the music of the spheres.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15000"/>
              </a:lnSpc>
              <a:spcAft>
                <a:spcPts val="1000"/>
              </a:spcAft>
            </a:pPr>
            <a:r>
              <a:rPr lang="en-GB" sz="1800" i="1" dirty="0">
                <a:effectLst/>
                <a:latin typeface="Calibri" panose="020F0502020204030204" pitchFamily="34" charset="0"/>
                <a:ea typeface="Times New Roman" panose="02020603050405020304" pitchFamily="18" charset="0"/>
                <a:cs typeface="Calibri" panose="020F0502020204030204" pitchFamily="34" charset="0"/>
              </a:rPr>
              <a:t>Lonely Planet – The Travel Book p181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861E4AF2-AC02-45B4-87AE-DE95D0386A05}"/>
              </a:ext>
            </a:extLst>
          </p:cNvPr>
          <p:cNvSpPr txBox="1"/>
          <p:nvPr/>
        </p:nvSpPr>
        <p:spPr>
          <a:xfrm>
            <a:off x="0" y="765024"/>
            <a:ext cx="8298070" cy="1356140"/>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dirty="0">
                <a:latin typeface="XCCW Joined 1a" panose="03050602040000000000" pitchFamily="66" charset="0"/>
                <a:ea typeface="Yu Mincho" panose="02020400000000000000" pitchFamily="18" charset="-128"/>
                <a:cs typeface="Arial" panose="020B0604020202020204" pitchFamily="34" charset="0"/>
              </a:rPr>
              <a:t>T</a:t>
            </a:r>
            <a:r>
              <a:rPr lang="en-GB" sz="1800" dirty="0">
                <a:effectLst/>
                <a:latin typeface="XCCW Joined 1a" panose="03050602040000000000" pitchFamily="66" charset="0"/>
                <a:ea typeface="Yu Mincho" panose="02020400000000000000" pitchFamily="18" charset="-128"/>
                <a:cs typeface="Arial" panose="020B0604020202020204" pitchFamily="34" charset="0"/>
              </a:rPr>
              <a:t>his piece of writing introduces the page about India in The Travel Book and that it has two jobs: </a:t>
            </a:r>
          </a:p>
          <a:p>
            <a:pPr marL="342900" lvl="0" indent="-342900" rtl="0">
              <a:lnSpc>
                <a:spcPct val="115000"/>
              </a:lnSpc>
              <a:buAutoNum type="arabicPeriod"/>
            </a:pPr>
            <a:r>
              <a:rPr lang="en-GB" dirty="0">
                <a:latin typeface="XCCW Joined 1a" panose="03050602040000000000" pitchFamily="66" charset="0"/>
                <a:ea typeface="Yu Mincho" panose="02020400000000000000" pitchFamily="18" charset="-128"/>
                <a:cs typeface="Arial" panose="020B0604020202020204" pitchFamily="34" charset="0"/>
              </a:rPr>
              <a:t>T</a:t>
            </a:r>
            <a:r>
              <a:rPr lang="en-GB" sz="1800" dirty="0">
                <a:effectLst/>
                <a:latin typeface="XCCW Joined 1a" panose="03050602040000000000" pitchFamily="66" charset="0"/>
                <a:ea typeface="Yu Mincho" panose="02020400000000000000" pitchFamily="18" charset="-128"/>
                <a:cs typeface="Arial" panose="020B0604020202020204" pitchFamily="34" charset="0"/>
              </a:rPr>
              <a:t>o make you want to read the page</a:t>
            </a:r>
          </a:p>
          <a:p>
            <a:pPr marL="342900" lvl="0" indent="-342900" rtl="0">
              <a:lnSpc>
                <a:spcPct val="115000"/>
              </a:lnSpc>
              <a:buAutoNum type="arabicPeriod"/>
            </a:pPr>
            <a:r>
              <a:rPr lang="en-GB" dirty="0">
                <a:latin typeface="XCCW Joined 1a" panose="03050602040000000000" pitchFamily="66" charset="0"/>
                <a:ea typeface="Yu Mincho" panose="02020400000000000000" pitchFamily="18" charset="-128"/>
                <a:cs typeface="Arial" panose="020B0604020202020204" pitchFamily="34" charset="0"/>
              </a:rPr>
              <a:t> T</a:t>
            </a:r>
            <a:r>
              <a:rPr lang="en-GB" sz="1800" dirty="0">
                <a:effectLst/>
                <a:latin typeface="XCCW Joined 1a" panose="03050602040000000000" pitchFamily="66" charset="0"/>
                <a:ea typeface="Yu Mincho" panose="02020400000000000000" pitchFamily="18" charset="-128"/>
                <a:cs typeface="Arial" panose="020B0604020202020204" pitchFamily="34" charset="0"/>
              </a:rPr>
              <a:t>o make you want to travel to the country. </a:t>
            </a:r>
            <a:endParaRPr lang="en-GB" sz="2000" dirty="0">
              <a:effectLst/>
              <a:latin typeface="XCCW Joined 1a" panose="03050602040000000000" pitchFamily="66" charset="0"/>
              <a:ea typeface="Yu Mincho" panose="02020400000000000000" pitchFamily="18" charset="-128"/>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AFBFA0B2-3B45-479F-8538-6B940B92F3A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pic>
        <p:nvPicPr>
          <p:cNvPr id="1026" name="Picture 2">
            <a:extLst>
              <a:ext uri="{FF2B5EF4-FFF2-40B4-BE49-F238E27FC236}">
                <a16:creationId xmlns:a16="http://schemas.microsoft.com/office/drawing/2014/main" id="{0EC29517-76F8-4297-96E5-BA435EE21923}"/>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8423680" y="1035710"/>
            <a:ext cx="1470025" cy="190036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73556826"/>
      </p:ext>
    </p:extLst>
  </p:cSld>
  <p:clrMapOvr>
    <a:masterClrMapping/>
  </p:clrMapOvr>
  <mc:AlternateContent xmlns:mc="http://schemas.openxmlformats.org/markup-compatibility/2006" xmlns:p14="http://schemas.microsoft.com/office/powerpoint/2010/main">
    <mc:Choice Requires="p14">
      <p:transition spd="slow" p14:dur="2000" advTm="88688"/>
    </mc:Choice>
    <mc:Fallback xmlns="">
      <p:transition spd="slow" advTm="88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203200" y="838579"/>
            <a:ext cx="9753600" cy="6014019"/>
          </a:xfrm>
          <a:prstGeom prst="rect">
            <a:avLst/>
          </a:prstGeom>
          <a:noFill/>
        </p:spPr>
        <p:txBody>
          <a:bodyPr wrap="square">
            <a:spAutoFit/>
          </a:bodyPr>
          <a:lstStyle/>
          <a:p>
            <a:pPr algn="ctr">
              <a:lnSpc>
                <a:spcPct val="115000"/>
              </a:lnSpc>
              <a:spcAft>
                <a:spcPts val="1000"/>
              </a:spcAft>
            </a:pPr>
            <a:r>
              <a:rPr lang="en-GB" sz="1900" b="1" u="sng" dirty="0">
                <a:effectLst/>
                <a:latin typeface="Calibri" panose="020F0502020204030204" pitchFamily="34" charset="0"/>
                <a:ea typeface="Times New Roman" panose="02020603050405020304" pitchFamily="18" charset="0"/>
                <a:cs typeface="Calibri" panose="020F0502020204030204" pitchFamily="34" charset="0"/>
              </a:rPr>
              <a:t>India Introduction</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b="1" u="none" strike="noStrike" dirty="0">
                <a:effectLst/>
                <a:latin typeface="Calibri" panose="020F0502020204030204" pitchFamily="34" charset="0"/>
                <a:ea typeface="Times New Roman" panose="02020603050405020304" pitchFamily="18" charset="0"/>
                <a:cs typeface="Calibri" panose="020F0502020204030204" pitchFamily="34" charset="0"/>
              </a:rPr>
              <a:t> </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Crowned</a:t>
            </a:r>
            <a:r>
              <a:rPr lang="en-GB" sz="1900" dirty="0">
                <a:effectLst/>
                <a:latin typeface="Calibri" panose="020F0502020204030204" pitchFamily="34" charset="0"/>
                <a:ea typeface="Times New Roman" panose="02020603050405020304" pitchFamily="18" charset="0"/>
                <a:cs typeface="Calibri" panose="020F0502020204030204" pitchFamily="34" charset="0"/>
              </a:rPr>
              <a:t> by the Himalaya,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crossed</a:t>
            </a:r>
            <a:r>
              <a:rPr lang="en-GB" sz="1900" dirty="0">
                <a:effectLst/>
                <a:latin typeface="Calibri" panose="020F0502020204030204" pitchFamily="34" charset="0"/>
                <a:ea typeface="Times New Roman" panose="02020603050405020304" pitchFamily="18" charset="0"/>
                <a:cs typeface="Calibri" panose="020F0502020204030204" pitchFamily="34" charset="0"/>
              </a:rPr>
              <a:t> by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sacred</a:t>
            </a:r>
            <a:r>
              <a:rPr lang="en-GB" sz="1900" dirty="0">
                <a:effectLst/>
                <a:latin typeface="Calibri" panose="020F0502020204030204" pitchFamily="34" charset="0"/>
                <a:ea typeface="Times New Roman" panose="02020603050405020304" pitchFamily="18" charset="0"/>
                <a:cs typeface="Calibri" panose="020F0502020204030204" pitchFamily="34" charset="0"/>
              </a:rPr>
              <a:t> rivers,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coveted</a:t>
            </a:r>
            <a:r>
              <a:rPr lang="en-GB" sz="1900" dirty="0">
                <a:effectLst/>
                <a:latin typeface="Calibri" panose="020F0502020204030204" pitchFamily="34" charset="0"/>
                <a:ea typeface="Times New Roman" panose="02020603050405020304" pitchFamily="18" charset="0"/>
                <a:cs typeface="Calibri" panose="020F0502020204030204" pitchFamily="34" charset="0"/>
              </a:rPr>
              <a:t> by empires from the Persians to the British Raj, India is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vast</a:t>
            </a:r>
            <a:r>
              <a:rPr lang="en-GB" sz="1900" dirty="0">
                <a:effectLst/>
                <a:latin typeface="Calibri" panose="020F0502020204030204" pitchFamily="34" charset="0"/>
                <a:ea typeface="Times New Roman" panose="02020603050405020304" pitchFamily="18" charset="0"/>
                <a:cs typeface="Calibri" panose="020F0502020204030204" pitchFamily="34" charset="0"/>
              </a:rPr>
              <a:t> and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unfathomable</a:t>
            </a:r>
            <a:r>
              <a:rPr lang="en-GB" sz="1900" dirty="0">
                <a:effectLst/>
                <a:latin typeface="Calibri" panose="020F0502020204030204" pitchFamily="34" charset="0"/>
                <a:ea typeface="Times New Roman" panose="02020603050405020304" pitchFamily="18" charset="0"/>
                <a:cs typeface="Calibri" panose="020F0502020204030204" pitchFamily="34" charset="0"/>
              </a:rPr>
              <a:t>, a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kaleidoscope</a:t>
            </a:r>
            <a:r>
              <a:rPr lang="en-GB" sz="1900" dirty="0">
                <a:effectLst/>
                <a:latin typeface="Calibri" panose="020F0502020204030204" pitchFamily="34" charset="0"/>
                <a:ea typeface="Times New Roman" panose="02020603050405020304" pitchFamily="18" charset="0"/>
                <a:cs typeface="Calibri" panose="020F0502020204030204" pitchFamily="34" charset="0"/>
              </a:rPr>
              <a:t> of cultures and the birthplace of at least two of the world's great religions. </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Countless</a:t>
            </a:r>
            <a:r>
              <a:rPr lang="en-GB" sz="1900" dirty="0">
                <a:effectLst/>
                <a:latin typeface="Calibri" panose="020F0502020204030204" pitchFamily="34" charset="0"/>
                <a:ea typeface="Times New Roman" panose="02020603050405020304" pitchFamily="18" charset="0"/>
                <a:cs typeface="Calibri" panose="020F0502020204030204" pitchFamily="34" charset="0"/>
              </a:rPr>
              <a:t> civilisations have risen and fallen among the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paddy fields, deserts and jungles</a:t>
            </a:r>
            <a:r>
              <a:rPr lang="en-GB" sz="1900" dirty="0">
                <a:effectLst/>
                <a:latin typeface="Calibri" panose="020F0502020204030204" pitchFamily="34" charset="0"/>
                <a:ea typeface="Times New Roman" panose="02020603050405020304" pitchFamily="18" charset="0"/>
                <a:cs typeface="Calibri" panose="020F0502020204030204" pitchFamily="34" charset="0"/>
              </a:rPr>
              <a:t>, but India still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endures</a:t>
            </a:r>
            <a:r>
              <a:rPr lang="en-GB" sz="19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dirty="0">
                <a:effectLst/>
                <a:latin typeface="Calibri" panose="020F0502020204030204" pitchFamily="34" charset="0"/>
                <a:ea typeface="Times New Roman" panose="02020603050405020304" pitchFamily="18" charset="0"/>
                <a:cs typeface="Calibri" panose="020F0502020204030204" pitchFamily="34" charset="0"/>
              </a:rPr>
              <a:t>Asia's most colourful country has its problems - overcrowding, poverty, religious tensions and grinding bureaucracy are daily challenges,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but locals take it all as part of the tapestry of life in this chaotic, colourful and unbelievably complex country. </a:t>
            </a:r>
            <a:endParaRPr lang="en-GB" sz="1900" u="sng"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dirty="0">
                <a:effectLst/>
                <a:latin typeface="Calibri" panose="020F0502020204030204" pitchFamily="34" charset="0"/>
                <a:ea typeface="Times New Roman" panose="02020603050405020304" pitchFamily="18" charset="0"/>
                <a:cs typeface="Calibri" panose="020F0502020204030204" pitchFamily="34" charset="0"/>
              </a:rPr>
              <a:t>Besides, for every rush-hour crush, there is a moment of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utter serenity </a:t>
            </a:r>
            <a:r>
              <a:rPr lang="en-GB" sz="1900" dirty="0">
                <a:effectLst/>
                <a:latin typeface="Calibri" panose="020F0502020204030204" pitchFamily="34" charset="0"/>
                <a:ea typeface="Times New Roman" panose="02020603050405020304" pitchFamily="18" charset="0"/>
                <a:cs typeface="Calibri" panose="020F0502020204030204" pitchFamily="34" charset="0"/>
              </a:rPr>
              <a:t>- dawn breaking over a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sacred</a:t>
            </a:r>
            <a:r>
              <a:rPr lang="en-GB" sz="1900" dirty="0">
                <a:effectLst/>
                <a:latin typeface="Calibri" panose="020F0502020204030204" pitchFamily="34" charset="0"/>
                <a:ea typeface="Times New Roman" panose="02020603050405020304" pitchFamily="18" charset="0"/>
                <a:cs typeface="Calibri" panose="020F0502020204030204" pitchFamily="34" charset="0"/>
              </a:rPr>
              <a:t> pool, a tiger breaking cover in a </a:t>
            </a:r>
            <a:r>
              <a:rPr lang="en-GB" sz="1900" u="sng" dirty="0">
                <a:solidFill>
                  <a:schemeClr val="accent1">
                    <a:lumMod val="75000"/>
                  </a:schemeClr>
                </a:solidFill>
                <a:effectLst/>
                <a:latin typeface="Calibri" panose="020F0502020204030204" pitchFamily="34" charset="0"/>
                <a:ea typeface="Times New Roman" panose="02020603050405020304" pitchFamily="18" charset="0"/>
                <a:cs typeface="Calibri" panose="020F0502020204030204" pitchFamily="34" charset="0"/>
              </a:rPr>
              <a:t>sultry</a:t>
            </a:r>
            <a:r>
              <a:rPr lang="en-GB" sz="1900" dirty="0">
                <a:effectLst/>
                <a:latin typeface="Calibri" panose="020F0502020204030204" pitchFamily="34" charset="0"/>
                <a:ea typeface="Times New Roman" panose="02020603050405020304" pitchFamily="18" charset="0"/>
                <a:cs typeface="Calibri" panose="020F0502020204030204" pitchFamily="34" charset="0"/>
              </a:rPr>
              <a:t> jungle clearing, or a monk chanting to the music of the spheres.</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9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15000"/>
              </a:lnSpc>
              <a:spcAft>
                <a:spcPts val="1000"/>
              </a:spcAft>
            </a:pPr>
            <a:r>
              <a:rPr lang="en-GB" sz="1900" i="1" dirty="0">
                <a:effectLst/>
                <a:latin typeface="Calibri" panose="020F0502020204030204" pitchFamily="34" charset="0"/>
                <a:ea typeface="Times New Roman" panose="02020603050405020304" pitchFamily="18" charset="0"/>
                <a:cs typeface="Calibri" panose="020F0502020204030204" pitchFamily="34" charset="0"/>
              </a:rPr>
              <a:t>Lonely Planet – The Travel Book p181</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CEE7D02-A6F9-444C-A699-27F5B8B20DA1}"/>
              </a:ext>
            </a:extLst>
          </p:cNvPr>
          <p:cNvSpPr txBox="1"/>
          <p:nvPr/>
        </p:nvSpPr>
        <p:spPr>
          <a:xfrm>
            <a:off x="5521187" y="1137282"/>
            <a:ext cx="5098774" cy="584775"/>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use of lists to pack in information about the country </a:t>
            </a:r>
            <a:endParaRPr lang="en-GB" sz="1600" dirty="0">
              <a:solidFill>
                <a:schemeClr val="accent1">
                  <a:lumMod val="75000"/>
                </a:schemeClr>
              </a:solidFill>
              <a:latin typeface="XCCW Joined 1a" panose="03050602040000000000" pitchFamily="66" charset="0"/>
            </a:endParaRPr>
          </a:p>
        </p:txBody>
      </p:sp>
      <p:sp>
        <p:nvSpPr>
          <p:cNvPr id="9" name="TextBox 8">
            <a:extLst>
              <a:ext uri="{FF2B5EF4-FFF2-40B4-BE49-F238E27FC236}">
                <a16:creationId xmlns:a16="http://schemas.microsoft.com/office/drawing/2014/main" id="{8663FECD-97DA-4292-B20B-CA6DCD51674A}"/>
              </a:ext>
            </a:extLst>
          </p:cNvPr>
          <p:cNvSpPr txBox="1"/>
          <p:nvPr/>
        </p:nvSpPr>
        <p:spPr>
          <a:xfrm>
            <a:off x="3891170" y="5982564"/>
            <a:ext cx="5098774" cy="338554"/>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emphasis on the positive </a:t>
            </a:r>
            <a:endParaRPr lang="en-GB" sz="1600" dirty="0">
              <a:solidFill>
                <a:schemeClr val="accent1">
                  <a:lumMod val="75000"/>
                </a:schemeClr>
              </a:solidFill>
              <a:latin typeface="XCCW Joined 1a" panose="03050602040000000000" pitchFamily="66" charset="0"/>
            </a:endParaRPr>
          </a:p>
        </p:txBody>
      </p:sp>
      <p:cxnSp>
        <p:nvCxnSpPr>
          <p:cNvPr id="11" name="Straight Arrow Connector 10">
            <a:extLst>
              <a:ext uri="{FF2B5EF4-FFF2-40B4-BE49-F238E27FC236}">
                <a16:creationId xmlns:a16="http://schemas.microsoft.com/office/drawing/2014/main" id="{ADC7DB31-7740-42DB-989F-1290C8CA9E56}"/>
              </a:ext>
            </a:extLst>
          </p:cNvPr>
          <p:cNvCxnSpPr>
            <a:cxnSpLocks/>
          </p:cNvCxnSpPr>
          <p:nvPr/>
        </p:nvCxnSpPr>
        <p:spPr>
          <a:xfrm>
            <a:off x="4661452" y="4398067"/>
            <a:ext cx="69574" cy="15133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4DCEBC3-919A-41C7-A9F0-5F4B292FA250}"/>
              </a:ext>
            </a:extLst>
          </p:cNvPr>
          <p:cNvSpPr txBox="1"/>
          <p:nvPr/>
        </p:nvSpPr>
        <p:spPr>
          <a:xfrm>
            <a:off x="280504" y="6529432"/>
            <a:ext cx="5332342" cy="584775"/>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There’s a lot of information and imagery in just four sentences</a:t>
            </a:r>
            <a:endParaRPr lang="en-GB" sz="1600" dirty="0">
              <a:solidFill>
                <a:schemeClr val="accent1">
                  <a:lumMod val="75000"/>
                </a:schemeClr>
              </a:solidFill>
              <a:latin typeface="XCCW Joined 1a" panose="03050602040000000000" pitchFamily="66" charset="0"/>
            </a:endParaRPr>
          </a:p>
        </p:txBody>
      </p:sp>
      <p:sp>
        <p:nvSpPr>
          <p:cNvPr id="16" name="Left Bracket 15">
            <a:extLst>
              <a:ext uri="{FF2B5EF4-FFF2-40B4-BE49-F238E27FC236}">
                <a16:creationId xmlns:a16="http://schemas.microsoft.com/office/drawing/2014/main" id="{EFC52725-EA8E-4613-B5B9-5FE83CCA1DD7}"/>
              </a:ext>
            </a:extLst>
          </p:cNvPr>
          <p:cNvSpPr/>
          <p:nvPr/>
        </p:nvSpPr>
        <p:spPr>
          <a:xfrm>
            <a:off x="203200" y="1708614"/>
            <a:ext cx="154609" cy="4273950"/>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7" name="Straight Arrow Connector 16">
            <a:extLst>
              <a:ext uri="{FF2B5EF4-FFF2-40B4-BE49-F238E27FC236}">
                <a16:creationId xmlns:a16="http://schemas.microsoft.com/office/drawing/2014/main" id="{16AFDBED-8CB3-48C2-A9B2-618A7527F2D8}"/>
              </a:ext>
            </a:extLst>
          </p:cNvPr>
          <p:cNvCxnSpPr>
            <a:cxnSpLocks/>
          </p:cNvCxnSpPr>
          <p:nvPr/>
        </p:nvCxnSpPr>
        <p:spPr>
          <a:xfrm>
            <a:off x="203200" y="5911386"/>
            <a:ext cx="603250" cy="688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3A47F4E-7E8F-44AB-B347-B7D58E81E7FF}"/>
              </a:ext>
            </a:extLst>
          </p:cNvPr>
          <p:cNvCxnSpPr>
            <a:cxnSpLocks/>
          </p:cNvCxnSpPr>
          <p:nvPr/>
        </p:nvCxnSpPr>
        <p:spPr>
          <a:xfrm flipH="1" flipV="1">
            <a:off x="6708913" y="1708615"/>
            <a:ext cx="109330" cy="12631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2" name="Audio 21">
            <a:hlinkClick r:id="" action="ppaction://media"/>
            <a:extLst>
              <a:ext uri="{FF2B5EF4-FFF2-40B4-BE49-F238E27FC236}">
                <a16:creationId xmlns:a16="http://schemas.microsoft.com/office/drawing/2014/main" id="{6440E355-A087-4754-907B-0A18703C627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680035030"/>
      </p:ext>
    </p:extLst>
  </p:cSld>
  <p:clrMapOvr>
    <a:masterClrMapping/>
  </p:clrMapOvr>
  <mc:AlternateContent xmlns:mc="http://schemas.openxmlformats.org/markup-compatibility/2006" xmlns:p14="http://schemas.microsoft.com/office/powerpoint/2010/main">
    <mc:Choice Requires="p14">
      <p:transition spd="slow" p14:dur="2000" advTm="114692"/>
    </mc:Choice>
    <mc:Fallback xmlns="">
      <p:transition spd="slow" advTm="114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7" name="TextBox 6">
            <a:extLst>
              <a:ext uri="{FF2B5EF4-FFF2-40B4-BE49-F238E27FC236}">
                <a16:creationId xmlns:a16="http://schemas.microsoft.com/office/drawing/2014/main" id="{7C071A3F-D122-4CB1-BCD9-263EEE111F71}"/>
              </a:ext>
            </a:extLst>
          </p:cNvPr>
          <p:cNvSpPr txBox="1"/>
          <p:nvPr/>
        </p:nvSpPr>
        <p:spPr>
          <a:xfrm>
            <a:off x="155161" y="2150779"/>
            <a:ext cx="9849678" cy="5079083"/>
          </a:xfrm>
          <a:prstGeom prst="rect">
            <a:avLst/>
          </a:prstGeom>
          <a:noFill/>
        </p:spPr>
        <p:txBody>
          <a:bodyPr wrap="square">
            <a:spAutoFit/>
          </a:bodyPr>
          <a:lstStyle/>
          <a:p>
            <a:pPr algn="ctr">
              <a:lnSpc>
                <a:spcPct val="115000"/>
              </a:lnSpc>
              <a:spcAft>
                <a:spcPts val="1000"/>
              </a:spcAft>
            </a:pPr>
            <a:r>
              <a:rPr lang="en-GB" sz="1800" b="1" u="sng" dirty="0">
                <a:effectLst/>
                <a:latin typeface="Calibri" panose="020F0502020204030204" pitchFamily="34" charset="0"/>
                <a:ea typeface="Times New Roman" panose="02020603050405020304" pitchFamily="18" charset="0"/>
                <a:cs typeface="Calibri" panose="020F0502020204030204" pitchFamily="34" charset="0"/>
              </a:rPr>
              <a:t>Sri Lanka Introduction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Blessed by the sun, buffeted by the spice-scented trade winds of the Indian Ocean, and scarred by civil war, Sri Lanka is slowly rebuilding its reputation as the southern gateway to South Asia.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While investigations continue into the bloody final years of the conflict, ordinary Sri Lankans are looking to a new future of peace and prosperity, in which returning tourists will play a major role.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The attractions of this land of sand and cinnamon are the same as they ever were - blissful beaches and barrelling surf breaks, Buddhist stupas, ruined kingdoms, wild elephants, lofty lookouts, graceful tea plantations in the hills and some of the most monumental religious sculptures the world has ever seen.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Now picture all this crammed into a compact tropical island that swims with the flavours, smells and sounds of the Indian subcontinent.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15000"/>
              </a:lnSpc>
              <a:spcAft>
                <a:spcPts val="1000"/>
              </a:spcAft>
            </a:pPr>
            <a:r>
              <a:rPr lang="en-GB" sz="1600" i="1" dirty="0">
                <a:effectLst/>
                <a:latin typeface="Calibri" panose="020F0502020204030204" pitchFamily="34" charset="0"/>
                <a:ea typeface="Times New Roman" panose="02020603050405020304" pitchFamily="18" charset="0"/>
                <a:cs typeface="Calibri" panose="020F0502020204030204" pitchFamily="34" charset="0"/>
              </a:rPr>
              <a:t>Lonely Planet – The Travel Book p371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231C241-301E-4361-9763-FC7FB623F849}"/>
              </a:ext>
            </a:extLst>
          </p:cNvPr>
          <p:cNvSpPr txBox="1"/>
          <p:nvPr/>
        </p:nvSpPr>
        <p:spPr>
          <a:xfrm>
            <a:off x="0" y="765024"/>
            <a:ext cx="8298070" cy="157081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sz="1400" dirty="0">
                <a:latin typeface="XCCW Joined 1a" panose="03050602040000000000" pitchFamily="66" charset="0"/>
                <a:ea typeface="Yu Mincho" panose="02020400000000000000" pitchFamily="18" charset="-128"/>
                <a:cs typeface="Arial" panose="020B0604020202020204" pitchFamily="34" charset="0"/>
              </a:rPr>
              <a:t>T</a:t>
            </a:r>
            <a:r>
              <a:rPr lang="en-GB" sz="1400" dirty="0">
                <a:effectLst/>
                <a:latin typeface="XCCW Joined 1a" panose="03050602040000000000" pitchFamily="66" charset="0"/>
                <a:ea typeface="Yu Mincho" panose="02020400000000000000" pitchFamily="18" charset="-128"/>
                <a:cs typeface="Arial" panose="020B0604020202020204" pitchFamily="34" charset="0"/>
              </a:rPr>
              <a:t>his piece of writing introduces the page about Sri Lanka in The Travel Book.</a:t>
            </a:r>
          </a:p>
          <a:p>
            <a:pPr lvl="0" rtl="0">
              <a:lnSpc>
                <a:spcPct val="115000"/>
              </a:lnSpc>
            </a:pPr>
            <a:r>
              <a:rPr lang="en-GB" sz="1400" b="1" dirty="0">
                <a:latin typeface="XCCW Joined 1a" panose="03050602040000000000" pitchFamily="66" charset="0"/>
                <a:ea typeface="Yu Mincho" panose="02020400000000000000" pitchFamily="18" charset="-128"/>
                <a:cs typeface="Arial" panose="020B0604020202020204" pitchFamily="34" charset="0"/>
              </a:rPr>
              <a:t>Can you identify the features we looked at in the India entry?</a:t>
            </a:r>
          </a:p>
          <a:p>
            <a:pPr marL="457200" lvl="0" indent="-457200" rtl="0">
              <a:lnSpc>
                <a:spcPct val="115000"/>
              </a:lnSpc>
              <a:buAutoNum type="arabicPeriod"/>
            </a:pPr>
            <a:r>
              <a:rPr lang="en-GB" sz="1400" dirty="0">
                <a:effectLst/>
                <a:latin typeface="XCCW Joined 1a" panose="03050602040000000000" pitchFamily="66" charset="0"/>
                <a:ea typeface="Yu Mincho" panose="02020400000000000000" pitchFamily="18" charset="-128"/>
                <a:cs typeface="Arial" panose="020B0604020202020204" pitchFamily="34" charset="0"/>
              </a:rPr>
              <a:t>Lists that tell you more about what the country has to offer.</a:t>
            </a:r>
          </a:p>
          <a:p>
            <a:pPr marL="457200" lvl="0" indent="-457200" rtl="0">
              <a:lnSpc>
                <a:spcPct val="115000"/>
              </a:lnSpc>
              <a:buAutoNum type="arabicPeriod"/>
            </a:pPr>
            <a:r>
              <a:rPr lang="en-GB" sz="1400" dirty="0">
                <a:effectLst/>
                <a:latin typeface="XCCW Joined 1a" panose="03050602040000000000" pitchFamily="66" charset="0"/>
                <a:ea typeface="Yu Mincho" panose="02020400000000000000" pitchFamily="18" charset="-128"/>
                <a:cs typeface="Arial" panose="020B0604020202020204" pitchFamily="34" charset="0"/>
              </a:rPr>
              <a:t>A positive about a difficulty the country has.</a:t>
            </a:r>
          </a:p>
          <a:p>
            <a:pPr marL="457200" lvl="0" indent="-457200" rtl="0">
              <a:lnSpc>
                <a:spcPct val="115000"/>
              </a:lnSpc>
              <a:buAutoNum type="arabicPeriod"/>
            </a:pPr>
            <a:r>
              <a:rPr lang="en-GB" sz="1400" dirty="0">
                <a:latin typeface="XCCW Joined 1a" panose="03050602040000000000" pitchFamily="66" charset="0"/>
                <a:ea typeface="Yu Mincho" panose="02020400000000000000" pitchFamily="18" charset="-128"/>
                <a:cs typeface="Arial" panose="020B0604020202020204" pitchFamily="34" charset="0"/>
              </a:rPr>
              <a:t>Great descriptive language.</a:t>
            </a:r>
            <a:r>
              <a:rPr lang="en-GB" sz="1400" dirty="0">
                <a:effectLst/>
                <a:latin typeface="XCCW Joined 1a" panose="03050602040000000000" pitchFamily="66" charset="0"/>
                <a:ea typeface="Yu Mincho" panose="02020400000000000000" pitchFamily="18" charset="-128"/>
                <a:cs typeface="Arial" panose="020B0604020202020204" pitchFamily="34" charset="0"/>
              </a:rPr>
              <a:t> </a:t>
            </a:r>
          </a:p>
        </p:txBody>
      </p:sp>
      <p:pic>
        <p:nvPicPr>
          <p:cNvPr id="5" name="Audio 4">
            <a:hlinkClick r:id="" action="ppaction://media"/>
            <a:extLst>
              <a:ext uri="{FF2B5EF4-FFF2-40B4-BE49-F238E27FC236}">
                <a16:creationId xmlns:a16="http://schemas.microsoft.com/office/drawing/2014/main" id="{5158D55D-E4D6-4050-9B56-150120FAE44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591738036"/>
      </p:ext>
    </p:extLst>
  </p:cSld>
  <p:clrMapOvr>
    <a:masterClrMapping/>
  </p:clrMapOvr>
  <mc:AlternateContent xmlns:mc="http://schemas.openxmlformats.org/markup-compatibility/2006" xmlns:p14="http://schemas.microsoft.com/office/powerpoint/2010/main">
    <mc:Choice Requires="p14">
      <p:transition spd="slow" p14:dur="2000" advTm="52139"/>
    </mc:Choice>
    <mc:Fallback xmlns="">
      <p:transition spd="slow" advTm="52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7" name="TextBox 6">
            <a:extLst>
              <a:ext uri="{FF2B5EF4-FFF2-40B4-BE49-F238E27FC236}">
                <a16:creationId xmlns:a16="http://schemas.microsoft.com/office/drawing/2014/main" id="{7C071A3F-D122-4CB1-BCD9-263EEE111F71}"/>
              </a:ext>
            </a:extLst>
          </p:cNvPr>
          <p:cNvSpPr txBox="1"/>
          <p:nvPr/>
        </p:nvSpPr>
        <p:spPr>
          <a:xfrm>
            <a:off x="387626" y="1722057"/>
            <a:ext cx="9637092" cy="5397631"/>
          </a:xfrm>
          <a:prstGeom prst="rect">
            <a:avLst/>
          </a:prstGeom>
          <a:noFill/>
        </p:spPr>
        <p:txBody>
          <a:bodyPr wrap="square">
            <a:spAutoFit/>
          </a:bodyPr>
          <a:lstStyle/>
          <a:p>
            <a:pPr algn="ctr">
              <a:lnSpc>
                <a:spcPct val="115000"/>
              </a:lnSpc>
              <a:spcAft>
                <a:spcPts val="1000"/>
              </a:spcAft>
            </a:pPr>
            <a:r>
              <a:rPr lang="en-GB" sz="1800" b="1" u="sng" dirty="0">
                <a:effectLst/>
                <a:latin typeface="Calibri" panose="020F0502020204030204" pitchFamily="34" charset="0"/>
                <a:ea typeface="Times New Roman" panose="02020603050405020304" pitchFamily="18" charset="0"/>
                <a:cs typeface="Calibri" panose="020F0502020204030204" pitchFamily="34" charset="0"/>
              </a:rPr>
              <a:t>Sri Lanka Introduction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Blessed</a:t>
            </a:r>
            <a:r>
              <a:rPr lang="en-GB" sz="1800" dirty="0">
                <a:effectLst/>
                <a:latin typeface="Calibri" panose="020F0502020204030204" pitchFamily="34" charset="0"/>
                <a:ea typeface="Times New Roman" panose="02020603050405020304" pitchFamily="18" charset="0"/>
                <a:cs typeface="Calibri" panose="020F0502020204030204" pitchFamily="34" charset="0"/>
              </a:rPr>
              <a:t> by the sun,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buffeted</a:t>
            </a:r>
            <a:r>
              <a:rPr lang="en-GB" sz="1800" dirty="0">
                <a:effectLst/>
                <a:latin typeface="Calibri" panose="020F0502020204030204" pitchFamily="34" charset="0"/>
                <a:ea typeface="Times New Roman" panose="02020603050405020304" pitchFamily="18" charset="0"/>
                <a:cs typeface="Calibri" panose="020F0502020204030204" pitchFamily="34" charset="0"/>
              </a:rPr>
              <a:t> by the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spice-scented</a:t>
            </a:r>
            <a:r>
              <a:rPr lang="en-GB" sz="1800" dirty="0">
                <a:effectLst/>
                <a:latin typeface="Calibri" panose="020F0502020204030204" pitchFamily="34" charset="0"/>
                <a:ea typeface="Times New Roman" panose="02020603050405020304" pitchFamily="18" charset="0"/>
                <a:cs typeface="Calibri" panose="020F0502020204030204" pitchFamily="34" charset="0"/>
              </a:rPr>
              <a:t> trade winds of the Indian Ocean, and scarred by civil war, Sri Lanka is slowly rebuilding its reputation as the southern gateway to South Asia.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While investigations continue into the bloody final years of the conflict, ordinary Sri Lankans are looking to a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new future of peace and prosperity</a:t>
            </a:r>
            <a:r>
              <a:rPr lang="en-GB" sz="1800" dirty="0">
                <a:effectLst/>
                <a:latin typeface="Calibri" panose="020F0502020204030204" pitchFamily="34" charset="0"/>
                <a:ea typeface="Times New Roman" panose="02020603050405020304" pitchFamily="18" charset="0"/>
                <a:cs typeface="Calibri" panose="020F0502020204030204" pitchFamily="34" charset="0"/>
              </a:rPr>
              <a:t>, in which returning tourists will play a major role.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The attractions of this land of sand and cinnamon are the same as they ever were -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blissful beaches and barrelling surf breaks, Buddhist stupas, ruined kingdoms, wild elephants, lofty lookouts, graceful tea plantations </a:t>
            </a:r>
            <a:r>
              <a:rPr lang="en-GB" sz="1800" dirty="0">
                <a:effectLst/>
                <a:latin typeface="Calibri" panose="020F0502020204030204" pitchFamily="34" charset="0"/>
                <a:ea typeface="Times New Roman" panose="02020603050405020304" pitchFamily="18" charset="0"/>
                <a:cs typeface="Calibri" panose="020F0502020204030204" pitchFamily="34" charset="0"/>
              </a:rPr>
              <a:t>in the hills and some of the most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monumental</a:t>
            </a:r>
            <a:r>
              <a:rPr lang="en-GB" sz="1800" dirty="0">
                <a:effectLst/>
                <a:latin typeface="Calibri" panose="020F0502020204030204" pitchFamily="34" charset="0"/>
                <a:ea typeface="Times New Roman" panose="02020603050405020304" pitchFamily="18" charset="0"/>
                <a:cs typeface="Calibri" panose="020F0502020204030204" pitchFamily="34" charset="0"/>
              </a:rPr>
              <a:t> religious sculptures the world has ever seen.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Now picture all this crammed into a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compact</a:t>
            </a:r>
            <a:r>
              <a:rPr lang="en-GB" sz="1800" dirty="0">
                <a:effectLst/>
                <a:latin typeface="Calibri" panose="020F0502020204030204" pitchFamily="34" charset="0"/>
                <a:ea typeface="Times New Roman" panose="02020603050405020304" pitchFamily="18" charset="0"/>
                <a:cs typeface="Calibri" panose="020F0502020204030204" pitchFamily="34" charset="0"/>
              </a:rPr>
              <a:t> tropical island that </a:t>
            </a:r>
            <a:r>
              <a:rPr lang="en-GB" sz="1800" u="sng"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swims with the flavours, smells and sounds</a:t>
            </a:r>
            <a:r>
              <a:rPr lang="en-GB" sz="1800" dirty="0">
                <a:effectLst/>
                <a:latin typeface="Calibri" panose="020F0502020204030204" pitchFamily="34" charset="0"/>
                <a:ea typeface="Times New Roman" panose="02020603050405020304" pitchFamily="18" charset="0"/>
                <a:cs typeface="Calibri" panose="020F0502020204030204" pitchFamily="34" charset="0"/>
              </a:rPr>
              <a:t> of the Indian subcontinent.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15000"/>
              </a:lnSpc>
              <a:spcAft>
                <a:spcPts val="1000"/>
              </a:spcAft>
            </a:pPr>
            <a:r>
              <a:rPr lang="en-GB" sz="1600" i="1" dirty="0">
                <a:effectLst/>
                <a:latin typeface="Calibri" panose="020F0502020204030204" pitchFamily="34" charset="0"/>
                <a:ea typeface="Times New Roman" panose="02020603050405020304" pitchFamily="18" charset="0"/>
                <a:cs typeface="Calibri" panose="020F0502020204030204" pitchFamily="34" charset="0"/>
              </a:rPr>
              <a:t>Lonely Planet – The Travel Book p371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5759BF1-3434-4DF4-ABE1-CDC8C490344A}"/>
              </a:ext>
            </a:extLst>
          </p:cNvPr>
          <p:cNvSpPr txBox="1"/>
          <p:nvPr/>
        </p:nvSpPr>
        <p:spPr>
          <a:xfrm>
            <a:off x="5521187" y="1137282"/>
            <a:ext cx="5098774" cy="584775"/>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use of lists to pack in information about the country </a:t>
            </a:r>
            <a:endParaRPr lang="en-GB" sz="1600" dirty="0">
              <a:solidFill>
                <a:schemeClr val="accent1">
                  <a:lumMod val="75000"/>
                </a:schemeClr>
              </a:solidFill>
              <a:latin typeface="XCCW Joined 1a" panose="03050602040000000000" pitchFamily="66" charset="0"/>
            </a:endParaRPr>
          </a:p>
        </p:txBody>
      </p:sp>
      <p:sp>
        <p:nvSpPr>
          <p:cNvPr id="6" name="TextBox 5">
            <a:extLst>
              <a:ext uri="{FF2B5EF4-FFF2-40B4-BE49-F238E27FC236}">
                <a16:creationId xmlns:a16="http://schemas.microsoft.com/office/drawing/2014/main" id="{516D703C-292F-4622-8FA4-C370AD707153}"/>
              </a:ext>
            </a:extLst>
          </p:cNvPr>
          <p:cNvSpPr txBox="1"/>
          <p:nvPr/>
        </p:nvSpPr>
        <p:spPr>
          <a:xfrm>
            <a:off x="3839128" y="6174914"/>
            <a:ext cx="5098774" cy="338554"/>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emphasis on the positive </a:t>
            </a:r>
            <a:endParaRPr lang="en-GB" sz="1600" dirty="0">
              <a:solidFill>
                <a:schemeClr val="accent1">
                  <a:lumMod val="75000"/>
                </a:schemeClr>
              </a:solidFill>
              <a:latin typeface="XCCW Joined 1a" panose="03050602040000000000" pitchFamily="66" charset="0"/>
            </a:endParaRPr>
          </a:p>
        </p:txBody>
      </p:sp>
      <p:cxnSp>
        <p:nvCxnSpPr>
          <p:cNvPr id="8" name="Straight Arrow Connector 7">
            <a:extLst>
              <a:ext uri="{FF2B5EF4-FFF2-40B4-BE49-F238E27FC236}">
                <a16:creationId xmlns:a16="http://schemas.microsoft.com/office/drawing/2014/main" id="{72C84EAE-429E-41A8-AA58-1667B562A677}"/>
              </a:ext>
            </a:extLst>
          </p:cNvPr>
          <p:cNvCxnSpPr>
            <a:cxnSpLocks/>
          </p:cNvCxnSpPr>
          <p:nvPr/>
        </p:nvCxnSpPr>
        <p:spPr>
          <a:xfrm>
            <a:off x="3448878" y="4035287"/>
            <a:ext cx="695739" cy="21396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B4F0B085-3D7F-45DA-AB67-111654A830AC}"/>
              </a:ext>
            </a:extLst>
          </p:cNvPr>
          <p:cNvCxnSpPr>
            <a:cxnSpLocks/>
          </p:cNvCxnSpPr>
          <p:nvPr/>
        </p:nvCxnSpPr>
        <p:spPr>
          <a:xfrm flipH="1" flipV="1">
            <a:off x="6711950" y="1722057"/>
            <a:ext cx="1527589" cy="24425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7DC1FCD7-3314-421C-B2DD-9D7268CE6BD2}"/>
              </a:ext>
            </a:extLst>
          </p:cNvPr>
          <p:cNvSpPr txBox="1"/>
          <p:nvPr/>
        </p:nvSpPr>
        <p:spPr>
          <a:xfrm>
            <a:off x="588617" y="6899313"/>
            <a:ext cx="5332342" cy="584775"/>
          </a:xfrm>
          <a:prstGeom prst="rect">
            <a:avLst/>
          </a:prstGeom>
          <a:noFill/>
        </p:spPr>
        <p:txBody>
          <a:bodyPr wrap="square">
            <a:spAutoFit/>
          </a:bodyPr>
          <a:lstStyle/>
          <a:p>
            <a:r>
              <a:rPr lang="en-GB" sz="1600" dirty="0">
                <a:solidFill>
                  <a:schemeClr val="accent1">
                    <a:lumMod val="75000"/>
                  </a:schemeClr>
                </a:solidFill>
                <a:effectLst/>
                <a:latin typeface="XCCW Joined 1a" panose="03050602040000000000" pitchFamily="66" charset="0"/>
                <a:ea typeface="Yu Mincho" panose="02020400000000000000" pitchFamily="18" charset="-128"/>
                <a:cs typeface="Arial" panose="020B0604020202020204" pitchFamily="34" charset="0"/>
              </a:rPr>
              <a:t>There’s a lot of information and imagery in just four sentences</a:t>
            </a:r>
            <a:endParaRPr lang="en-GB" sz="1600" dirty="0">
              <a:solidFill>
                <a:schemeClr val="accent1">
                  <a:lumMod val="75000"/>
                </a:schemeClr>
              </a:solidFill>
              <a:latin typeface="XCCW Joined 1a" panose="03050602040000000000" pitchFamily="66" charset="0"/>
            </a:endParaRPr>
          </a:p>
        </p:txBody>
      </p:sp>
      <p:pic>
        <p:nvPicPr>
          <p:cNvPr id="16" name="Audio 15">
            <a:hlinkClick r:id="" action="ppaction://media"/>
            <a:extLst>
              <a:ext uri="{FF2B5EF4-FFF2-40B4-BE49-F238E27FC236}">
                <a16:creationId xmlns:a16="http://schemas.microsoft.com/office/drawing/2014/main" id="{43F201BA-C7DD-465D-8872-91D83896BA5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151940089"/>
      </p:ext>
    </p:extLst>
  </p:cSld>
  <p:clrMapOvr>
    <a:masterClrMapping/>
  </p:clrMapOvr>
  <mc:AlternateContent xmlns:mc="http://schemas.openxmlformats.org/markup-compatibility/2006" xmlns:p14="http://schemas.microsoft.com/office/powerpoint/2010/main">
    <mc:Choice Requires="p14">
      <p:transition spd="slow" p14:dur="2000" advTm="69051"/>
    </mc:Choice>
    <mc:Fallback xmlns="">
      <p:transition spd="slow" advTm="690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7" name="TextBox 6">
            <a:extLst>
              <a:ext uri="{FF2B5EF4-FFF2-40B4-BE49-F238E27FC236}">
                <a16:creationId xmlns:a16="http://schemas.microsoft.com/office/drawing/2014/main" id="{A4B0AA40-835F-4422-B069-A5E464E32AD6}"/>
              </a:ext>
            </a:extLst>
          </p:cNvPr>
          <p:cNvSpPr txBox="1"/>
          <p:nvPr/>
        </p:nvSpPr>
        <p:spPr>
          <a:xfrm>
            <a:off x="473764" y="1944211"/>
            <a:ext cx="8511209" cy="4541628"/>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dirty="0">
                <a:latin typeface="XCCW Joined 1a" panose="03050602040000000000" pitchFamily="66" charset="0"/>
                <a:ea typeface="Yu Mincho" panose="02020400000000000000" pitchFamily="18" charset="-128"/>
                <a:cs typeface="Arial" panose="020B0604020202020204" pitchFamily="34" charset="0"/>
              </a:rPr>
              <a:t>You will now research information on Brazil for Brazil’s entry into </a:t>
            </a:r>
            <a:r>
              <a:rPr lang="en-GB" dirty="0">
                <a:effectLst/>
                <a:latin typeface="XCCW Joined 1a" panose="03050602040000000000" pitchFamily="66" charset="0"/>
                <a:ea typeface="Yu Mincho" panose="02020400000000000000" pitchFamily="18" charset="-128"/>
                <a:cs typeface="Arial" panose="020B0604020202020204" pitchFamily="34" charset="0"/>
              </a:rPr>
              <a:t>The Travel Book.</a:t>
            </a:r>
          </a:p>
          <a:p>
            <a:pPr marL="342900" lvl="0" indent="-342900" rtl="0">
              <a:lnSpc>
                <a:spcPct val="115000"/>
              </a:lnSpc>
              <a:buFont typeface="Symbol" panose="05050102010706020507" pitchFamily="18" charset="2"/>
              <a:buChar char=""/>
            </a:pPr>
            <a:endParaRPr lang="en-GB" dirty="0">
              <a:effectLst/>
              <a:latin typeface="XCCW Joined 1a" panose="03050602040000000000" pitchFamily="66" charset="0"/>
              <a:ea typeface="Yu Mincho" panose="02020400000000000000" pitchFamily="18" charset="-128"/>
              <a:cs typeface="Arial" panose="020B0604020202020204" pitchFamily="34" charset="0"/>
            </a:endParaRPr>
          </a:p>
          <a:p>
            <a:pPr marL="342900" indent="-342900">
              <a:lnSpc>
                <a:spcPct val="115000"/>
              </a:lnSpc>
              <a:buFont typeface="Symbol" panose="05050102010706020507" pitchFamily="18" charset="2"/>
              <a:buChar char=""/>
            </a:pPr>
            <a:r>
              <a:rPr lang="en-GB" dirty="0">
                <a:effectLst/>
                <a:latin typeface="XCCW Joined 1a" panose="03050602040000000000" pitchFamily="66" charset="0"/>
                <a:ea typeface="Times New Roman" panose="02020603050405020304" pitchFamily="18" charset="0"/>
                <a:cs typeface="Calibri" panose="020F0502020204030204" pitchFamily="34" charset="0"/>
              </a:rPr>
              <a:t>Collect information on Brazil by looking at :</a:t>
            </a:r>
          </a:p>
          <a:p>
            <a:pPr>
              <a:lnSpc>
                <a:spcPct val="115000"/>
              </a:lnSpc>
            </a:pPr>
            <a:r>
              <a:rPr lang="en-GB" dirty="0">
                <a:hlinkClick r:id="rId6"/>
              </a:rPr>
              <a:t>Brazil Facts for Kids | Brazil Attractions | Geography | Food | People (kids-world-travel-guide.com)</a:t>
            </a:r>
            <a:endParaRPr lang="en-GB" dirty="0"/>
          </a:p>
          <a:p>
            <a:pPr>
              <a:lnSpc>
                <a:spcPct val="115000"/>
              </a:lnSpc>
            </a:pPr>
            <a:endParaRPr lang="en-GB" dirty="0">
              <a:latin typeface="XCCW Joined 1a" panose="03050602040000000000" pitchFamily="66" charset="0"/>
              <a:ea typeface="Times New Roman" panose="02020603050405020304" pitchFamily="18" charset="0"/>
              <a:cs typeface="Calibri" panose="020F0502020204030204" pitchFamily="34" charset="0"/>
            </a:endParaRPr>
          </a:p>
          <a:p>
            <a:pPr marL="342900" indent="-342900">
              <a:lnSpc>
                <a:spcPct val="115000"/>
              </a:lnSpc>
              <a:buFont typeface="Symbol" panose="05050102010706020507" pitchFamily="18" charset="2"/>
              <a:buChar char=""/>
            </a:pPr>
            <a:r>
              <a:rPr lang="en-GB" dirty="0">
                <a:latin typeface="XCCW Joined 1a" panose="03050602040000000000" pitchFamily="66" charset="0"/>
                <a:ea typeface="Times New Roman" panose="02020603050405020304" pitchFamily="18" charset="0"/>
                <a:cs typeface="Calibri" panose="020F0502020204030204" pitchFamily="34" charset="0"/>
              </a:rPr>
              <a:t>E</a:t>
            </a:r>
            <a:r>
              <a:rPr lang="en-GB" dirty="0">
                <a:effectLst/>
                <a:latin typeface="XCCW Joined 1a" panose="03050602040000000000" pitchFamily="66" charset="0"/>
                <a:ea typeface="Times New Roman" panose="02020603050405020304" pitchFamily="18" charset="0"/>
                <a:cs typeface="Calibri" panose="020F0502020204030204" pitchFamily="34" charset="0"/>
              </a:rPr>
              <a:t>nter your information in the </a:t>
            </a:r>
            <a:r>
              <a:rPr lang="en-GB" sz="1800" b="1" u="sng" dirty="0">
                <a:effectLst/>
                <a:latin typeface="Calibri" panose="020F0502020204030204" pitchFamily="34" charset="0"/>
                <a:ea typeface="Times New Roman" panose="02020603050405020304" pitchFamily="18" charset="0"/>
                <a:cs typeface="Calibri" panose="020F0502020204030204" pitchFamily="34" charset="0"/>
              </a:rPr>
              <a:t>Brazil Research Grid </a:t>
            </a:r>
            <a:r>
              <a:rPr lang="en-GB" sz="1800" dirty="0">
                <a:effectLst/>
                <a:latin typeface="XCCW Joined 1a" panose="03050602040000000000" pitchFamily="66" charset="0"/>
                <a:ea typeface="Times New Roman" panose="02020603050405020304" pitchFamily="18" charset="0"/>
                <a:cs typeface="Calibri" panose="020F0502020204030204" pitchFamily="34" charset="0"/>
              </a:rPr>
              <a:t>or record the information on your own piece of paper.</a:t>
            </a:r>
          </a:p>
          <a:p>
            <a:pPr marL="342900" indent="-342900">
              <a:lnSpc>
                <a:spcPct val="115000"/>
              </a:lnSpc>
              <a:buFont typeface="Symbol" panose="05050102010706020507" pitchFamily="18" charset="2"/>
              <a:buChar char=""/>
            </a:pPr>
            <a:endParaRPr lang="en-GB" sz="1800" dirty="0">
              <a:effectLst/>
              <a:latin typeface="XCCW Joined 1a" panose="03050602040000000000" pitchFamily="66" charset="0"/>
              <a:ea typeface="Times New Roman" panose="02020603050405020304" pitchFamily="18" charset="0"/>
              <a:cs typeface="Calibri" panose="020F0502020204030204" pitchFamily="34" charset="0"/>
            </a:endParaRPr>
          </a:p>
          <a:p>
            <a:pPr marL="342900" indent="-342900">
              <a:lnSpc>
                <a:spcPct val="115000"/>
              </a:lnSpc>
              <a:buFont typeface="Symbol" panose="05050102010706020507" pitchFamily="18" charset="2"/>
              <a:buChar char=""/>
            </a:pPr>
            <a:r>
              <a:rPr lang="en-GB" dirty="0">
                <a:latin typeface="XCCW Joined 1a" panose="03050602040000000000" pitchFamily="66" charset="0"/>
                <a:ea typeface="Times New Roman" panose="02020603050405020304" pitchFamily="18" charset="0"/>
                <a:cs typeface="Calibri" panose="020F0502020204030204" pitchFamily="34" charset="0"/>
              </a:rPr>
              <a:t>Y</a:t>
            </a:r>
            <a:r>
              <a:rPr lang="en-GB" dirty="0">
                <a:effectLst/>
                <a:latin typeface="XCCW Joined 1a" panose="03050602040000000000" pitchFamily="66" charset="0"/>
                <a:ea typeface="Times New Roman" panose="02020603050405020304" pitchFamily="18" charset="0"/>
                <a:cs typeface="Calibri" panose="020F0502020204030204" pitchFamily="34" charset="0"/>
              </a:rPr>
              <a:t>ou will then use this information tomorrow. Do not write it yet!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rtl="0">
              <a:lnSpc>
                <a:spcPct val="115000"/>
              </a:lnSpc>
              <a:buFont typeface="Symbol" panose="05050102010706020507" pitchFamily="18" charset="2"/>
              <a:buChar char=""/>
            </a:pPr>
            <a:endParaRPr lang="en-GB" sz="1800" dirty="0">
              <a:effectLst/>
              <a:latin typeface="XCCW Joined 1a" panose="03050602040000000000" pitchFamily="66" charset="0"/>
              <a:ea typeface="Yu Mincho" panose="0202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endParaRPr lang="en-GB" sz="1800" dirty="0">
              <a:effectLst/>
              <a:latin typeface="XCCW Joined 1a" panose="03050602040000000000" pitchFamily="66" charset="0"/>
              <a:ea typeface="Yu Mincho" panose="02020400000000000000" pitchFamily="18" charset="-128"/>
              <a:cs typeface="Arial" panose="020B0604020202020204" pitchFamily="34" charset="0"/>
            </a:endParaRPr>
          </a:p>
        </p:txBody>
      </p:sp>
      <p:sp>
        <p:nvSpPr>
          <p:cNvPr id="8" name="TextBox 7">
            <a:extLst>
              <a:ext uri="{FF2B5EF4-FFF2-40B4-BE49-F238E27FC236}">
                <a16:creationId xmlns:a16="http://schemas.microsoft.com/office/drawing/2014/main" id="{F80A2765-846B-4364-9A0C-D021996DCE40}"/>
              </a:ext>
            </a:extLst>
          </p:cNvPr>
          <p:cNvSpPr txBox="1"/>
          <p:nvPr/>
        </p:nvSpPr>
        <p:spPr>
          <a:xfrm>
            <a:off x="473765" y="1065553"/>
            <a:ext cx="8895521" cy="717056"/>
          </a:xfrm>
          <a:prstGeom prst="rect">
            <a:avLst/>
          </a:prstGeom>
          <a:noFill/>
        </p:spPr>
        <p:txBody>
          <a:bodyPr wrap="square">
            <a:spAutoFit/>
          </a:bodyPr>
          <a:lstStyle/>
          <a:p>
            <a:pPr algn="ctr">
              <a:lnSpc>
                <a:spcPct val="115000"/>
              </a:lnSpc>
              <a:spcAft>
                <a:spcPts val="1000"/>
              </a:spcAft>
            </a:pPr>
            <a:r>
              <a:rPr lang="en-GB" sz="1800" b="1" u="sng" dirty="0">
                <a:effectLst/>
                <a:latin typeface="XCCW Joined 1a" panose="03050602040000000000" pitchFamily="66" charset="0"/>
                <a:ea typeface="Times New Roman" panose="02020603050405020304" pitchFamily="18" charset="0"/>
                <a:cs typeface="Calibri" panose="020F0502020204030204" pitchFamily="34" charset="0"/>
              </a:rPr>
              <a:t>L.O:</a:t>
            </a:r>
            <a:r>
              <a:rPr lang="en-GB" sz="1800" b="1" u="sng" kern="50" dirty="0">
                <a:effectLst/>
                <a:latin typeface="XCCW Joined 1a" panose="03050602040000000000" pitchFamily="66" charset="0"/>
                <a:ea typeface="Calibri" panose="020F0502020204030204" pitchFamily="34" charset="0"/>
                <a:cs typeface="Helvetica" panose="020B0604020202020204" pitchFamily="34" charset="0"/>
              </a:rPr>
              <a:t> I </a:t>
            </a:r>
            <a:r>
              <a:rPr lang="en-GB" sz="1800" b="1" u="sng" dirty="0">
                <a:effectLst/>
                <a:latin typeface="XCCW Joined 1a" panose="03050602040000000000" pitchFamily="66" charset="0"/>
                <a:ea typeface="Calibri" panose="020F0502020204030204" pitchFamily="34" charset="0"/>
                <a:cs typeface="Times New Roman" panose="02020603050405020304" pitchFamily="18" charset="0"/>
              </a:rPr>
              <a:t>can research information for a persuasive piece of travel writing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Audio 4">
            <a:hlinkClick r:id="" action="ppaction://media"/>
            <a:extLst>
              <a:ext uri="{FF2B5EF4-FFF2-40B4-BE49-F238E27FC236}">
                <a16:creationId xmlns:a16="http://schemas.microsoft.com/office/drawing/2014/main" id="{CA5FD006-A7EE-43D4-BA06-22CDD448A222}"/>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406592445"/>
      </p:ext>
    </p:extLst>
  </p:cSld>
  <p:clrMapOvr>
    <a:masterClrMapping/>
  </p:clrMapOvr>
  <mc:AlternateContent xmlns:mc="http://schemas.openxmlformats.org/markup-compatibility/2006" xmlns:p14="http://schemas.microsoft.com/office/powerpoint/2010/main">
    <mc:Choice Requires="p14">
      <p:transition spd="slow" p14:dur="2000" advTm="112754"/>
    </mc:Choice>
    <mc:Fallback xmlns="">
      <p:transition spd="slow" advTm="112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3"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dirty="0">
                <a:solidFill>
                  <a:srgbClr val="000000"/>
                </a:solidFill>
                <a:latin typeface="Harrington - 50"/>
              </a:rPr>
              <a:t>Travel Writing</a:t>
            </a:r>
          </a:p>
        </p:txBody>
      </p:sp>
      <p:sp>
        <p:nvSpPr>
          <p:cNvPr id="8" name="TextBox 7">
            <a:extLst>
              <a:ext uri="{FF2B5EF4-FFF2-40B4-BE49-F238E27FC236}">
                <a16:creationId xmlns:a16="http://schemas.microsoft.com/office/drawing/2014/main" id="{F80A2765-846B-4364-9A0C-D021996DCE40}"/>
              </a:ext>
            </a:extLst>
          </p:cNvPr>
          <p:cNvSpPr txBox="1"/>
          <p:nvPr/>
        </p:nvSpPr>
        <p:spPr>
          <a:xfrm>
            <a:off x="263172" y="1035710"/>
            <a:ext cx="8895521" cy="398507"/>
          </a:xfrm>
          <a:prstGeom prst="rect">
            <a:avLst/>
          </a:prstGeom>
          <a:noFill/>
        </p:spPr>
        <p:txBody>
          <a:bodyPr wrap="square">
            <a:spAutoFit/>
          </a:bodyPr>
          <a:lstStyle/>
          <a:p>
            <a:pPr algn="ctr">
              <a:lnSpc>
                <a:spcPct val="115000"/>
              </a:lnSpc>
              <a:spcAft>
                <a:spcPts val="1000"/>
              </a:spcAft>
            </a:pPr>
            <a:r>
              <a:rPr lang="en-GB" sz="1800" b="1" u="sng" dirty="0">
                <a:effectLst/>
                <a:latin typeface="XCCW Joined 1a" panose="03050602040000000000" pitchFamily="66" charset="0"/>
                <a:ea typeface="Times New Roman" panose="02020603050405020304" pitchFamily="18" charset="0"/>
                <a:cs typeface="Calibri" panose="020F0502020204030204" pitchFamily="34" charset="0"/>
              </a:rPr>
              <a:t>Some vocabulary </a:t>
            </a:r>
            <a:r>
              <a:rPr lang="en-GB" b="1" u="sng" dirty="0">
                <a:latin typeface="XCCW Joined 1a" panose="03050602040000000000" pitchFamily="66" charset="0"/>
                <a:ea typeface="Times New Roman" panose="02020603050405020304" pitchFamily="18" charset="0"/>
                <a:cs typeface="Calibri" panose="020F0502020204030204" pitchFamily="34" charset="0"/>
              </a:rPr>
              <a:t>ideas for travel writing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3198EDCF-0C27-4757-834B-ACC160386A9B}"/>
              </a:ext>
            </a:extLst>
          </p:cNvPr>
          <p:cNvSpPr txBox="1"/>
          <p:nvPr/>
        </p:nvSpPr>
        <p:spPr>
          <a:xfrm>
            <a:off x="400050" y="1434217"/>
            <a:ext cx="4943475" cy="6340197"/>
          </a:xfrm>
          <a:prstGeom prst="rect">
            <a:avLst/>
          </a:prstGeom>
          <a:noFill/>
        </p:spPr>
        <p:txBody>
          <a:bodyPr vert="horz" wrap="square" rtlCol="0">
            <a:spAutoFit/>
          </a:bodyPr>
          <a:lstStyle/>
          <a:p>
            <a:pPr>
              <a:lnSpc>
                <a:spcPct val="150000"/>
              </a:lnSpc>
            </a:pPr>
            <a:r>
              <a:rPr lang="en-GB" sz="1600" dirty="0">
                <a:solidFill>
                  <a:srgbClr val="000000"/>
                </a:solidFill>
                <a:latin typeface="XCCW Joined 1a" panose="03050602040000000000" pitchFamily="66" charset="0"/>
              </a:rPr>
              <a:t>breath-taking</a:t>
            </a:r>
          </a:p>
          <a:p>
            <a:pPr>
              <a:lnSpc>
                <a:spcPct val="150000"/>
              </a:lnSpc>
            </a:pPr>
            <a:r>
              <a:rPr lang="en-GB" sz="1600" dirty="0">
                <a:solidFill>
                  <a:srgbClr val="000000"/>
                </a:solidFill>
                <a:latin typeface="XCCW Joined 1a" panose="03050602040000000000" pitchFamily="66" charset="0"/>
              </a:rPr>
              <a:t>jaw-dropping</a:t>
            </a:r>
          </a:p>
          <a:p>
            <a:pPr>
              <a:lnSpc>
                <a:spcPct val="150000"/>
              </a:lnSpc>
            </a:pPr>
            <a:r>
              <a:rPr lang="en-GB" sz="1600" dirty="0">
                <a:solidFill>
                  <a:srgbClr val="000000"/>
                </a:solidFill>
                <a:latin typeface="XCCW Joined 1a" panose="03050602040000000000" pitchFamily="66" charset="0"/>
              </a:rPr>
              <a:t>leaving the modern world behind</a:t>
            </a:r>
          </a:p>
          <a:p>
            <a:pPr>
              <a:lnSpc>
                <a:spcPct val="150000"/>
              </a:lnSpc>
            </a:pPr>
            <a:r>
              <a:rPr lang="en-GB" sz="1600" dirty="0">
                <a:solidFill>
                  <a:srgbClr val="000000"/>
                </a:solidFill>
                <a:latin typeface="XCCW Joined 1a" panose="03050602040000000000" pitchFamily="66" charset="0"/>
              </a:rPr>
              <a:t>chilled out</a:t>
            </a:r>
          </a:p>
          <a:p>
            <a:pPr>
              <a:lnSpc>
                <a:spcPct val="150000"/>
              </a:lnSpc>
            </a:pPr>
            <a:r>
              <a:rPr lang="en-GB" sz="1600" dirty="0">
                <a:solidFill>
                  <a:srgbClr val="000000"/>
                </a:solidFill>
                <a:latin typeface="XCCW Joined 1a" panose="03050602040000000000" pitchFamily="66" charset="0"/>
              </a:rPr>
              <a:t>pampering </a:t>
            </a:r>
          </a:p>
          <a:p>
            <a:pPr>
              <a:lnSpc>
                <a:spcPct val="150000"/>
              </a:lnSpc>
            </a:pPr>
            <a:r>
              <a:rPr lang="en-GB" sz="1600" dirty="0">
                <a:solidFill>
                  <a:srgbClr val="000000"/>
                </a:solidFill>
                <a:latin typeface="XCCW Joined 1a" panose="03050602040000000000" pitchFamily="66" charset="0"/>
              </a:rPr>
              <a:t>nothing but the sound of waves</a:t>
            </a:r>
          </a:p>
          <a:p>
            <a:pPr>
              <a:lnSpc>
                <a:spcPct val="150000"/>
              </a:lnSpc>
            </a:pPr>
            <a:r>
              <a:rPr lang="en-GB" sz="1600" dirty="0">
                <a:solidFill>
                  <a:srgbClr val="000000"/>
                </a:solidFill>
                <a:latin typeface="XCCW Joined 1a" panose="03050602040000000000" pitchFamily="66" charset="0"/>
              </a:rPr>
              <a:t>bygone era</a:t>
            </a:r>
          </a:p>
          <a:p>
            <a:pPr>
              <a:lnSpc>
                <a:spcPct val="150000"/>
              </a:lnSpc>
            </a:pPr>
            <a:r>
              <a:rPr lang="en-GB" sz="1600" dirty="0">
                <a:solidFill>
                  <a:srgbClr val="000000"/>
                </a:solidFill>
                <a:latin typeface="XCCW Joined 1a" panose="03050602040000000000" pitchFamily="66" charset="0"/>
              </a:rPr>
              <a:t>stunning</a:t>
            </a:r>
          </a:p>
          <a:p>
            <a:pPr>
              <a:lnSpc>
                <a:spcPct val="150000"/>
              </a:lnSpc>
            </a:pPr>
            <a:r>
              <a:rPr lang="en-GB" sz="1600" dirty="0">
                <a:solidFill>
                  <a:srgbClr val="000000"/>
                </a:solidFill>
                <a:latin typeface="XCCW Joined 1a" panose="03050602040000000000" pitchFamily="66" charset="0"/>
              </a:rPr>
              <a:t>dream</a:t>
            </a:r>
          </a:p>
          <a:p>
            <a:pPr>
              <a:lnSpc>
                <a:spcPct val="150000"/>
              </a:lnSpc>
            </a:pPr>
            <a:r>
              <a:rPr lang="en-GB" sz="1600" dirty="0">
                <a:solidFill>
                  <a:srgbClr val="000000"/>
                </a:solidFill>
                <a:latin typeface="XCCW Joined 1a" panose="03050602040000000000" pitchFamily="66" charset="0"/>
              </a:rPr>
              <a:t>clear blue skies</a:t>
            </a:r>
          </a:p>
          <a:p>
            <a:pPr>
              <a:lnSpc>
                <a:spcPct val="150000"/>
              </a:lnSpc>
            </a:pPr>
            <a:r>
              <a:rPr lang="en-GB" sz="1600" dirty="0">
                <a:solidFill>
                  <a:srgbClr val="000000"/>
                </a:solidFill>
                <a:latin typeface="XCCW Joined 1a" panose="03050602040000000000" pitchFamily="66" charset="0"/>
              </a:rPr>
              <a:t>cobbed streets</a:t>
            </a:r>
          </a:p>
          <a:p>
            <a:pPr>
              <a:lnSpc>
                <a:spcPct val="150000"/>
              </a:lnSpc>
            </a:pPr>
            <a:r>
              <a:rPr lang="en-GB" sz="1600" dirty="0">
                <a:solidFill>
                  <a:srgbClr val="000000"/>
                </a:solidFill>
                <a:latin typeface="XCCW Joined 1a" panose="03050602040000000000" pitchFamily="66" charset="0"/>
              </a:rPr>
              <a:t>mouth-watering delicacies</a:t>
            </a:r>
          </a:p>
          <a:p>
            <a:pPr>
              <a:lnSpc>
                <a:spcPct val="150000"/>
              </a:lnSpc>
            </a:pPr>
            <a:r>
              <a:rPr lang="en-GB" sz="1600" dirty="0">
                <a:solidFill>
                  <a:srgbClr val="000000"/>
                </a:solidFill>
                <a:latin typeface="XCCW Joined 1a" panose="03050602040000000000" pitchFamily="66" charset="0"/>
              </a:rPr>
              <a:t>smiling staff</a:t>
            </a:r>
          </a:p>
          <a:p>
            <a:pPr>
              <a:lnSpc>
                <a:spcPct val="150000"/>
              </a:lnSpc>
            </a:pPr>
            <a:r>
              <a:rPr lang="en-GB" sz="1600" dirty="0">
                <a:solidFill>
                  <a:srgbClr val="000000"/>
                </a:solidFill>
                <a:latin typeface="XCCW Joined 1a" panose="03050602040000000000" pitchFamily="66" charset="0"/>
              </a:rPr>
              <a:t>romantic</a:t>
            </a:r>
          </a:p>
          <a:p>
            <a:pPr>
              <a:lnSpc>
                <a:spcPct val="150000"/>
              </a:lnSpc>
            </a:pPr>
            <a:r>
              <a:rPr lang="en-GB" sz="1600" dirty="0">
                <a:solidFill>
                  <a:srgbClr val="000000"/>
                </a:solidFill>
                <a:latin typeface="XCCW Joined 1a" panose="03050602040000000000" pitchFamily="66" charset="0"/>
              </a:rPr>
              <a:t>vibrant</a:t>
            </a:r>
          </a:p>
          <a:p>
            <a:pPr>
              <a:lnSpc>
                <a:spcPct val="150000"/>
              </a:lnSpc>
            </a:pPr>
            <a:r>
              <a:rPr lang="en-GB" sz="1600" dirty="0">
                <a:solidFill>
                  <a:srgbClr val="000000"/>
                </a:solidFill>
                <a:latin typeface="XCCW Joined 1a" panose="03050602040000000000" pitchFamily="66" charset="0"/>
              </a:rPr>
              <a:t>azure</a:t>
            </a:r>
          </a:p>
          <a:p>
            <a:pPr>
              <a:lnSpc>
                <a:spcPct val="150000"/>
              </a:lnSpc>
            </a:pPr>
            <a:endParaRPr lang="en-GB" sz="1600" dirty="0">
              <a:solidFill>
                <a:srgbClr val="000000"/>
              </a:solidFill>
              <a:latin typeface="XCCW Joined 1a" panose="03050602040000000000" pitchFamily="66" charset="0"/>
            </a:endParaRPr>
          </a:p>
        </p:txBody>
      </p:sp>
      <p:sp>
        <p:nvSpPr>
          <p:cNvPr id="11" name="TextBox 10">
            <a:extLst>
              <a:ext uri="{FF2B5EF4-FFF2-40B4-BE49-F238E27FC236}">
                <a16:creationId xmlns:a16="http://schemas.microsoft.com/office/drawing/2014/main" id="{6EA37EF4-6446-4003-B0B0-D2E62C7CF446}"/>
              </a:ext>
            </a:extLst>
          </p:cNvPr>
          <p:cNvSpPr txBox="1"/>
          <p:nvPr/>
        </p:nvSpPr>
        <p:spPr>
          <a:xfrm>
            <a:off x="4779372" y="1434216"/>
            <a:ext cx="4943475" cy="5970865"/>
          </a:xfrm>
          <a:prstGeom prst="rect">
            <a:avLst/>
          </a:prstGeom>
          <a:noFill/>
        </p:spPr>
        <p:txBody>
          <a:bodyPr vert="horz" wrap="square" rtlCol="0">
            <a:spAutoFit/>
          </a:bodyPr>
          <a:lstStyle/>
          <a:p>
            <a:pPr>
              <a:lnSpc>
                <a:spcPct val="150000"/>
              </a:lnSpc>
            </a:pPr>
            <a:r>
              <a:rPr lang="en-GB" sz="1600" dirty="0">
                <a:solidFill>
                  <a:srgbClr val="000000"/>
                </a:solidFill>
                <a:latin typeface="XCCW Joined 1a" panose="03050602040000000000" pitchFamily="66" charset="0"/>
              </a:rPr>
              <a:t>hearty</a:t>
            </a:r>
          </a:p>
          <a:p>
            <a:pPr>
              <a:lnSpc>
                <a:spcPct val="150000"/>
              </a:lnSpc>
            </a:pPr>
            <a:r>
              <a:rPr lang="en-GB" sz="1600" dirty="0">
                <a:solidFill>
                  <a:srgbClr val="000000"/>
                </a:solidFill>
                <a:latin typeface="XCCW Joined 1a" panose="03050602040000000000" pitchFamily="66" charset="0"/>
              </a:rPr>
              <a:t>rustic</a:t>
            </a:r>
          </a:p>
          <a:p>
            <a:pPr>
              <a:lnSpc>
                <a:spcPct val="150000"/>
              </a:lnSpc>
            </a:pPr>
            <a:r>
              <a:rPr lang="en-GB" sz="1600" dirty="0">
                <a:solidFill>
                  <a:srgbClr val="000000"/>
                </a:solidFill>
                <a:latin typeface="XCCW Joined 1a" panose="03050602040000000000" pitchFamily="66" charset="0"/>
              </a:rPr>
              <a:t>there’s something for everyone</a:t>
            </a:r>
          </a:p>
          <a:p>
            <a:pPr>
              <a:lnSpc>
                <a:spcPct val="150000"/>
              </a:lnSpc>
            </a:pPr>
            <a:r>
              <a:rPr lang="en-GB" sz="1600" dirty="0">
                <a:solidFill>
                  <a:srgbClr val="000000"/>
                </a:solidFill>
                <a:latin typeface="XCCW Joined 1a" panose="03050602040000000000" pitchFamily="66" charset="0"/>
              </a:rPr>
              <a:t>friendly locals</a:t>
            </a:r>
          </a:p>
          <a:p>
            <a:pPr>
              <a:lnSpc>
                <a:spcPct val="150000"/>
              </a:lnSpc>
            </a:pPr>
            <a:r>
              <a:rPr lang="en-GB" sz="1600" dirty="0">
                <a:solidFill>
                  <a:srgbClr val="000000"/>
                </a:solidFill>
                <a:latin typeface="XCCW Joined 1a" panose="03050602040000000000" pitchFamily="66" charset="0"/>
              </a:rPr>
              <a:t>colourful/bustling markets</a:t>
            </a:r>
          </a:p>
          <a:p>
            <a:pPr>
              <a:lnSpc>
                <a:spcPct val="150000"/>
              </a:lnSpc>
            </a:pPr>
            <a:r>
              <a:rPr lang="en-GB" sz="1600" dirty="0">
                <a:solidFill>
                  <a:srgbClr val="000000"/>
                </a:solidFill>
                <a:latin typeface="XCCW Joined 1a" panose="03050602040000000000" pitchFamily="66" charset="0"/>
              </a:rPr>
              <a:t>rich in history</a:t>
            </a:r>
          </a:p>
          <a:p>
            <a:pPr>
              <a:lnSpc>
                <a:spcPct val="150000"/>
              </a:lnSpc>
            </a:pPr>
            <a:r>
              <a:rPr lang="en-GB" sz="1600" dirty="0">
                <a:solidFill>
                  <a:srgbClr val="000000"/>
                </a:solidFill>
                <a:latin typeface="XCCW Joined 1a" panose="03050602040000000000" pitchFamily="66" charset="0"/>
              </a:rPr>
              <a:t>quirky</a:t>
            </a:r>
          </a:p>
          <a:p>
            <a:pPr>
              <a:lnSpc>
                <a:spcPct val="150000"/>
              </a:lnSpc>
            </a:pPr>
            <a:r>
              <a:rPr lang="en-GB" sz="1600" dirty="0">
                <a:solidFill>
                  <a:srgbClr val="000000"/>
                </a:solidFill>
                <a:latin typeface="XCCW Joined 1a" panose="03050602040000000000" pitchFamily="66" charset="0"/>
              </a:rPr>
              <a:t>lively nightlife</a:t>
            </a:r>
          </a:p>
          <a:p>
            <a:pPr>
              <a:lnSpc>
                <a:spcPct val="150000"/>
              </a:lnSpc>
            </a:pPr>
            <a:r>
              <a:rPr lang="en-GB" sz="1600" dirty="0">
                <a:solidFill>
                  <a:srgbClr val="000000"/>
                </a:solidFill>
                <a:latin typeface="XCCW Joined 1a" panose="03050602040000000000" pitchFamily="66" charset="0"/>
              </a:rPr>
              <a:t>panoramic views</a:t>
            </a:r>
          </a:p>
          <a:p>
            <a:pPr>
              <a:lnSpc>
                <a:spcPct val="150000"/>
              </a:lnSpc>
            </a:pPr>
            <a:r>
              <a:rPr lang="en-GB" sz="1600" dirty="0">
                <a:solidFill>
                  <a:srgbClr val="000000"/>
                </a:solidFill>
                <a:latin typeface="XCCW Joined 1a" panose="03050602040000000000" pitchFamily="66" charset="0"/>
              </a:rPr>
              <a:t>off the beaten track</a:t>
            </a:r>
          </a:p>
          <a:p>
            <a:pPr>
              <a:lnSpc>
                <a:spcPct val="150000"/>
              </a:lnSpc>
            </a:pPr>
            <a:r>
              <a:rPr lang="en-GB" sz="1600" dirty="0">
                <a:solidFill>
                  <a:srgbClr val="000000"/>
                </a:solidFill>
                <a:latin typeface="XCCW Joined 1a" panose="03050602040000000000" pitchFamily="66" charset="0"/>
              </a:rPr>
              <a:t>priceless treasures</a:t>
            </a:r>
          </a:p>
          <a:p>
            <a:pPr>
              <a:lnSpc>
                <a:spcPct val="150000"/>
              </a:lnSpc>
            </a:pPr>
            <a:r>
              <a:rPr lang="en-GB" sz="1600" dirty="0">
                <a:solidFill>
                  <a:srgbClr val="000000"/>
                </a:solidFill>
                <a:latin typeface="XCCW Joined 1a" panose="03050602040000000000" pitchFamily="66" charset="0"/>
              </a:rPr>
              <a:t>tranquillity</a:t>
            </a:r>
          </a:p>
          <a:p>
            <a:pPr>
              <a:lnSpc>
                <a:spcPct val="150000"/>
              </a:lnSpc>
            </a:pPr>
            <a:r>
              <a:rPr lang="en-GB" sz="1600" dirty="0">
                <a:solidFill>
                  <a:srgbClr val="000000"/>
                </a:solidFill>
                <a:latin typeface="XCCW Joined 1a" panose="03050602040000000000" pitchFamily="66" charset="0"/>
              </a:rPr>
              <a:t>paradise</a:t>
            </a:r>
          </a:p>
          <a:p>
            <a:pPr>
              <a:lnSpc>
                <a:spcPct val="150000"/>
              </a:lnSpc>
            </a:pPr>
            <a:r>
              <a:rPr lang="en-GB" sz="1600" dirty="0">
                <a:solidFill>
                  <a:srgbClr val="000000"/>
                </a:solidFill>
                <a:latin typeface="XCCW Joined 1a" panose="03050602040000000000" pitchFamily="66" charset="0"/>
              </a:rPr>
              <a:t>lapping waves</a:t>
            </a:r>
          </a:p>
          <a:p>
            <a:pPr>
              <a:lnSpc>
                <a:spcPct val="150000"/>
              </a:lnSpc>
            </a:pPr>
            <a:r>
              <a:rPr lang="en-GB" sz="1600" dirty="0">
                <a:solidFill>
                  <a:srgbClr val="000000"/>
                </a:solidFill>
                <a:latin typeface="XCCW Joined 1a" panose="03050602040000000000" pitchFamily="66" charset="0"/>
              </a:rPr>
              <a:t>powder-white sand</a:t>
            </a:r>
          </a:p>
          <a:p>
            <a:pPr>
              <a:lnSpc>
                <a:spcPct val="150000"/>
              </a:lnSpc>
            </a:pPr>
            <a:r>
              <a:rPr lang="en-GB" sz="1600" dirty="0">
                <a:solidFill>
                  <a:srgbClr val="000000"/>
                </a:solidFill>
                <a:latin typeface="XCCW Joined 1a" panose="03050602040000000000" pitchFamily="66" charset="0"/>
              </a:rPr>
              <a:t>piquant </a:t>
            </a:r>
          </a:p>
        </p:txBody>
      </p:sp>
    </p:spTree>
    <p:custDataLst>
      <p:tags r:id="rId1"/>
    </p:custDataLst>
    <p:extLst>
      <p:ext uri="{BB962C8B-B14F-4D97-AF65-F5344CB8AC3E}">
        <p14:creationId xmlns:p14="http://schemas.microsoft.com/office/powerpoint/2010/main" val="1804066500"/>
      </p:ext>
    </p:extLst>
  </p:cSld>
  <p:clrMapOvr>
    <a:masterClrMapping/>
  </p:clrMapOvr>
  <mc:AlternateContent xmlns:mc="http://schemas.openxmlformats.org/markup-compatibility/2006" xmlns:p14="http://schemas.microsoft.com/office/powerpoint/2010/main">
    <mc:Choice Requires="p14">
      <p:transition spd="slow" p14:dur="2000" advTm="83201"/>
    </mc:Choice>
    <mc:Fallback xmlns="">
      <p:transition spd="slow" advTm="8320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 name="TIMING" val="|52|16.7|10.8|14|12.8|16.5|14.4|10.2|35.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 name="TIMING" val="|11.7|6.4|17.3|19"/>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 name="TIMING" val="|18.9|7.1|12|17.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1205</Words>
  <Application>Microsoft Office PowerPoint</Application>
  <PresentationFormat>Custom</PresentationFormat>
  <Paragraphs>176</Paragraphs>
  <Slides>9</Slides>
  <Notes>0</Notes>
  <HiddenSlides>0</HiddenSlides>
  <MMClips>8</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Arial</vt:lpstr>
      <vt:lpstr>Calibri Light</vt:lpstr>
      <vt:lpstr>Symbol</vt:lpstr>
      <vt:lpstr>Harrington - 50</vt:lpstr>
      <vt:lpstr>XCCW Joined 1a</vt:lpstr>
      <vt:lpstr>Arial - 28</vt:lpstr>
      <vt:lpstr>Harrington - 21</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Naomi Akien</dc:creator>
  <cp:lastModifiedBy>Naomi Akien</cp:lastModifiedBy>
  <cp:revision>34</cp:revision>
  <dcterms:created xsi:type="dcterms:W3CDTF">2021-01-23T11:18:11Z</dcterms:created>
  <dcterms:modified xsi:type="dcterms:W3CDTF">2021-01-25T22:32:05Z</dcterms:modified>
</cp:coreProperties>
</file>