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63" r:id="rId3"/>
    <p:sldId id="264" r:id="rId4"/>
    <p:sldId id="269" r:id="rId5"/>
    <p:sldId id="270" r:id="rId6"/>
    <p:sldId id="271" r:id="rId7"/>
    <p:sldId id="278" r:id="rId8"/>
    <p:sldId id="279" r:id="rId9"/>
    <p:sldId id="280" r:id="rId10"/>
    <p:sldId id="281" r:id="rId11"/>
    <p:sldId id="282" r:id="rId12"/>
    <p:sldId id="283" r:id="rId13"/>
    <p:sldId id="284" r:id="rId14"/>
    <p:sldId id="276" r:id="rId15"/>
    <p:sldId id="272" r:id="rId16"/>
    <p:sldId id="273" r:id="rId17"/>
    <p:sldId id="275" r:id="rId18"/>
    <p:sldId id="285"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winkl" panose="020B0604020202020204" charset="0"/>
      <p:regular r:id="rId26"/>
      <p:bold r:id="rId27"/>
    </p:embeddedFont>
    <p:embeddedFont>
      <p:font typeface="Twinkl SemiBold" charset="0"/>
      <p:bold r:id="rId28"/>
    </p:embeddedFont>
    <p:embeddedFont>
      <p:font typeface="XCCW Joined 1a" panose="03050602040000000000" pitchFamily="66" charset="0"/>
      <p:regular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B0604020202020204" charset="0"/>
        <a:ea typeface="+mn-ea"/>
        <a:cs typeface="+mn-cs"/>
      </a:defRPr>
    </a:lvl1pPr>
    <a:lvl2pPr marL="457200" algn="l" rtl="0" eaLnBrk="0" fontAlgn="base" hangingPunct="0">
      <a:spcBef>
        <a:spcPct val="0"/>
      </a:spcBef>
      <a:spcAft>
        <a:spcPct val="0"/>
      </a:spcAft>
      <a:defRPr kern="1200">
        <a:solidFill>
          <a:schemeClr val="tx1"/>
        </a:solidFill>
        <a:latin typeface="Twinkl" panose="020B0604020202020204" charset="0"/>
        <a:ea typeface="+mn-ea"/>
        <a:cs typeface="+mn-cs"/>
      </a:defRPr>
    </a:lvl2pPr>
    <a:lvl3pPr marL="914400" algn="l" rtl="0" eaLnBrk="0" fontAlgn="base" hangingPunct="0">
      <a:spcBef>
        <a:spcPct val="0"/>
      </a:spcBef>
      <a:spcAft>
        <a:spcPct val="0"/>
      </a:spcAft>
      <a:defRPr kern="1200">
        <a:solidFill>
          <a:schemeClr val="tx1"/>
        </a:solidFill>
        <a:latin typeface="Twinkl" panose="020B0604020202020204" charset="0"/>
        <a:ea typeface="+mn-ea"/>
        <a:cs typeface="+mn-cs"/>
      </a:defRPr>
    </a:lvl3pPr>
    <a:lvl4pPr marL="1371600" algn="l" rtl="0" eaLnBrk="0" fontAlgn="base" hangingPunct="0">
      <a:spcBef>
        <a:spcPct val="0"/>
      </a:spcBef>
      <a:spcAft>
        <a:spcPct val="0"/>
      </a:spcAft>
      <a:defRPr kern="1200">
        <a:solidFill>
          <a:schemeClr val="tx1"/>
        </a:solidFill>
        <a:latin typeface="Twinkl" panose="020B0604020202020204" charset="0"/>
        <a:ea typeface="+mn-ea"/>
        <a:cs typeface="+mn-cs"/>
      </a:defRPr>
    </a:lvl4pPr>
    <a:lvl5pPr marL="1828800" algn="l" rtl="0" eaLnBrk="0" fontAlgn="base" hangingPunct="0">
      <a:spcBef>
        <a:spcPct val="0"/>
      </a:spcBef>
      <a:spcAft>
        <a:spcPct val="0"/>
      </a:spcAft>
      <a:defRPr kern="1200">
        <a:solidFill>
          <a:schemeClr val="tx1"/>
        </a:solidFill>
        <a:latin typeface="Twinkl" panose="020B0604020202020204" charset="0"/>
        <a:ea typeface="+mn-ea"/>
        <a:cs typeface="+mn-cs"/>
      </a:defRPr>
    </a:lvl5pPr>
    <a:lvl6pPr marL="2286000" algn="l" defTabSz="914400" rtl="0" eaLnBrk="1" latinLnBrk="0" hangingPunct="1">
      <a:defRPr kern="1200">
        <a:solidFill>
          <a:schemeClr val="tx1"/>
        </a:solidFill>
        <a:latin typeface="Twinkl" panose="020B0604020202020204" charset="0"/>
        <a:ea typeface="+mn-ea"/>
        <a:cs typeface="+mn-cs"/>
      </a:defRPr>
    </a:lvl6pPr>
    <a:lvl7pPr marL="2743200" algn="l" defTabSz="914400" rtl="0" eaLnBrk="1" latinLnBrk="0" hangingPunct="1">
      <a:defRPr kern="1200">
        <a:solidFill>
          <a:schemeClr val="tx1"/>
        </a:solidFill>
        <a:latin typeface="Twinkl" panose="020B0604020202020204" charset="0"/>
        <a:ea typeface="+mn-ea"/>
        <a:cs typeface="+mn-cs"/>
      </a:defRPr>
    </a:lvl7pPr>
    <a:lvl8pPr marL="3200400" algn="l" defTabSz="914400" rtl="0" eaLnBrk="1" latinLnBrk="0" hangingPunct="1">
      <a:defRPr kern="1200">
        <a:solidFill>
          <a:schemeClr val="tx1"/>
        </a:solidFill>
        <a:latin typeface="Twinkl" panose="020B0604020202020204" charset="0"/>
        <a:ea typeface="+mn-ea"/>
        <a:cs typeface="+mn-cs"/>
      </a:defRPr>
    </a:lvl8pPr>
    <a:lvl9pPr marL="3657600" algn="l" defTabSz="914400" rtl="0" eaLnBrk="1" latinLnBrk="0" hangingPunct="1">
      <a:defRPr kern="1200">
        <a:solidFill>
          <a:schemeClr val="tx1"/>
        </a:solidFill>
        <a:latin typeface="Twinkl" panose="020B060402020202020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61">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075A"/>
    <a:srgbClr val="009541"/>
    <a:srgbClr val="87BD31"/>
    <a:srgbClr val="87BE2D"/>
    <a:srgbClr val="E5007E"/>
    <a:srgbClr val="C50B45"/>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2" autoAdjust="0"/>
    <p:restoredTop sz="94660"/>
  </p:normalViewPr>
  <p:slideViewPr>
    <p:cSldViewPr snapToGrid="0">
      <p:cViewPr varScale="1">
        <p:scale>
          <a:sx n="101" d="100"/>
          <a:sy n="101" d="100"/>
        </p:scale>
        <p:origin x="744" y="114"/>
      </p:cViewPr>
      <p:guideLst>
        <p:guide orient="horz" pos="2160"/>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97BC020-04FA-40FC-9A2B-33F628E33E1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68DF04B-C112-4137-B98A-D43C91AA2CE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239316A-4D86-40EB-9F4C-02C95BA5A714}" type="datetimeFigureOut">
              <a:rPr lang="en-GB"/>
              <a:pPr>
                <a:defRPr/>
              </a:pPr>
              <a:t>28/02/2021</a:t>
            </a:fld>
            <a:endParaRPr lang="en-GB"/>
          </a:p>
        </p:txBody>
      </p:sp>
      <p:sp>
        <p:nvSpPr>
          <p:cNvPr id="4" name="Footer Placeholder 3">
            <a:extLst>
              <a:ext uri="{FF2B5EF4-FFF2-40B4-BE49-F238E27FC236}">
                <a16:creationId xmlns:a16="http://schemas.microsoft.com/office/drawing/2014/main" id="{A75E25F1-F6C0-4AF7-A48E-2731EC3B191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0D0655A1-35A6-4B94-BD39-A4DCFBC558F1}"/>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3CD0173A-1300-4471-8522-9F8FE6933FDC}"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E97A69-48F9-40BE-9438-DC1DDE7698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B50E484-0845-434F-9DFC-B6F90BF34FCD}"/>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6ADD41D-C3C3-4A61-A4EE-D5540DDBEEEE}" type="datetimeFigureOut">
              <a:rPr lang="en-GB"/>
              <a:pPr>
                <a:defRPr/>
              </a:pPr>
              <a:t>28/02/2021</a:t>
            </a:fld>
            <a:endParaRPr lang="en-GB"/>
          </a:p>
        </p:txBody>
      </p:sp>
      <p:sp>
        <p:nvSpPr>
          <p:cNvPr id="4" name="Slide Image Placeholder 3">
            <a:extLst>
              <a:ext uri="{FF2B5EF4-FFF2-40B4-BE49-F238E27FC236}">
                <a16:creationId xmlns:a16="http://schemas.microsoft.com/office/drawing/2014/main" id="{1E7D6EA1-8BA6-42C6-B555-81634F494FE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37837A0-1EFA-4F19-B438-00505C9767E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D4D09D0B-5303-44ED-A1C5-96E3B41E1649}"/>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00A2210F-F264-4643-9044-AF38A0700FFD}"/>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F3157B6-BE06-47CD-9FFF-3980FF5461A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A8ED47C-B9F9-4E43-B015-1AF76E1D5665}"/>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4399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D5E442E3-8F09-464F-A18A-51D81D7B5A5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FBA84BA9-4DAA-40B5-9856-627B6F32625C}"/>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9410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F62DEEA9-CDFB-4ABB-AC2E-CC4626DF960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1181485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505A15B9-DDF7-41FF-8486-4DBC3A4D3A9D}"/>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6346A0AA-2F41-48F4-B892-0711EEF587DF}"/>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D9446209-17B9-44F4-832D-74E317DAA83D}"/>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4ED93BD7-9758-4E42-AAF7-A31C08DAF6C0}"/>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2B97303C-B8B7-4DAC-9B5F-3DED86D05692}"/>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625212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100FD13-1941-429E-ABE7-26CBFEA54687}"/>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87426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CDA719A-83E7-4D7C-85B4-B56EED15076C}"/>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E6DF9F37-D139-44C9-B6D4-2D0918ECE5B5}"/>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anose="020B0604020202020204" charset="0"/>
        </a:defRPr>
      </a:lvl2pPr>
      <a:lvl3pPr algn="l" rtl="0" eaLnBrk="0" fontAlgn="base" hangingPunct="0">
        <a:lnSpc>
          <a:spcPct val="90000"/>
        </a:lnSpc>
        <a:spcBef>
          <a:spcPct val="0"/>
        </a:spcBef>
        <a:spcAft>
          <a:spcPct val="0"/>
        </a:spcAft>
        <a:defRPr sz="4000" b="1">
          <a:solidFill>
            <a:srgbClr val="1C1C1C"/>
          </a:solidFill>
          <a:latin typeface="Twinkl" panose="020B0604020202020204" charset="0"/>
        </a:defRPr>
      </a:lvl3pPr>
      <a:lvl4pPr algn="l" rtl="0" eaLnBrk="0" fontAlgn="base" hangingPunct="0">
        <a:lnSpc>
          <a:spcPct val="90000"/>
        </a:lnSpc>
        <a:spcBef>
          <a:spcPct val="0"/>
        </a:spcBef>
        <a:spcAft>
          <a:spcPct val="0"/>
        </a:spcAft>
        <a:defRPr sz="4000" b="1">
          <a:solidFill>
            <a:srgbClr val="1C1C1C"/>
          </a:solidFill>
          <a:latin typeface="Twinkl" panose="020B0604020202020204" charset="0"/>
        </a:defRPr>
      </a:lvl4pPr>
      <a:lvl5pPr algn="l" rtl="0" eaLnBrk="0" fontAlgn="base" hangingPunct="0">
        <a:lnSpc>
          <a:spcPct val="90000"/>
        </a:lnSpc>
        <a:spcBef>
          <a:spcPct val="0"/>
        </a:spcBef>
        <a:spcAft>
          <a:spcPct val="0"/>
        </a:spcAft>
        <a:defRPr sz="4000" b="1">
          <a:solidFill>
            <a:srgbClr val="1C1C1C"/>
          </a:solidFill>
          <a:latin typeface="Twinkl" panose="020B0604020202020204" charset="0"/>
        </a:defRPr>
      </a:lvl5pPr>
      <a:lvl6pPr marL="457200" algn="l" rtl="0" fontAlgn="base">
        <a:lnSpc>
          <a:spcPct val="90000"/>
        </a:lnSpc>
        <a:spcBef>
          <a:spcPct val="0"/>
        </a:spcBef>
        <a:spcAft>
          <a:spcPct val="0"/>
        </a:spcAft>
        <a:defRPr sz="4000" b="1">
          <a:solidFill>
            <a:srgbClr val="1C1C1C"/>
          </a:solidFill>
          <a:latin typeface="Twinkl" panose="020B0604020202020204" charset="0"/>
        </a:defRPr>
      </a:lvl6pPr>
      <a:lvl7pPr marL="914400" algn="l" rtl="0" fontAlgn="base">
        <a:lnSpc>
          <a:spcPct val="90000"/>
        </a:lnSpc>
        <a:spcBef>
          <a:spcPct val="0"/>
        </a:spcBef>
        <a:spcAft>
          <a:spcPct val="0"/>
        </a:spcAft>
        <a:defRPr sz="4000" b="1">
          <a:solidFill>
            <a:srgbClr val="1C1C1C"/>
          </a:solidFill>
          <a:latin typeface="Twinkl" panose="020B0604020202020204" charset="0"/>
        </a:defRPr>
      </a:lvl7pPr>
      <a:lvl8pPr marL="1371600" algn="l" rtl="0" fontAlgn="base">
        <a:lnSpc>
          <a:spcPct val="90000"/>
        </a:lnSpc>
        <a:spcBef>
          <a:spcPct val="0"/>
        </a:spcBef>
        <a:spcAft>
          <a:spcPct val="0"/>
        </a:spcAft>
        <a:defRPr sz="4000" b="1">
          <a:solidFill>
            <a:srgbClr val="1C1C1C"/>
          </a:solidFill>
          <a:latin typeface="Twinkl" panose="020B0604020202020204" charset="0"/>
        </a:defRPr>
      </a:lvl8pPr>
      <a:lvl9pPr marL="1828800" algn="l" rtl="0" fontAlgn="base">
        <a:lnSpc>
          <a:spcPct val="90000"/>
        </a:lnSpc>
        <a:spcBef>
          <a:spcPct val="0"/>
        </a:spcBef>
        <a:spcAft>
          <a:spcPct val="0"/>
        </a:spcAft>
        <a:defRPr sz="4000" b="1">
          <a:solidFill>
            <a:srgbClr val="1C1C1C"/>
          </a:solidFill>
          <a:latin typeface="Twinkl" panose="020B060402020202020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2.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microsoft.com/office/2007/relationships/media" Target="../media/media9.m4a"/><Relationship Id="rId2" Type="http://schemas.openxmlformats.org/officeDocument/2006/relationships/audio" Target="NULL" TargetMode="External"/><Relationship Id="rId1" Type="http://schemas.openxmlformats.org/officeDocument/2006/relationships/tags" Target="../tags/tag9.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6" Type="http://schemas.openxmlformats.org/officeDocument/2006/relationships/image" Target="../media/image2.png"/><Relationship Id="rId5" Type="http://schemas.openxmlformats.org/officeDocument/2006/relationships/image" Target="../media/image10.jpeg"/><Relationship Id="rId4"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1.xml"/><Relationship Id="rId6" Type="http://schemas.openxmlformats.org/officeDocument/2006/relationships/image" Target="../media/image2.png"/><Relationship Id="rId5" Type="http://schemas.openxmlformats.org/officeDocument/2006/relationships/image" Target="../media/image11.png"/><Relationship Id="rId4"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12.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13.xml"/><Relationship Id="rId6" Type="http://schemas.openxmlformats.org/officeDocument/2006/relationships/image" Target="../media/image2.png"/><Relationship Id="rId5" Type="http://schemas.openxmlformats.org/officeDocument/2006/relationships/image" Target="../media/image13.jpeg"/><Relationship Id="rId4"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2" Type="http://schemas.microsoft.com/office/2007/relationships/media" Target="../media/media14.m4a"/><Relationship Id="rId1" Type="http://schemas.openxmlformats.org/officeDocument/2006/relationships/tags" Target="../tags/tag14.xml"/><Relationship Id="rId6" Type="http://schemas.openxmlformats.org/officeDocument/2006/relationships/image" Target="../media/image2.png"/><Relationship Id="rId5" Type="http://schemas.openxmlformats.org/officeDocument/2006/relationships/image" Target="../media/image14.jpeg"/><Relationship Id="rId4"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audio" Target="../media/media15.m4a"/><Relationship Id="rId2" Type="http://schemas.microsoft.com/office/2007/relationships/media" Target="../media/media15.m4a"/><Relationship Id="rId1" Type="http://schemas.openxmlformats.org/officeDocument/2006/relationships/tags" Target="../tags/tag15.xml"/><Relationship Id="rId6" Type="http://schemas.openxmlformats.org/officeDocument/2006/relationships/image" Target="../media/image2.png"/><Relationship Id="rId5" Type="http://schemas.openxmlformats.org/officeDocument/2006/relationships/image" Target="../media/image15.jpeg"/><Relationship Id="rId4"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8" Type="http://schemas.openxmlformats.org/officeDocument/2006/relationships/slideLayout" Target="../slideLayouts/slideLayout3.xml"/><Relationship Id="rId3" Type="http://schemas.openxmlformats.org/officeDocument/2006/relationships/audio" Target="../media/media16.m4a"/><Relationship Id="rId7" Type="http://schemas.openxmlformats.org/officeDocument/2006/relationships/audio" Target="../media/media18.m4a"/><Relationship Id="rId2" Type="http://schemas.microsoft.com/office/2007/relationships/media" Target="../media/media16.m4a"/><Relationship Id="rId1" Type="http://schemas.openxmlformats.org/officeDocument/2006/relationships/tags" Target="../tags/tag16.xml"/><Relationship Id="rId6" Type="http://schemas.microsoft.com/office/2007/relationships/media" Target="../media/media18.m4a"/><Relationship Id="rId5" Type="http://schemas.openxmlformats.org/officeDocument/2006/relationships/audio" Target="../media/media17.m4a"/><Relationship Id="rId4" Type="http://schemas.microsoft.com/office/2007/relationships/media" Target="../media/media17.m4a"/><Relationship Id="rId9"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9.m4a"/><Relationship Id="rId7" Type="http://schemas.openxmlformats.org/officeDocument/2006/relationships/image" Target="../media/image18.jpeg"/><Relationship Id="rId2" Type="http://schemas.microsoft.com/office/2007/relationships/media" Target="../media/media19.m4a"/><Relationship Id="rId1" Type="http://schemas.openxmlformats.org/officeDocument/2006/relationships/tags" Target="../tags/tag1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audio" Target="../media/media20.m4a"/><Relationship Id="rId2" Type="http://schemas.microsoft.com/office/2007/relationships/media" Target="../media/media20.m4a"/><Relationship Id="rId1" Type="http://schemas.openxmlformats.org/officeDocument/2006/relationships/tags" Target="../tags/tag18.xml"/><Relationship Id="rId5" Type="http://schemas.openxmlformats.org/officeDocument/2006/relationships/image" Target="../media/image2.png"/><Relationship Id="rId4"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788F6171-55FC-49E0-AF34-296D5854C60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pic>
        <p:nvPicPr>
          <p:cNvPr id="4" name="Picture 3">
            <a:extLst>
              <a:ext uri="{FF2B5EF4-FFF2-40B4-BE49-F238E27FC236}">
                <a16:creationId xmlns:a16="http://schemas.microsoft.com/office/drawing/2014/main" id="{C07FF07E-8DB1-4C03-8E46-3FFD76BF5B7C}"/>
              </a:ext>
            </a:extLst>
          </p:cNvPr>
          <p:cNvPicPr>
            <a:picLocks noChangeAspect="1"/>
          </p:cNvPicPr>
          <p:nvPr/>
        </p:nvPicPr>
        <p:blipFill>
          <a:blip r:embed="rId6"/>
          <a:stretch>
            <a:fillRect/>
          </a:stretch>
        </p:blipFill>
        <p:spPr>
          <a:xfrm>
            <a:off x="8888" y="9047"/>
            <a:ext cx="9126224" cy="6839905"/>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8508"/>
    </mc:Choice>
    <mc:Fallback xmlns="">
      <p:transition spd="slow" advTm="38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8CAABF71-5DD0-4D22-B287-A8326F3CAEDC}"/>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CAB3C2E2-9231-4CB5-A125-548ADF6FCFA9}"/>
              </a:ext>
            </a:extLst>
          </p:cNvPr>
          <p:cNvSpPr/>
          <p:nvPr/>
        </p:nvSpPr>
        <p:spPr bwMode="auto">
          <a:xfrm>
            <a:off x="503238" y="512763"/>
            <a:ext cx="8137525" cy="5832475"/>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1" name="Title 1">
            <a:extLst>
              <a:ext uri="{FF2B5EF4-FFF2-40B4-BE49-F238E27FC236}">
                <a16:creationId xmlns:a16="http://schemas.microsoft.com/office/drawing/2014/main" id="{A351B12D-2530-48ED-AF98-9D9B4B514E7E}"/>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spcBef>
                <a:spcPct val="0"/>
              </a:spcBef>
              <a:buFontTx/>
              <a:buNone/>
            </a:pPr>
            <a:r>
              <a:rPr lang="en-US" altLang="en-US" sz="3600">
                <a:solidFill>
                  <a:schemeClr val="tx1"/>
                </a:solidFill>
                <a:latin typeface="Twinkl SemiBold" charset="0"/>
              </a:rPr>
              <a:t>Aim</a:t>
            </a:r>
          </a:p>
        </p:txBody>
      </p:sp>
      <p:sp>
        <p:nvSpPr>
          <p:cNvPr id="9222" name="Content Placeholder 15">
            <a:extLst>
              <a:ext uri="{FF2B5EF4-FFF2-40B4-BE49-F238E27FC236}">
                <a16:creationId xmlns:a16="http://schemas.microsoft.com/office/drawing/2014/main" id="{11E548DE-A023-4455-988D-2F62862F7E50}"/>
              </a:ext>
            </a:extLst>
          </p:cNvPr>
          <p:cNvSpPr>
            <a:spLocks noGrp="1"/>
          </p:cNvSpPr>
          <p:nvPr>
            <p:ph idx="1"/>
          </p:nvPr>
        </p:nvSpPr>
        <p:spPr>
          <a:xfrm>
            <a:off x="628650" y="1127125"/>
            <a:ext cx="7886700" cy="1409700"/>
          </a:xfrm>
        </p:spPr>
        <p:txBody>
          <a:bodyPr>
            <a:normAutofit/>
          </a:bodyPr>
          <a:lstStyle/>
          <a:p>
            <a:pPr eaLnBrk="1" hangingPunct="1"/>
            <a:r>
              <a:rPr lang="en-GB" dirty="0">
                <a:solidFill>
                  <a:srgbClr val="000000"/>
                </a:solidFill>
                <a:latin typeface="+mj-lt"/>
                <a:ea typeface="Calibri" panose="020F0502020204030204" pitchFamily="34" charset="0"/>
                <a:cs typeface="Arial" panose="020B0604020202020204" pitchFamily="34" charset="0"/>
              </a:rPr>
              <a:t>L.O. To understand the origins of Brazilian carnivals and the influences affecting carnival mask designs.</a:t>
            </a:r>
            <a:endParaRPr lang="en-GB" sz="1600" dirty="0">
              <a:latin typeface="+mj-lt"/>
              <a:ea typeface="Calibri" panose="020F0502020204030204" pitchFamily="34" charset="0"/>
              <a:cs typeface="Arial" panose="020B0604020202020204" pitchFamily="34" charset="0"/>
            </a:endParaRPr>
          </a:p>
          <a:p>
            <a:pPr marL="0" indent="0" eaLnBrk="1" hangingPunct="1">
              <a:buNone/>
            </a:pPr>
            <a:endParaRPr lang="en-GB" altLang="en-US" dirty="0">
              <a:latin typeface="Twinkl" panose="020B0604020202020204" charset="0"/>
              <a:ea typeface="Sassoon Infant Rg" panose="02000503030000020003" charset="0"/>
            </a:endParaRPr>
          </a:p>
        </p:txBody>
      </p:sp>
      <p:pic>
        <p:nvPicPr>
          <p:cNvPr id="3" name="Audio 2">
            <a:hlinkClick r:id="" action="ppaction://media"/>
            <a:extLst>
              <a:ext uri="{FF2B5EF4-FFF2-40B4-BE49-F238E27FC236}">
                <a16:creationId xmlns:a16="http://schemas.microsoft.com/office/drawing/2014/main" id="{56BD2121-83F6-4A80-A777-0221C3BD7D1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9203"/>
    </mc:Choice>
    <mc:Fallback xmlns="">
      <p:transition spd="slow" advTm="9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113DBD83-0F2B-45B1-A664-B058E93391C8}"/>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Where is Brazil?</a:t>
            </a:r>
          </a:p>
        </p:txBody>
      </p:sp>
      <p:sp>
        <p:nvSpPr>
          <p:cNvPr id="10243" name="Rectangle 4">
            <a:extLst>
              <a:ext uri="{FF2B5EF4-FFF2-40B4-BE49-F238E27FC236}">
                <a16:creationId xmlns:a16="http://schemas.microsoft.com/office/drawing/2014/main" id="{85F4701E-2E6A-49FD-9B58-3B7B3CA61601}"/>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SzPct val="45000"/>
              <a:buFontTx/>
              <a:buNone/>
            </a:pPr>
            <a:r>
              <a:rPr lang="en-GB" altLang="en-US">
                <a:solidFill>
                  <a:schemeClr val="tx1"/>
                </a:solidFill>
              </a:rPr>
              <a:t>Can you remember where Brazil is located?</a:t>
            </a:r>
          </a:p>
        </p:txBody>
      </p:sp>
      <p:pic>
        <p:nvPicPr>
          <p:cNvPr id="2" name="Picture 1">
            <a:extLst>
              <a:ext uri="{FF2B5EF4-FFF2-40B4-BE49-F238E27FC236}">
                <a16:creationId xmlns:a16="http://schemas.microsoft.com/office/drawing/2014/main" id="{C81BE9CC-83DB-425B-A8F1-4DA2BF500529}"/>
              </a:ext>
            </a:extLst>
          </p:cNvPr>
          <p:cNvPicPr>
            <a:picLocks noChangeAspect="1"/>
          </p:cNvPicPr>
          <p:nvPr/>
        </p:nvPicPr>
        <p:blipFill>
          <a:blip r:embed="rId5" cstate="email">
            <a:extLst>
              <a:ext uri="{28A0092B-C50C-407E-A947-70E740481C1C}">
                <a14:useLocalDpi xmlns:a14="http://schemas.microsoft.com/office/drawing/2010/main"/>
              </a:ext>
            </a:extLst>
          </a:blip>
          <a:srcRect l="-108"/>
          <a:stretch>
            <a:fillRect/>
          </a:stretch>
        </p:blipFill>
        <p:spPr bwMode="auto">
          <a:xfrm>
            <a:off x="755650" y="1935163"/>
            <a:ext cx="7632700"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3E9BC7DC-A636-4CD0-8C3E-8E0FB53E51ED}"/>
              </a:ext>
            </a:extLst>
          </p:cNvPr>
          <p:cNvSpPr/>
          <p:nvPr/>
        </p:nvSpPr>
        <p:spPr>
          <a:xfrm>
            <a:off x="5114925" y="4035425"/>
            <a:ext cx="3116263" cy="1908175"/>
          </a:xfrm>
          <a:prstGeom prst="rect">
            <a:avLst/>
          </a:prstGeom>
          <a:solidFill>
            <a:srgbClr val="C807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b="1" dirty="0"/>
              <a:t>The Capital City of Brazil</a:t>
            </a:r>
          </a:p>
          <a:p>
            <a:pPr algn="ctr" eaLnBrk="1" fontAlgn="auto" hangingPunct="1">
              <a:spcBef>
                <a:spcPts val="0"/>
              </a:spcBef>
              <a:spcAft>
                <a:spcPts val="0"/>
              </a:spcAft>
              <a:defRPr/>
            </a:pPr>
            <a:r>
              <a:rPr lang="en-GB" sz="1600" dirty="0"/>
              <a:t>The capital of Brazil is Brasilia.  Although it is not the largest city in Brazil, it is where the residence of the Brazilian president is located.</a:t>
            </a:r>
          </a:p>
        </p:txBody>
      </p:sp>
      <p:sp>
        <p:nvSpPr>
          <p:cNvPr id="3" name="Rectangle 2">
            <a:extLst>
              <a:ext uri="{FF2B5EF4-FFF2-40B4-BE49-F238E27FC236}">
                <a16:creationId xmlns:a16="http://schemas.microsoft.com/office/drawing/2014/main" id="{3DAFDF4D-AAC5-4F02-90D8-1EB94222EC34}"/>
              </a:ext>
            </a:extLst>
          </p:cNvPr>
          <p:cNvSpPr/>
          <p:nvPr/>
        </p:nvSpPr>
        <p:spPr>
          <a:xfrm>
            <a:off x="1003300" y="2127250"/>
            <a:ext cx="3106738" cy="190817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b="1" dirty="0"/>
              <a:t>The Population of Brazil</a:t>
            </a:r>
          </a:p>
          <a:p>
            <a:pPr algn="ctr" eaLnBrk="1" fontAlgn="auto" hangingPunct="1">
              <a:spcBef>
                <a:spcPts val="0"/>
              </a:spcBef>
              <a:spcAft>
                <a:spcPts val="0"/>
              </a:spcAft>
              <a:defRPr/>
            </a:pPr>
            <a:r>
              <a:rPr lang="en-GB" sz="1600" dirty="0"/>
              <a:t>Over 202 million people live in Brazil, compared with the UK, which has a population of 64 million. How much of a difference is this?</a:t>
            </a:r>
          </a:p>
        </p:txBody>
      </p:sp>
      <p:pic>
        <p:nvPicPr>
          <p:cNvPr id="4" name="Audio 3">
            <a:hlinkClick r:id="" action="ppaction://media"/>
            <a:extLst>
              <a:ext uri="{FF2B5EF4-FFF2-40B4-BE49-F238E27FC236}">
                <a16:creationId xmlns:a16="http://schemas.microsoft.com/office/drawing/2014/main" id="{C3BFF47A-80F3-4B5C-9C0A-655714AA860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9212"/>
    </mc:Choice>
    <mc:Fallback>
      <p:transition spd="slow" advTm="39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4"/>
                </p:tgtEl>
              </p:cMediaNode>
            </p:audio>
          </p:childTnLst>
        </p:cTn>
      </p:par>
    </p:tnLst>
    <p:bldLst>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48DFB02A-46F8-40A4-9ECE-B04F453012CE}"/>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Brazilian Culture</a:t>
            </a:r>
          </a:p>
        </p:txBody>
      </p:sp>
      <p:sp>
        <p:nvSpPr>
          <p:cNvPr id="11267" name="Rectangle 2">
            <a:extLst>
              <a:ext uri="{FF2B5EF4-FFF2-40B4-BE49-F238E27FC236}">
                <a16:creationId xmlns:a16="http://schemas.microsoft.com/office/drawing/2014/main" id="{0666BC8C-021B-4A58-A248-1B3CEAF99894}"/>
              </a:ext>
            </a:extLst>
          </p:cNvPr>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SzPct val="45000"/>
              <a:buFontTx/>
              <a:buNone/>
            </a:pPr>
            <a:r>
              <a:rPr lang="en-GB" altLang="en-US">
                <a:solidFill>
                  <a:schemeClr val="tx1"/>
                </a:solidFill>
              </a:rPr>
              <a:t>Brazil is often referred to as a 'cultural melting pot'.</a:t>
            </a:r>
          </a:p>
          <a:p>
            <a:pPr eaLnBrk="1" hangingPunct="1">
              <a:lnSpc>
                <a:spcPct val="100000"/>
              </a:lnSpc>
              <a:spcBef>
                <a:spcPct val="0"/>
              </a:spcBef>
              <a:buSzPct val="45000"/>
              <a:buFontTx/>
              <a:buNone/>
            </a:pPr>
            <a:r>
              <a:rPr lang="en-GB" altLang="en-US">
                <a:solidFill>
                  <a:schemeClr val="tx1"/>
                </a:solidFill>
              </a:rPr>
              <a:t>What do you think this means?</a:t>
            </a:r>
          </a:p>
        </p:txBody>
      </p:sp>
      <p:sp>
        <p:nvSpPr>
          <p:cNvPr id="4" name="Rectangle 3">
            <a:extLst>
              <a:ext uri="{FF2B5EF4-FFF2-40B4-BE49-F238E27FC236}">
                <a16:creationId xmlns:a16="http://schemas.microsoft.com/office/drawing/2014/main" id="{DE497D33-0F4F-43C9-8DC3-3833A21BD162}"/>
              </a:ext>
            </a:extLst>
          </p:cNvPr>
          <p:cNvSpPr/>
          <p:nvPr/>
        </p:nvSpPr>
        <p:spPr>
          <a:xfrm>
            <a:off x="755650" y="2254250"/>
            <a:ext cx="7632700" cy="86836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eaLnBrk="1" fontAlgn="auto" hangingPunct="1">
              <a:spcBef>
                <a:spcPts val="0"/>
              </a:spcBef>
              <a:spcAft>
                <a:spcPts val="0"/>
              </a:spcAft>
              <a:defRPr/>
            </a:pPr>
            <a:r>
              <a:rPr lang="en-GB" sz="1600" dirty="0"/>
              <a:t>This means that there is a very diverse population in Brazil with people originating from lots of different countries and cultures.</a:t>
            </a:r>
          </a:p>
        </p:txBody>
      </p:sp>
      <p:sp>
        <p:nvSpPr>
          <p:cNvPr id="5" name="Rectangle 4">
            <a:extLst>
              <a:ext uri="{FF2B5EF4-FFF2-40B4-BE49-F238E27FC236}">
                <a16:creationId xmlns:a16="http://schemas.microsoft.com/office/drawing/2014/main" id="{4177B18A-FC1F-4C21-B446-472087009E1A}"/>
              </a:ext>
            </a:extLst>
          </p:cNvPr>
          <p:cNvSpPr/>
          <p:nvPr/>
        </p:nvSpPr>
        <p:spPr>
          <a:xfrm>
            <a:off x="755650" y="3259138"/>
            <a:ext cx="7632700" cy="868362"/>
          </a:xfrm>
          <a:prstGeom prst="rect">
            <a:avLst/>
          </a:prstGeom>
          <a:solidFill>
            <a:srgbClr val="C8075A"/>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marL="106363" eaLnBrk="1" fontAlgn="auto" hangingPunct="1">
              <a:spcBef>
                <a:spcPts val="0"/>
              </a:spcBef>
              <a:spcAft>
                <a:spcPts val="0"/>
              </a:spcAft>
              <a:buSzPct val="45000"/>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pPr>
            <a:r>
              <a:rPr lang="en-GB" altLang="en-US" sz="1600" dirty="0"/>
              <a:t>In the 1500s, Brazil was colonised by the Portuguese. This means that many Portuguese people settled in Brazil along with Native Brazilian Indians and a large African population.</a:t>
            </a:r>
          </a:p>
        </p:txBody>
      </p:sp>
      <p:sp>
        <p:nvSpPr>
          <p:cNvPr id="6" name="Rectangle 5">
            <a:extLst>
              <a:ext uri="{FF2B5EF4-FFF2-40B4-BE49-F238E27FC236}">
                <a16:creationId xmlns:a16="http://schemas.microsoft.com/office/drawing/2014/main" id="{E7966290-FCEA-437A-AE50-0F1B6113880B}"/>
              </a:ext>
            </a:extLst>
          </p:cNvPr>
          <p:cNvSpPr/>
          <p:nvPr/>
        </p:nvSpPr>
        <p:spPr>
          <a:xfrm>
            <a:off x="755650" y="4264025"/>
            <a:ext cx="7632700" cy="138747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marL="106363" eaLnBrk="1" fontAlgn="auto" hangingPunct="1">
              <a:spcBef>
                <a:spcPts val="0"/>
              </a:spcBef>
              <a:spcAft>
                <a:spcPts val="0"/>
              </a:spcAft>
              <a:buSzPct val="45000"/>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pPr>
            <a:r>
              <a:rPr lang="en-GB" altLang="en-US" sz="1600" dirty="0"/>
              <a:t>Even though Brazil is no longer under Portuguese rule, nearly all Brazilians speak Portuguese as their main language.  The Brazilian accent is influenced by African, European and American words and dialects, so it is often seen as softer and more musical than typical Portuguese. </a:t>
            </a:r>
          </a:p>
        </p:txBody>
      </p:sp>
      <p:sp>
        <p:nvSpPr>
          <p:cNvPr id="8" name="TextBox 7">
            <a:extLst>
              <a:ext uri="{FF2B5EF4-FFF2-40B4-BE49-F238E27FC236}">
                <a16:creationId xmlns:a16="http://schemas.microsoft.com/office/drawing/2014/main" id="{C11D1717-AF6B-4F5D-B2F9-16D40819DCD7}"/>
              </a:ext>
            </a:extLst>
          </p:cNvPr>
          <p:cNvSpPr txBox="1">
            <a:spLocks noChangeArrowheads="1"/>
          </p:cNvSpPr>
          <p:nvPr/>
        </p:nvSpPr>
        <p:spPr bwMode="auto">
          <a:xfrm>
            <a:off x="457200" y="5786438"/>
            <a:ext cx="82200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eaLnBrk="0" fontAlgn="base" hangingPunct="0">
              <a:spcBef>
                <a:spcPct val="0"/>
              </a:spcBef>
              <a:spcAft>
                <a:spcPct val="0"/>
              </a:spcAft>
              <a:defRPr>
                <a:solidFill>
                  <a:schemeClr val="tx1"/>
                </a:solidFill>
                <a:latin typeface="Twinkl" panose="020B0604020202020204" charset="0"/>
              </a:defRPr>
            </a:lvl6pPr>
            <a:lvl7pPr marL="2971800" indent="-228600" eaLnBrk="0" fontAlgn="base" hangingPunct="0">
              <a:spcBef>
                <a:spcPct val="0"/>
              </a:spcBef>
              <a:spcAft>
                <a:spcPct val="0"/>
              </a:spcAft>
              <a:defRPr>
                <a:solidFill>
                  <a:schemeClr val="tx1"/>
                </a:solidFill>
                <a:latin typeface="Twinkl" panose="020B0604020202020204" charset="0"/>
              </a:defRPr>
            </a:lvl7pPr>
            <a:lvl8pPr marL="3429000" indent="-228600" eaLnBrk="0" fontAlgn="base" hangingPunct="0">
              <a:spcBef>
                <a:spcPct val="0"/>
              </a:spcBef>
              <a:spcAft>
                <a:spcPct val="0"/>
              </a:spcAft>
              <a:defRPr>
                <a:solidFill>
                  <a:schemeClr val="tx1"/>
                </a:solidFill>
                <a:latin typeface="Twinkl" panose="020B0604020202020204" charset="0"/>
              </a:defRPr>
            </a:lvl8pPr>
            <a:lvl9pPr marL="3886200" indent="-228600" eaLnBrk="0" fontAlgn="base" hangingPunct="0">
              <a:spcBef>
                <a:spcPct val="0"/>
              </a:spcBef>
              <a:spcAft>
                <a:spcPct val="0"/>
              </a:spcAft>
              <a:defRPr>
                <a:solidFill>
                  <a:schemeClr val="tx1"/>
                </a:solidFill>
                <a:latin typeface="Twinkl" panose="020B0604020202020204" charset="0"/>
              </a:defRPr>
            </a:lvl9pPr>
          </a:lstStyle>
          <a:p>
            <a:r>
              <a:rPr lang="en-GB" altLang="en-US" sz="1200" b="1">
                <a:solidFill>
                  <a:srgbClr val="000000"/>
                </a:solidFill>
                <a:latin typeface="XCCW Joined 1a" panose="03050602040000000000" pitchFamily="66" charset="0"/>
              </a:rPr>
              <a:t>Colonised </a:t>
            </a:r>
          </a:p>
          <a:p>
            <a:r>
              <a:rPr lang="en-GB" altLang="en-US" sz="1200" i="1">
                <a:solidFill>
                  <a:srgbClr val="000000"/>
                </a:solidFill>
                <a:latin typeface="XCCW Joined 1a" panose="03050602040000000000" pitchFamily="66" charset="0"/>
              </a:rPr>
              <a:t>noun</a:t>
            </a:r>
          </a:p>
          <a:p>
            <a:r>
              <a:rPr lang="en-GB" altLang="en-US" sz="1200">
                <a:solidFill>
                  <a:srgbClr val="000000"/>
                </a:solidFill>
                <a:latin typeface="XCCW Joined 1a" panose="03050602040000000000" pitchFamily="66" charset="0"/>
              </a:rPr>
              <a:t>The action or process of settling among and establishing control over the indigenous people of an area. </a:t>
            </a:r>
          </a:p>
        </p:txBody>
      </p:sp>
      <p:pic>
        <p:nvPicPr>
          <p:cNvPr id="7" name="Audio 6">
            <a:hlinkClick r:id="" action="ppaction://media"/>
            <a:extLst>
              <a:ext uri="{FF2B5EF4-FFF2-40B4-BE49-F238E27FC236}">
                <a16:creationId xmlns:a16="http://schemas.microsoft.com/office/drawing/2014/main" id="{B5806CC8-E481-4C94-AEC8-0720676D86A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0184"/>
    </mc:Choice>
    <mc:Fallback>
      <p:transition spd="slow" advTm="50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7"/>
                </p:tgtEl>
              </p:cMediaNode>
            </p:audio>
          </p:childTnLst>
        </p:cTn>
      </p:par>
    </p:tnLst>
    <p:bldLst>
      <p:bldP spid="4" grpId="0" animBg="1"/>
      <p:bldP spid="5" grpId="0" animBg="1"/>
      <p:bldP spid="6"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8C97A39-1E13-4C00-931E-F773BBE8A386}"/>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Brazilian Culture</a:t>
            </a:r>
          </a:p>
        </p:txBody>
      </p:sp>
      <p:sp>
        <p:nvSpPr>
          <p:cNvPr id="12291" name="Rectangle 2">
            <a:extLst>
              <a:ext uri="{FF2B5EF4-FFF2-40B4-BE49-F238E27FC236}">
                <a16:creationId xmlns:a16="http://schemas.microsoft.com/office/drawing/2014/main" id="{0A532CC5-FD18-4AEE-AB63-F2961792E949}"/>
              </a:ext>
            </a:extLst>
          </p:cNvPr>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SzPct val="45000"/>
              <a:buFontTx/>
              <a:buNone/>
            </a:pPr>
            <a:r>
              <a:rPr lang="en-GB" altLang="en-US">
                <a:solidFill>
                  <a:schemeClr val="tx1"/>
                </a:solidFill>
              </a:rPr>
              <a:t>Approximately 80% of the population of Brazil are Roman Catholic and the iconic Christ the Redeemer statue overlooks the city of Rio de Janiero.</a:t>
            </a:r>
          </a:p>
        </p:txBody>
      </p:sp>
      <p:pic>
        <p:nvPicPr>
          <p:cNvPr id="12292" name="Picture 6">
            <a:extLst>
              <a:ext uri="{FF2B5EF4-FFF2-40B4-BE49-F238E27FC236}">
                <a16:creationId xmlns:a16="http://schemas.microsoft.com/office/drawing/2014/main" id="{DAA63228-D82C-408E-AD18-AEAF32E84713}"/>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55650" y="2608263"/>
            <a:ext cx="438785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7">
            <a:extLst>
              <a:ext uri="{FF2B5EF4-FFF2-40B4-BE49-F238E27FC236}">
                <a16:creationId xmlns:a16="http://schemas.microsoft.com/office/drawing/2014/main" id="{D1F5B58D-8C93-45B9-8A04-3F4026916D68}"/>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5395913" y="2608263"/>
            <a:ext cx="299085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E4BF19C2-74EC-49B9-89B1-DA34BDDF25A7}"/>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8794"/>
    </mc:Choice>
    <mc:Fallback xmlns="">
      <p:transition spd="slow" advTm="187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2D9EB469-AA60-4014-95E4-2954A3A4210F}"/>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What Is Carnival?</a:t>
            </a:r>
          </a:p>
        </p:txBody>
      </p:sp>
      <p:sp>
        <p:nvSpPr>
          <p:cNvPr id="13315" name="Rectangle 2">
            <a:extLst>
              <a:ext uri="{FF2B5EF4-FFF2-40B4-BE49-F238E27FC236}">
                <a16:creationId xmlns:a16="http://schemas.microsoft.com/office/drawing/2014/main" id="{60CB6044-0FDC-43A8-8ED1-86025445BA81}"/>
              </a:ext>
            </a:extLst>
          </p:cNvPr>
          <p:cNvSpPr>
            <a:spLocks noChangeArrowheads="1"/>
          </p:cNvSpPr>
          <p:nvPr/>
        </p:nvSpPr>
        <p:spPr bwMode="auto">
          <a:xfrm>
            <a:off x="755650" y="1514475"/>
            <a:ext cx="7632700" cy="236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a:solidFill>
                  <a:srgbClr val="000000"/>
                </a:solidFill>
              </a:rPr>
              <a:t>Carnival (</a:t>
            </a:r>
            <a:r>
              <a:rPr lang="en-GB" altLang="en-US" i="1">
                <a:solidFill>
                  <a:srgbClr val="000000"/>
                </a:solidFill>
              </a:rPr>
              <a:t>or</a:t>
            </a:r>
            <a:r>
              <a:rPr lang="en-GB" altLang="en-US">
                <a:solidFill>
                  <a:srgbClr val="000000"/>
                </a:solidFill>
              </a:rPr>
              <a:t> </a:t>
            </a:r>
            <a:r>
              <a:rPr lang="en-GB" altLang="en-US" i="1">
                <a:solidFill>
                  <a:srgbClr val="000000"/>
                </a:solidFill>
              </a:rPr>
              <a:t>Carnaval do Brasil)</a:t>
            </a:r>
            <a:r>
              <a:rPr lang="en-GB" altLang="en-US">
                <a:solidFill>
                  <a:srgbClr val="000000"/>
                </a:solidFill>
              </a:rPr>
              <a:t> is a festival that occurs before </a:t>
            </a:r>
            <a:r>
              <a:rPr lang="en-GB" altLang="en-US" b="1">
                <a:solidFill>
                  <a:srgbClr val="000000"/>
                </a:solidFill>
              </a:rPr>
              <a:t>Lent</a:t>
            </a:r>
            <a:r>
              <a:rPr lang="en-GB" altLang="en-US">
                <a:solidFill>
                  <a:srgbClr val="000000"/>
                </a:solidFill>
              </a:rPr>
              <a:t> which is usually around February.</a:t>
            </a:r>
          </a:p>
          <a:p>
            <a:pPr eaLnBrk="1" hangingPunct="1">
              <a:lnSpc>
                <a:spcPct val="100000"/>
              </a:lnSpc>
              <a:spcBef>
                <a:spcPct val="0"/>
              </a:spcBef>
              <a:buFontTx/>
              <a:buNone/>
            </a:pPr>
            <a:endParaRPr lang="en-GB" altLang="en-US">
              <a:solidFill>
                <a:srgbClr val="000000"/>
              </a:solidFill>
            </a:endParaRPr>
          </a:p>
          <a:p>
            <a:pPr eaLnBrk="1" hangingPunct="1">
              <a:lnSpc>
                <a:spcPct val="100000"/>
              </a:lnSpc>
              <a:spcBef>
                <a:spcPct val="0"/>
              </a:spcBef>
              <a:buFontTx/>
              <a:buNone/>
            </a:pPr>
            <a:r>
              <a:rPr lang="en-GB" altLang="en-US">
                <a:solidFill>
                  <a:srgbClr val="000000"/>
                </a:solidFill>
              </a:rPr>
              <a:t>It is one of the most well-known carnivals in the world and takes place over 3-4 days in cities all across Brazil.</a:t>
            </a:r>
          </a:p>
          <a:p>
            <a:pPr eaLnBrk="1" hangingPunct="1">
              <a:lnSpc>
                <a:spcPct val="100000"/>
              </a:lnSpc>
              <a:spcBef>
                <a:spcPct val="0"/>
              </a:spcBef>
              <a:buFontTx/>
              <a:buNone/>
            </a:pPr>
            <a:endParaRPr lang="en-GB" altLang="en-US">
              <a:solidFill>
                <a:srgbClr val="000000"/>
              </a:solidFill>
            </a:endParaRPr>
          </a:p>
          <a:p>
            <a:pPr eaLnBrk="1" hangingPunct="1">
              <a:lnSpc>
                <a:spcPct val="100000"/>
              </a:lnSpc>
              <a:spcBef>
                <a:spcPct val="0"/>
              </a:spcBef>
              <a:buFontTx/>
              <a:buNone/>
            </a:pPr>
            <a:r>
              <a:rPr lang="en-GB" altLang="en-US">
                <a:solidFill>
                  <a:srgbClr val="000000"/>
                </a:solidFill>
              </a:rPr>
              <a:t>It involves large parades, costumes, masks and lots of singing and dancing.</a:t>
            </a:r>
          </a:p>
        </p:txBody>
      </p:sp>
      <p:sp>
        <p:nvSpPr>
          <p:cNvPr id="4" name="Rectangle 3">
            <a:extLst>
              <a:ext uri="{FF2B5EF4-FFF2-40B4-BE49-F238E27FC236}">
                <a16:creationId xmlns:a16="http://schemas.microsoft.com/office/drawing/2014/main" id="{BA547F62-1355-4159-89B5-A2308DF5E1FE}"/>
              </a:ext>
            </a:extLst>
          </p:cNvPr>
          <p:cNvSpPr/>
          <p:nvPr/>
        </p:nvSpPr>
        <p:spPr>
          <a:xfrm>
            <a:off x="684213" y="4233863"/>
            <a:ext cx="7704137" cy="1260475"/>
          </a:xfrm>
          <a:prstGeom prst="rect">
            <a:avLst/>
          </a:prstGeom>
          <a:solidFill>
            <a:srgbClr val="C807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b="1" dirty="0">
                <a:solidFill>
                  <a:schemeClr val="bg1"/>
                </a:solidFill>
              </a:rPr>
              <a:t>Lent</a:t>
            </a:r>
          </a:p>
          <a:p>
            <a:pPr algn="ctr" eaLnBrk="1" fontAlgn="auto" hangingPunct="1">
              <a:spcBef>
                <a:spcPts val="0"/>
              </a:spcBef>
              <a:spcAft>
                <a:spcPts val="0"/>
              </a:spcAft>
              <a:defRPr/>
            </a:pPr>
            <a:r>
              <a:rPr lang="en-GB" altLang="en-US" dirty="0">
                <a:solidFill>
                  <a:schemeClr val="bg1"/>
                </a:solidFill>
              </a:rPr>
              <a:t>The six weeks leading up to Easter, where people prepare by fasting or giving up something that they enjoy to reflect on Jesus’ sacrifices. </a:t>
            </a:r>
          </a:p>
        </p:txBody>
      </p:sp>
      <p:pic>
        <p:nvPicPr>
          <p:cNvPr id="2" name="Audio 1">
            <a:hlinkClick r:id="" action="ppaction://media"/>
            <a:extLst>
              <a:ext uri="{FF2B5EF4-FFF2-40B4-BE49-F238E27FC236}">
                <a16:creationId xmlns:a16="http://schemas.microsoft.com/office/drawing/2014/main" id="{712CFBD1-C1A7-4C2B-89E1-7868078AEF4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8856"/>
    </mc:Choice>
    <mc:Fallback xmlns="">
      <p:transition spd="slow" advTm="388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11" fill="hold" display="0">
                  <p:stCondLst>
                    <p:cond delay="indefinite"/>
                  </p:stCondLst>
                  <p:endCondLst>
                    <p:cond evt="onStopAudio" delay="0">
                      <p:tgtEl>
                        <p:sldTgt/>
                      </p:tgtEl>
                    </p:cond>
                  </p:endCondLst>
                </p:cTn>
                <p:tgtEl>
                  <p:spTgt spid="2"/>
                </p:tgtEl>
              </p:cMediaNode>
            </p:audio>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1B3A5E17-2ED4-43FC-B8B4-D74B88924F14}"/>
              </a:ext>
            </a:extLst>
          </p:cNvPr>
          <p:cNvSpPr>
            <a:spLocks noGrp="1"/>
          </p:cNvSpPr>
          <p:nvPr>
            <p:ph type="title"/>
          </p:nvPr>
        </p:nvSpPr>
        <p:spPr>
          <a:xfrm>
            <a:off x="388938" y="479425"/>
            <a:ext cx="8288337" cy="993775"/>
          </a:xfrm>
        </p:spPr>
        <p:txBody>
          <a:bodyPr/>
          <a:lstStyle/>
          <a:p>
            <a:pPr eaLnBrk="1" hangingPunct="1"/>
            <a:r>
              <a:rPr lang="en-GB" altLang="en-US">
                <a:latin typeface="Twinkl SemiBold" charset="0"/>
              </a:rPr>
              <a:t>What are the origins of Carnival?</a:t>
            </a:r>
          </a:p>
        </p:txBody>
      </p:sp>
      <p:sp>
        <p:nvSpPr>
          <p:cNvPr id="5" name="TextBox 4">
            <a:extLst>
              <a:ext uri="{FF2B5EF4-FFF2-40B4-BE49-F238E27FC236}">
                <a16:creationId xmlns:a16="http://schemas.microsoft.com/office/drawing/2014/main" id="{477FF541-D695-4745-A6DA-0B42D32524E0}"/>
              </a:ext>
            </a:extLst>
          </p:cNvPr>
          <p:cNvSpPr txBox="1"/>
          <p:nvPr/>
        </p:nvSpPr>
        <p:spPr>
          <a:xfrm>
            <a:off x="561975" y="1312863"/>
            <a:ext cx="3046413" cy="4524375"/>
          </a:xfrm>
          <a:prstGeom prst="rect">
            <a:avLst/>
          </a:prstGeom>
          <a:noFill/>
        </p:spPr>
        <p:txBody>
          <a:bodyPr>
            <a:spAutoFit/>
          </a:bodyPr>
          <a:lstStyle/>
          <a:p>
            <a:pPr>
              <a:defRPr/>
            </a:pPr>
            <a:r>
              <a:rPr lang="en-GB" dirty="0">
                <a:solidFill>
                  <a:srgbClr val="000000"/>
                </a:solidFill>
                <a:latin typeface="+mj-lt"/>
              </a:rPr>
              <a:t>The Portuguese word “</a:t>
            </a:r>
            <a:r>
              <a:rPr lang="en-GB" dirty="0" err="1">
                <a:solidFill>
                  <a:srgbClr val="000000"/>
                </a:solidFill>
                <a:latin typeface="+mj-lt"/>
              </a:rPr>
              <a:t>carneval</a:t>
            </a:r>
            <a:r>
              <a:rPr lang="en-GB" dirty="0">
                <a:solidFill>
                  <a:srgbClr val="000000"/>
                </a:solidFill>
                <a:latin typeface="+mj-lt"/>
              </a:rPr>
              <a:t>” comes from Italian and translates to the phrase “to put away the meat.” </a:t>
            </a:r>
          </a:p>
          <a:p>
            <a:pPr>
              <a:defRPr/>
            </a:pPr>
            <a:endParaRPr lang="en-GB" dirty="0">
              <a:solidFill>
                <a:srgbClr val="000000"/>
              </a:solidFill>
              <a:latin typeface="+mj-lt"/>
            </a:endParaRPr>
          </a:p>
          <a:p>
            <a:pPr>
              <a:defRPr/>
            </a:pPr>
            <a:r>
              <a:rPr lang="en-GB" dirty="0">
                <a:solidFill>
                  <a:srgbClr val="000000"/>
                </a:solidFill>
                <a:latin typeface="+mj-lt"/>
              </a:rPr>
              <a:t>This refers to the Catholic religion’s season of Lent where meat is not consumed to await the religious significance of Easter. </a:t>
            </a:r>
          </a:p>
          <a:p>
            <a:pPr>
              <a:defRPr/>
            </a:pPr>
            <a:r>
              <a:rPr lang="en-GB" dirty="0">
                <a:solidFill>
                  <a:srgbClr val="000000"/>
                </a:solidFill>
                <a:latin typeface="+mj-lt"/>
              </a:rPr>
              <a:t>In Italy, Carnevale was celebrated with a costume contest, and as this tradition grew, it made its way over to many other Catholic countries in Europe, including Portugal.</a:t>
            </a:r>
          </a:p>
        </p:txBody>
      </p:sp>
      <p:pic>
        <p:nvPicPr>
          <p:cNvPr id="14340" name="Picture 5">
            <a:extLst>
              <a:ext uri="{FF2B5EF4-FFF2-40B4-BE49-F238E27FC236}">
                <a16:creationId xmlns:a16="http://schemas.microsoft.com/office/drawing/2014/main" id="{373699AA-F3EF-4B23-AC12-4B7BEEC1FF9F}"/>
              </a:ext>
            </a:extLst>
          </p:cNvPr>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641725" y="1558925"/>
            <a:ext cx="5035550" cy="374015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4341" name="TextBox 6">
            <a:extLst>
              <a:ext uri="{FF2B5EF4-FFF2-40B4-BE49-F238E27FC236}">
                <a16:creationId xmlns:a16="http://schemas.microsoft.com/office/drawing/2014/main" id="{8477A80F-34E1-4821-9997-417A333883DC}"/>
              </a:ext>
            </a:extLst>
          </p:cNvPr>
          <p:cNvSpPr txBox="1">
            <a:spLocks noChangeArrowheads="1"/>
          </p:cNvSpPr>
          <p:nvPr/>
        </p:nvSpPr>
        <p:spPr bwMode="auto">
          <a:xfrm>
            <a:off x="4841875" y="6054725"/>
            <a:ext cx="331628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eaLnBrk="0" fontAlgn="base" hangingPunct="0">
              <a:spcBef>
                <a:spcPct val="0"/>
              </a:spcBef>
              <a:spcAft>
                <a:spcPct val="0"/>
              </a:spcAft>
              <a:defRPr>
                <a:solidFill>
                  <a:schemeClr val="tx1"/>
                </a:solidFill>
                <a:latin typeface="Twinkl" panose="020B0604020202020204" charset="0"/>
              </a:defRPr>
            </a:lvl6pPr>
            <a:lvl7pPr marL="2971800" indent="-228600" eaLnBrk="0" fontAlgn="base" hangingPunct="0">
              <a:spcBef>
                <a:spcPct val="0"/>
              </a:spcBef>
              <a:spcAft>
                <a:spcPct val="0"/>
              </a:spcAft>
              <a:defRPr>
                <a:solidFill>
                  <a:schemeClr val="tx1"/>
                </a:solidFill>
                <a:latin typeface="Twinkl" panose="020B0604020202020204" charset="0"/>
              </a:defRPr>
            </a:lvl7pPr>
            <a:lvl8pPr marL="3429000" indent="-228600" eaLnBrk="0" fontAlgn="base" hangingPunct="0">
              <a:spcBef>
                <a:spcPct val="0"/>
              </a:spcBef>
              <a:spcAft>
                <a:spcPct val="0"/>
              </a:spcAft>
              <a:defRPr>
                <a:solidFill>
                  <a:schemeClr val="tx1"/>
                </a:solidFill>
                <a:latin typeface="Twinkl" panose="020B0604020202020204" charset="0"/>
              </a:defRPr>
            </a:lvl8pPr>
            <a:lvl9pPr marL="3886200" indent="-228600" eaLnBrk="0" fontAlgn="base" hangingPunct="0">
              <a:spcBef>
                <a:spcPct val="0"/>
              </a:spcBef>
              <a:spcAft>
                <a:spcPct val="0"/>
              </a:spcAft>
              <a:defRPr>
                <a:solidFill>
                  <a:schemeClr val="tx1"/>
                </a:solidFill>
                <a:latin typeface="Twinkl" panose="020B0604020202020204" charset="0"/>
              </a:defRPr>
            </a:lvl9pPr>
          </a:lstStyle>
          <a:p>
            <a:r>
              <a:rPr lang="it-IT" altLang="en-US" sz="1500">
                <a:solidFill>
                  <a:srgbClr val="000000"/>
                </a:solidFill>
                <a:latin typeface="Arial - 20"/>
              </a:rPr>
              <a:t>Carnival in Rome circa 1650</a:t>
            </a:r>
            <a:endParaRPr lang="en-GB" altLang="en-US" sz="1500">
              <a:solidFill>
                <a:srgbClr val="000000"/>
              </a:solidFill>
              <a:latin typeface="Arial - 20"/>
            </a:endParaRPr>
          </a:p>
        </p:txBody>
      </p:sp>
      <p:pic>
        <p:nvPicPr>
          <p:cNvPr id="2" name="Audio 1">
            <a:hlinkClick r:id="" action="ppaction://media"/>
            <a:extLst>
              <a:ext uri="{FF2B5EF4-FFF2-40B4-BE49-F238E27FC236}">
                <a16:creationId xmlns:a16="http://schemas.microsoft.com/office/drawing/2014/main" id="{45DC837F-DFF0-4EC5-8CFE-1996DB6A4CA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2850"/>
    </mc:Choice>
    <mc:Fallback xmlns="">
      <p:transition spd="slow" advTm="428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30FE9140-F1F4-4F7B-8FA1-0D9936A5804E}"/>
              </a:ext>
            </a:extLst>
          </p:cNvPr>
          <p:cNvSpPr>
            <a:spLocks noGrp="1"/>
          </p:cNvSpPr>
          <p:nvPr>
            <p:ph type="title"/>
          </p:nvPr>
        </p:nvSpPr>
        <p:spPr>
          <a:xfrm>
            <a:off x="388938" y="479425"/>
            <a:ext cx="8288337" cy="993775"/>
          </a:xfrm>
        </p:spPr>
        <p:txBody>
          <a:bodyPr/>
          <a:lstStyle/>
          <a:p>
            <a:pPr eaLnBrk="1" hangingPunct="1"/>
            <a:r>
              <a:rPr lang="en-GB" altLang="en-US">
                <a:latin typeface="Twinkl SemiBold" charset="0"/>
              </a:rPr>
              <a:t>What are the origins of Carnival in Brazil?</a:t>
            </a:r>
          </a:p>
        </p:txBody>
      </p:sp>
      <p:sp>
        <p:nvSpPr>
          <p:cNvPr id="8" name="TextBox 7">
            <a:extLst>
              <a:ext uri="{FF2B5EF4-FFF2-40B4-BE49-F238E27FC236}">
                <a16:creationId xmlns:a16="http://schemas.microsoft.com/office/drawing/2014/main" id="{1FEADE4F-9030-409D-8187-747C7F57FA1D}"/>
              </a:ext>
            </a:extLst>
          </p:cNvPr>
          <p:cNvSpPr txBox="1"/>
          <p:nvPr/>
        </p:nvSpPr>
        <p:spPr>
          <a:xfrm>
            <a:off x="606425" y="1992313"/>
            <a:ext cx="2800350" cy="2724150"/>
          </a:xfrm>
          <a:prstGeom prst="rect">
            <a:avLst/>
          </a:prstGeom>
          <a:noFill/>
        </p:spPr>
        <p:txBody>
          <a:bodyPr>
            <a:spAutoFit/>
          </a:bodyPr>
          <a:lstStyle/>
          <a:p>
            <a:pPr>
              <a:defRPr/>
            </a:pPr>
            <a:r>
              <a:rPr lang="en-GB" b="1" dirty="0">
                <a:solidFill>
                  <a:srgbClr val="000000"/>
                </a:solidFill>
                <a:latin typeface="+mj-lt"/>
              </a:rPr>
              <a:t>Colonial Brazilian – Rio de Janeiro Carnival History</a:t>
            </a:r>
          </a:p>
          <a:p>
            <a:pPr>
              <a:defRPr/>
            </a:pPr>
            <a:r>
              <a:rPr lang="en-GB" dirty="0">
                <a:solidFill>
                  <a:srgbClr val="000000"/>
                </a:solidFill>
                <a:latin typeface="+mj-lt"/>
              </a:rPr>
              <a:t>Carnival festivities in Brazil date back to </a:t>
            </a:r>
            <a:r>
              <a:rPr lang="fr-FR" dirty="0">
                <a:solidFill>
                  <a:srgbClr val="000000"/>
                </a:solidFill>
                <a:latin typeface="+mj-lt"/>
              </a:rPr>
              <a:t>1723 </a:t>
            </a:r>
            <a:r>
              <a:rPr lang="fr-FR" dirty="0" err="1">
                <a:solidFill>
                  <a:srgbClr val="000000"/>
                </a:solidFill>
                <a:latin typeface="+mj-lt"/>
              </a:rPr>
              <a:t>when</a:t>
            </a:r>
            <a:r>
              <a:rPr lang="fr-FR" dirty="0">
                <a:solidFill>
                  <a:srgbClr val="000000"/>
                </a:solidFill>
                <a:latin typeface="+mj-lt"/>
              </a:rPr>
              <a:t> </a:t>
            </a:r>
            <a:r>
              <a:rPr lang="fr-FR" dirty="0" err="1">
                <a:solidFill>
                  <a:srgbClr val="000000"/>
                </a:solidFill>
                <a:latin typeface="+mj-lt"/>
              </a:rPr>
              <a:t>Portuguese</a:t>
            </a:r>
            <a:r>
              <a:rPr lang="fr-FR" dirty="0">
                <a:solidFill>
                  <a:srgbClr val="000000"/>
                </a:solidFill>
                <a:latin typeface="+mj-lt"/>
              </a:rPr>
              <a:t> immigrants </a:t>
            </a:r>
            <a:r>
              <a:rPr lang="fr-FR" dirty="0" err="1">
                <a:solidFill>
                  <a:srgbClr val="000000"/>
                </a:solidFill>
                <a:latin typeface="+mj-lt"/>
              </a:rPr>
              <a:t>soaked</a:t>
            </a:r>
            <a:r>
              <a:rPr lang="fr-FR" dirty="0">
                <a:solidFill>
                  <a:srgbClr val="000000"/>
                </a:solidFill>
                <a:latin typeface="+mj-lt"/>
              </a:rPr>
              <a:t> </a:t>
            </a:r>
            <a:r>
              <a:rPr lang="en-GB" dirty="0">
                <a:solidFill>
                  <a:srgbClr val="000000"/>
                </a:solidFill>
                <a:latin typeface="+mj-lt"/>
              </a:rPr>
              <a:t>each other with buckets of water and threw mud and food in the streets.</a:t>
            </a:r>
          </a:p>
          <a:p>
            <a:pPr>
              <a:defRPr/>
            </a:pPr>
            <a:r>
              <a:rPr lang="en-GB" sz="900" dirty="0">
                <a:solidFill>
                  <a:srgbClr val="000000"/>
                </a:solidFill>
                <a:latin typeface="XCCW Joined 1a - 12"/>
              </a:rPr>
              <a:t> </a:t>
            </a:r>
          </a:p>
        </p:txBody>
      </p:sp>
      <p:pic>
        <p:nvPicPr>
          <p:cNvPr id="15364" name="Picture 8">
            <a:extLst>
              <a:ext uri="{FF2B5EF4-FFF2-40B4-BE49-F238E27FC236}">
                <a16:creationId xmlns:a16="http://schemas.microsoft.com/office/drawing/2014/main" id="{AE12AE48-7F62-4916-8083-93F67C2FD336}"/>
              </a:ext>
            </a:extLst>
          </p:cNvPr>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517900" y="1798638"/>
            <a:ext cx="5019675" cy="3382962"/>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4A3A9D84-E8F5-45DF-ABC8-0FCDF52E124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4924"/>
    </mc:Choice>
    <mc:Fallback xmlns="">
      <p:transition spd="slow" advTm="249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8511E588-0EDB-49E6-9D9E-9A20DFEB0F35}"/>
              </a:ext>
            </a:extLst>
          </p:cNvPr>
          <p:cNvSpPr>
            <a:spLocks noGrp="1"/>
          </p:cNvSpPr>
          <p:nvPr>
            <p:ph type="title"/>
          </p:nvPr>
        </p:nvSpPr>
        <p:spPr>
          <a:xfrm>
            <a:off x="388938" y="479425"/>
            <a:ext cx="8288337" cy="993775"/>
          </a:xfrm>
        </p:spPr>
        <p:txBody>
          <a:bodyPr/>
          <a:lstStyle/>
          <a:p>
            <a:pPr eaLnBrk="1" hangingPunct="1"/>
            <a:r>
              <a:rPr lang="en-GB" altLang="en-US">
                <a:latin typeface="Twinkl SemiBold" charset="0"/>
              </a:rPr>
              <a:t>What is the history of Carnival in Brazil?</a:t>
            </a:r>
          </a:p>
        </p:txBody>
      </p:sp>
      <p:sp>
        <p:nvSpPr>
          <p:cNvPr id="5" name="TextBox 4">
            <a:extLst>
              <a:ext uri="{FF2B5EF4-FFF2-40B4-BE49-F238E27FC236}">
                <a16:creationId xmlns:a16="http://schemas.microsoft.com/office/drawing/2014/main" id="{2F236363-5BCB-4F89-A7B6-1190EB8CF6B2}"/>
              </a:ext>
            </a:extLst>
          </p:cNvPr>
          <p:cNvSpPr txBox="1"/>
          <p:nvPr/>
        </p:nvSpPr>
        <p:spPr>
          <a:xfrm>
            <a:off x="466725" y="1473200"/>
            <a:ext cx="3311525" cy="3970338"/>
          </a:xfrm>
          <a:prstGeom prst="rect">
            <a:avLst/>
          </a:prstGeom>
          <a:noFill/>
        </p:spPr>
        <p:txBody>
          <a:bodyPr>
            <a:spAutoFit/>
          </a:bodyPr>
          <a:lstStyle/>
          <a:p>
            <a:pPr>
              <a:defRPr/>
            </a:pPr>
            <a:r>
              <a:rPr lang="en-GB" dirty="0">
                <a:solidFill>
                  <a:srgbClr val="000000"/>
                </a:solidFill>
                <a:latin typeface="+mj-lt"/>
              </a:rPr>
              <a:t>The concepts kept changing throughout the 1800s with more organized parades </a:t>
            </a:r>
            <a:r>
              <a:rPr lang="pt-BR" dirty="0">
                <a:solidFill>
                  <a:srgbClr val="000000"/>
                </a:solidFill>
                <a:latin typeface="+mj-lt"/>
              </a:rPr>
              <a:t>like </a:t>
            </a:r>
            <a:r>
              <a:rPr lang="pt-BR" dirty="0" err="1">
                <a:solidFill>
                  <a:srgbClr val="000000"/>
                </a:solidFill>
                <a:latin typeface="+mj-lt"/>
              </a:rPr>
              <a:t>the</a:t>
            </a:r>
            <a:r>
              <a:rPr lang="pt-BR" dirty="0">
                <a:solidFill>
                  <a:srgbClr val="000000"/>
                </a:solidFill>
                <a:latin typeface="+mj-lt"/>
              </a:rPr>
              <a:t> "grandes sociedades".  </a:t>
            </a:r>
            <a:r>
              <a:rPr lang="pt-BR" dirty="0" err="1">
                <a:solidFill>
                  <a:srgbClr val="000000"/>
                </a:solidFill>
                <a:latin typeface="+mj-lt"/>
              </a:rPr>
              <a:t>Portuguese</a:t>
            </a:r>
            <a:r>
              <a:rPr lang="pt-BR" dirty="0">
                <a:solidFill>
                  <a:srgbClr val="000000"/>
                </a:solidFill>
                <a:latin typeface="+mj-lt"/>
              </a:rPr>
              <a:t> </a:t>
            </a:r>
            <a:r>
              <a:rPr lang="en-GB" dirty="0">
                <a:solidFill>
                  <a:srgbClr val="000000"/>
                </a:solidFill>
                <a:latin typeface="+mj-lt"/>
              </a:rPr>
              <a:t>socialites, where the Emperor joined in, would dress up in luxurious masks and costumes and then parade through town to music while the commoners watched. Costumes from this time until the 1930s were very elaborate and were often a way to demonstrate wealth.</a:t>
            </a:r>
          </a:p>
        </p:txBody>
      </p:sp>
      <p:pic>
        <p:nvPicPr>
          <p:cNvPr id="16388" name="Picture 5">
            <a:extLst>
              <a:ext uri="{FF2B5EF4-FFF2-40B4-BE49-F238E27FC236}">
                <a16:creationId xmlns:a16="http://schemas.microsoft.com/office/drawing/2014/main" id="{EC899790-AE05-4F14-AF83-7E28B8B97563}"/>
              </a:ext>
            </a:extLst>
          </p:cNvPr>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778250" y="1912938"/>
            <a:ext cx="4876800" cy="3090862"/>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09518D39-3ACB-42FA-9F4C-C2B875EF2150}"/>
              </a:ext>
            </a:extLst>
          </p:cNvPr>
          <p:cNvSpPr txBox="1"/>
          <p:nvPr/>
        </p:nvSpPr>
        <p:spPr>
          <a:xfrm>
            <a:off x="3857625" y="5108575"/>
            <a:ext cx="6010275" cy="230188"/>
          </a:xfrm>
          <a:prstGeom prst="rect">
            <a:avLst/>
          </a:prstGeom>
          <a:noFill/>
        </p:spPr>
        <p:txBody>
          <a:bodyPr>
            <a:spAutoFit/>
          </a:bodyPr>
          <a:lstStyle/>
          <a:p>
            <a:pPr>
              <a:defRPr/>
            </a:pPr>
            <a:r>
              <a:rPr lang="en-GB" sz="900">
                <a:solidFill>
                  <a:srgbClr val="000000"/>
                </a:solidFill>
                <a:latin typeface="+mj-lt"/>
              </a:rPr>
              <a:t>These are modern Carnival goers in Venice, but their costumes are ultra traditional for Carnival. </a:t>
            </a:r>
          </a:p>
        </p:txBody>
      </p:sp>
      <p:pic>
        <p:nvPicPr>
          <p:cNvPr id="2" name="Audio 1">
            <a:hlinkClick r:id="" action="ppaction://media"/>
            <a:extLst>
              <a:ext uri="{FF2B5EF4-FFF2-40B4-BE49-F238E27FC236}">
                <a16:creationId xmlns:a16="http://schemas.microsoft.com/office/drawing/2014/main" id="{192852D5-4B07-4CE7-9C89-1A2873FED57B}"/>
              </a:ext>
            </a:extLst>
          </p:cNvPr>
          <p:cNvPicPr>
            <a:picLocks noChangeAspect="1"/>
          </p:cNvPicPr>
          <p:nvPr>
            <a:audioFile r:link="rId2"/>
            <p:extLst>
              <p:ext uri="{DAA4B4D4-6D71-4841-9C94-3DE7FCFB9230}">
                <p14:media xmlns:p14="http://schemas.microsoft.com/office/powerpoint/2010/main" r:embed="rId3">
                  <p14:trim st="10840"/>
                </p14:media>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5598"/>
    </mc:Choice>
    <mc:Fallback xmlns="">
      <p:transition spd="slow" advTm="555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BA32AD28-C8C3-49F8-A91C-43032BB4C069}"/>
              </a:ext>
            </a:extLst>
          </p:cNvPr>
          <p:cNvSpPr>
            <a:spLocks noGrp="1"/>
          </p:cNvSpPr>
          <p:nvPr>
            <p:ph type="title"/>
          </p:nvPr>
        </p:nvSpPr>
        <p:spPr>
          <a:xfrm>
            <a:off x="388938" y="479425"/>
            <a:ext cx="8288337" cy="993775"/>
          </a:xfrm>
        </p:spPr>
        <p:txBody>
          <a:bodyPr/>
          <a:lstStyle/>
          <a:p>
            <a:pPr eaLnBrk="1" hangingPunct="1"/>
            <a:r>
              <a:rPr lang="en-GB" altLang="en-US">
                <a:latin typeface="Twinkl SemiBold" charset="0"/>
              </a:rPr>
              <a:t>What is the history of Carnival in Brazil?</a:t>
            </a:r>
          </a:p>
        </p:txBody>
      </p:sp>
      <p:sp>
        <p:nvSpPr>
          <p:cNvPr id="8" name="TextBox 7">
            <a:extLst>
              <a:ext uri="{FF2B5EF4-FFF2-40B4-BE49-F238E27FC236}">
                <a16:creationId xmlns:a16="http://schemas.microsoft.com/office/drawing/2014/main" id="{3B4864CC-19AA-40B3-9D91-7D4798F8C3E1}"/>
              </a:ext>
            </a:extLst>
          </p:cNvPr>
          <p:cNvSpPr txBox="1"/>
          <p:nvPr/>
        </p:nvSpPr>
        <p:spPr>
          <a:xfrm>
            <a:off x="520700" y="1609725"/>
            <a:ext cx="3006725" cy="4248150"/>
          </a:xfrm>
          <a:prstGeom prst="rect">
            <a:avLst/>
          </a:prstGeom>
          <a:noFill/>
        </p:spPr>
        <p:txBody>
          <a:bodyPr>
            <a:spAutoFit/>
          </a:bodyPr>
          <a:lstStyle/>
          <a:p>
            <a:pPr>
              <a:defRPr/>
            </a:pPr>
            <a:r>
              <a:rPr lang="en-GB" dirty="0">
                <a:solidFill>
                  <a:srgbClr val="000000"/>
                </a:solidFill>
                <a:latin typeface="+mj-lt"/>
              </a:rPr>
              <a:t>During the 1840s, masquerade carnival balls set to polkas and waltzes became popular. A decade later, 1850, street parades with horse drawn floats and military bands were the </a:t>
            </a:r>
            <a:r>
              <a:rPr lang="en-GB" dirty="0" err="1">
                <a:solidFill>
                  <a:srgbClr val="000000"/>
                </a:solidFill>
                <a:latin typeface="+mj-lt"/>
              </a:rPr>
              <a:t>center</a:t>
            </a:r>
            <a:r>
              <a:rPr lang="en-GB" dirty="0">
                <a:solidFill>
                  <a:srgbClr val="000000"/>
                </a:solidFill>
                <a:latin typeface="+mj-lt"/>
              </a:rPr>
              <a:t> of focus of the carnival. Towards the end of the century, the carnival became a working class festivity where people wore costumes and joined the parade accompanied by musicians playing string instruments and flutes. </a:t>
            </a:r>
          </a:p>
        </p:txBody>
      </p:sp>
      <p:pic>
        <p:nvPicPr>
          <p:cNvPr id="17412" name="Picture 8">
            <a:extLst>
              <a:ext uri="{FF2B5EF4-FFF2-40B4-BE49-F238E27FC236}">
                <a16:creationId xmlns:a16="http://schemas.microsoft.com/office/drawing/2014/main" id="{8969F4B4-5DAE-4F03-9BE9-4B0A11B00E6C}"/>
              </a:ext>
            </a:extLst>
          </p:cNvPr>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527425" y="2209800"/>
            <a:ext cx="5149850" cy="3303588"/>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96B1FF31-CE5D-45D7-BBE7-B001F6DC785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2974"/>
    </mc:Choice>
    <mc:Fallback xmlns="">
      <p:transition spd="slow" advTm="529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CA2194A2-EE3B-4477-B5FE-BB01A285A646}"/>
              </a:ext>
            </a:extLst>
          </p:cNvPr>
          <p:cNvSpPr>
            <a:spLocks noGrp="1"/>
          </p:cNvSpPr>
          <p:nvPr>
            <p:ph type="title"/>
          </p:nvPr>
        </p:nvSpPr>
        <p:spPr>
          <a:xfrm>
            <a:off x="388938" y="479425"/>
            <a:ext cx="8288337" cy="993775"/>
          </a:xfrm>
        </p:spPr>
        <p:txBody>
          <a:bodyPr/>
          <a:lstStyle/>
          <a:p>
            <a:pPr eaLnBrk="1" hangingPunct="1"/>
            <a:r>
              <a:rPr lang="en-GB" altLang="en-US">
                <a:latin typeface="Twinkl SemiBold" charset="0"/>
              </a:rPr>
              <a:t>What is the history of Carnival in Brazil?</a:t>
            </a:r>
          </a:p>
        </p:txBody>
      </p:sp>
      <p:sp>
        <p:nvSpPr>
          <p:cNvPr id="5" name="TextBox 4">
            <a:extLst>
              <a:ext uri="{FF2B5EF4-FFF2-40B4-BE49-F238E27FC236}">
                <a16:creationId xmlns:a16="http://schemas.microsoft.com/office/drawing/2014/main" id="{0BB41BB1-0A32-427D-B3FC-3493A2A9D4FF}"/>
              </a:ext>
            </a:extLst>
          </p:cNvPr>
          <p:cNvSpPr txBox="1"/>
          <p:nvPr/>
        </p:nvSpPr>
        <p:spPr>
          <a:xfrm>
            <a:off x="466725" y="1708150"/>
            <a:ext cx="3392488" cy="3600450"/>
          </a:xfrm>
          <a:prstGeom prst="rect">
            <a:avLst/>
          </a:prstGeom>
          <a:noFill/>
        </p:spPr>
        <p:txBody>
          <a:bodyPr>
            <a:spAutoFit/>
          </a:bodyPr>
          <a:lstStyle/>
          <a:p>
            <a:pPr>
              <a:defRPr/>
            </a:pPr>
            <a:r>
              <a:rPr lang="en-GB" dirty="0">
                <a:solidFill>
                  <a:srgbClr val="000000"/>
                </a:solidFill>
                <a:latin typeface="+mj-lt"/>
              </a:rPr>
              <a:t>In the 1930s, more and more people began participating in Carnival, leading to a shift in the sorts of costumes worn. The elaborate costumes worn by the official parade goers were simply too expensive for the common man. Furthermore, Brazil can be sweltering in February, and these intricate costumes just weren’t practical for Rio Carnival dancers.</a:t>
            </a:r>
          </a:p>
          <a:p>
            <a:pPr>
              <a:defRPr/>
            </a:pPr>
            <a:endParaRPr lang="en-GB" dirty="0">
              <a:solidFill>
                <a:srgbClr val="000000"/>
              </a:solidFill>
              <a:latin typeface="+mj-lt"/>
            </a:endParaRPr>
          </a:p>
          <a:p>
            <a:pPr>
              <a:defRPr/>
            </a:pPr>
            <a:r>
              <a:rPr lang="en-GB" sz="1200" dirty="0">
                <a:solidFill>
                  <a:srgbClr val="000000"/>
                </a:solidFill>
                <a:latin typeface="+mj-lt"/>
              </a:rPr>
              <a:t>Rio </a:t>
            </a:r>
            <a:r>
              <a:rPr lang="en-GB" sz="1200" dirty="0" err="1">
                <a:solidFill>
                  <a:srgbClr val="000000"/>
                </a:solidFill>
                <a:latin typeface="+mj-lt"/>
              </a:rPr>
              <a:t>Carneval</a:t>
            </a:r>
            <a:r>
              <a:rPr lang="en-GB" sz="1200" dirty="0">
                <a:solidFill>
                  <a:srgbClr val="000000"/>
                </a:solidFill>
                <a:latin typeface="+mj-lt"/>
              </a:rPr>
              <a:t> 1943</a:t>
            </a:r>
          </a:p>
        </p:txBody>
      </p:sp>
      <p:pic>
        <p:nvPicPr>
          <p:cNvPr id="18436" name="Picture 5">
            <a:extLst>
              <a:ext uri="{FF2B5EF4-FFF2-40B4-BE49-F238E27FC236}">
                <a16:creationId xmlns:a16="http://schemas.microsoft.com/office/drawing/2014/main" id="{2B368CAC-4518-4939-9A81-12D8ADA421A0}"/>
              </a:ext>
            </a:extLst>
          </p:cNvPr>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62400" y="2497138"/>
            <a:ext cx="4714875" cy="3144837"/>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0E15D663-0CF0-4980-A6F6-B93948DA102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0575"/>
    </mc:Choice>
    <mc:Fallback xmlns="">
      <p:transition spd="slow" advTm="405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16C77504-F02F-40AF-94F3-8010D6CECA41}"/>
              </a:ext>
            </a:extLst>
          </p:cNvPr>
          <p:cNvSpPr>
            <a:spLocks noGrp="1"/>
          </p:cNvSpPr>
          <p:nvPr>
            <p:ph type="title"/>
          </p:nvPr>
        </p:nvSpPr>
        <p:spPr>
          <a:xfrm>
            <a:off x="388938" y="479425"/>
            <a:ext cx="8288337" cy="993775"/>
          </a:xfrm>
        </p:spPr>
        <p:txBody>
          <a:bodyPr/>
          <a:lstStyle/>
          <a:p>
            <a:pPr eaLnBrk="1" hangingPunct="1"/>
            <a:r>
              <a:rPr lang="en-GB" altLang="en-US">
                <a:latin typeface="Twinkl SemiBold" charset="0"/>
              </a:rPr>
              <a:t>What is the history of Carnival in Brazil?</a:t>
            </a:r>
          </a:p>
        </p:txBody>
      </p:sp>
      <p:sp>
        <p:nvSpPr>
          <p:cNvPr id="7" name="TextBox 6">
            <a:extLst>
              <a:ext uri="{FF2B5EF4-FFF2-40B4-BE49-F238E27FC236}">
                <a16:creationId xmlns:a16="http://schemas.microsoft.com/office/drawing/2014/main" id="{582EFC71-B59A-47B8-AA7B-EFF3C10F27D9}"/>
              </a:ext>
            </a:extLst>
          </p:cNvPr>
          <p:cNvSpPr txBox="1"/>
          <p:nvPr/>
        </p:nvSpPr>
        <p:spPr>
          <a:xfrm>
            <a:off x="525463" y="1387475"/>
            <a:ext cx="5802312" cy="4246563"/>
          </a:xfrm>
          <a:prstGeom prst="rect">
            <a:avLst/>
          </a:prstGeom>
          <a:noFill/>
        </p:spPr>
        <p:txBody>
          <a:bodyPr>
            <a:spAutoFit/>
          </a:bodyPr>
          <a:lstStyle/>
          <a:p>
            <a:pPr>
              <a:defRPr/>
            </a:pPr>
            <a:endParaRPr lang="en-GB" dirty="0">
              <a:solidFill>
                <a:srgbClr val="000000"/>
              </a:solidFill>
              <a:latin typeface="+mj-lt"/>
            </a:endParaRPr>
          </a:p>
          <a:p>
            <a:pPr>
              <a:defRPr/>
            </a:pPr>
            <a:r>
              <a:rPr lang="en-GB" dirty="0">
                <a:solidFill>
                  <a:srgbClr val="000000"/>
                </a:solidFill>
                <a:latin typeface="+mj-lt"/>
              </a:rPr>
              <a:t>The Africans passed on the pulsating rhythms of the samba to the Brazilians during the days of slavery. The samba is a mix of music, song, and dance styles that Afro-Brazilians brought with them to the impoverished slums surrounding Rio after the abolition of slavery in 1888. </a:t>
            </a:r>
          </a:p>
          <a:p>
            <a:pPr>
              <a:defRPr/>
            </a:pPr>
            <a:r>
              <a:rPr lang="en-GB" dirty="0">
                <a:solidFill>
                  <a:srgbClr val="000000"/>
                </a:solidFill>
                <a:latin typeface="+mj-lt"/>
              </a:rPr>
              <a:t>It wasn’t until 1917 that the samba became a part of the Rio Carnival. </a:t>
            </a:r>
          </a:p>
          <a:p>
            <a:pPr>
              <a:defRPr/>
            </a:pPr>
            <a:r>
              <a:rPr lang="en-GB" dirty="0">
                <a:solidFill>
                  <a:srgbClr val="000000"/>
                </a:solidFill>
                <a:latin typeface="+mj-lt"/>
              </a:rPr>
              <a:t>Today, Samba is a true component of Brazil’s cultural heritage.  From the poorest slums to the richest haciendas, samba spread quickly through the city.  </a:t>
            </a:r>
          </a:p>
          <a:p>
            <a:pPr>
              <a:defRPr/>
            </a:pPr>
            <a:r>
              <a:rPr lang="en-GB" dirty="0">
                <a:solidFill>
                  <a:srgbClr val="000000"/>
                </a:solidFill>
                <a:latin typeface="+mj-lt"/>
              </a:rPr>
              <a:t>Even today, samba is sung in the ghetto shack as well as the high-class mansions and truly brings the Brazilian people together regardless of economic class.  </a:t>
            </a:r>
          </a:p>
          <a:p>
            <a:pPr>
              <a:defRPr/>
            </a:pPr>
            <a:r>
              <a:rPr lang="en-GB" dirty="0">
                <a:solidFill>
                  <a:srgbClr val="000000"/>
                </a:solidFill>
                <a:latin typeface="+mj-lt"/>
              </a:rPr>
              <a:t>Samba lies at the heart of the Carioca culture.</a:t>
            </a:r>
          </a:p>
        </p:txBody>
      </p:sp>
      <p:pic>
        <p:nvPicPr>
          <p:cNvPr id="19460" name="Picture 7">
            <a:extLst>
              <a:ext uri="{FF2B5EF4-FFF2-40B4-BE49-F238E27FC236}">
                <a16:creationId xmlns:a16="http://schemas.microsoft.com/office/drawing/2014/main" id="{2E90B235-C73A-4531-BBDE-6C56E5BB78BE}"/>
              </a:ext>
            </a:extLst>
          </p:cNvPr>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938963" y="1565275"/>
            <a:ext cx="1738312" cy="4340225"/>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9461" name="TextBox 8">
            <a:extLst>
              <a:ext uri="{FF2B5EF4-FFF2-40B4-BE49-F238E27FC236}">
                <a16:creationId xmlns:a16="http://schemas.microsoft.com/office/drawing/2014/main" id="{4D90D2E2-F231-459D-85C7-F215C87AB5F5}"/>
              </a:ext>
            </a:extLst>
          </p:cNvPr>
          <p:cNvSpPr txBox="1">
            <a:spLocks noChangeArrowheads="1"/>
          </p:cNvSpPr>
          <p:nvPr/>
        </p:nvSpPr>
        <p:spPr bwMode="auto">
          <a:xfrm>
            <a:off x="525463" y="5905500"/>
            <a:ext cx="67087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eaLnBrk="0" fontAlgn="base" hangingPunct="0">
              <a:spcBef>
                <a:spcPct val="0"/>
              </a:spcBef>
              <a:spcAft>
                <a:spcPct val="0"/>
              </a:spcAft>
              <a:defRPr>
                <a:solidFill>
                  <a:schemeClr val="tx1"/>
                </a:solidFill>
                <a:latin typeface="Twinkl" panose="020B0604020202020204" charset="0"/>
              </a:defRPr>
            </a:lvl6pPr>
            <a:lvl7pPr marL="2971800" indent="-228600" eaLnBrk="0" fontAlgn="base" hangingPunct="0">
              <a:spcBef>
                <a:spcPct val="0"/>
              </a:spcBef>
              <a:spcAft>
                <a:spcPct val="0"/>
              </a:spcAft>
              <a:defRPr>
                <a:solidFill>
                  <a:schemeClr val="tx1"/>
                </a:solidFill>
                <a:latin typeface="Twinkl" panose="020B0604020202020204" charset="0"/>
              </a:defRPr>
            </a:lvl7pPr>
            <a:lvl8pPr marL="3429000" indent="-228600" eaLnBrk="0" fontAlgn="base" hangingPunct="0">
              <a:spcBef>
                <a:spcPct val="0"/>
              </a:spcBef>
              <a:spcAft>
                <a:spcPct val="0"/>
              </a:spcAft>
              <a:defRPr>
                <a:solidFill>
                  <a:schemeClr val="tx1"/>
                </a:solidFill>
                <a:latin typeface="Twinkl" panose="020B0604020202020204" charset="0"/>
              </a:defRPr>
            </a:lvl8pPr>
            <a:lvl9pPr marL="3886200" indent="-228600" eaLnBrk="0" fontAlgn="base" hangingPunct="0">
              <a:spcBef>
                <a:spcPct val="0"/>
              </a:spcBef>
              <a:spcAft>
                <a:spcPct val="0"/>
              </a:spcAft>
              <a:defRPr>
                <a:solidFill>
                  <a:schemeClr val="tx1"/>
                </a:solidFill>
                <a:latin typeface="Twinkl" panose="020B0604020202020204" charset="0"/>
              </a:defRPr>
            </a:lvl9pPr>
          </a:lstStyle>
          <a:p>
            <a:r>
              <a:rPr lang="en-GB" altLang="en-US" b="1">
                <a:solidFill>
                  <a:srgbClr val="5F6368"/>
                </a:solidFill>
                <a:latin typeface="arial" panose="020B0604020202020204" pitchFamily="34" charset="0"/>
              </a:rPr>
              <a:t>Carioca</a:t>
            </a:r>
            <a:r>
              <a:rPr lang="en-GB" altLang="en-US">
                <a:solidFill>
                  <a:srgbClr val="4D5156"/>
                </a:solidFill>
                <a:latin typeface="arial" panose="020B0604020202020204" pitchFamily="34" charset="0"/>
              </a:rPr>
              <a:t> is a name used to refer to anything related to the City of Rio de Janeiro, in Brazil.</a:t>
            </a:r>
            <a:endParaRPr lang="en-GB" altLang="en-US"/>
          </a:p>
        </p:txBody>
      </p:sp>
      <p:pic>
        <p:nvPicPr>
          <p:cNvPr id="2" name="Audio 1">
            <a:hlinkClick r:id="" action="ppaction://media"/>
            <a:extLst>
              <a:ext uri="{FF2B5EF4-FFF2-40B4-BE49-F238E27FC236}">
                <a16:creationId xmlns:a16="http://schemas.microsoft.com/office/drawing/2014/main" id="{8A726108-FA64-47C3-B846-D54375FBCC7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4839"/>
    </mc:Choice>
    <mc:Fallback xmlns="">
      <p:transition spd="slow" advTm="648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215CE68F-32EF-4BBD-8BFE-DC9108BB004A}"/>
              </a:ext>
            </a:extLst>
          </p:cNvPr>
          <p:cNvSpPr>
            <a:spLocks noGrp="1"/>
          </p:cNvSpPr>
          <p:nvPr>
            <p:ph type="title"/>
          </p:nvPr>
        </p:nvSpPr>
        <p:spPr>
          <a:xfrm>
            <a:off x="388938" y="479425"/>
            <a:ext cx="8288337" cy="993775"/>
          </a:xfrm>
        </p:spPr>
        <p:txBody>
          <a:bodyPr/>
          <a:lstStyle/>
          <a:p>
            <a:pPr eaLnBrk="1" hangingPunct="1"/>
            <a:r>
              <a:rPr lang="en-GB" altLang="en-US">
                <a:latin typeface="Twinkl SemiBold" charset="0"/>
              </a:rPr>
              <a:t>What is the history of Carnival in Brazil?</a:t>
            </a:r>
          </a:p>
        </p:txBody>
      </p:sp>
      <p:sp>
        <p:nvSpPr>
          <p:cNvPr id="6" name="TextBox 5">
            <a:extLst>
              <a:ext uri="{FF2B5EF4-FFF2-40B4-BE49-F238E27FC236}">
                <a16:creationId xmlns:a16="http://schemas.microsoft.com/office/drawing/2014/main" id="{9F8901AD-A9B1-4BC1-A79E-BA104E548EED}"/>
              </a:ext>
            </a:extLst>
          </p:cNvPr>
          <p:cNvSpPr txBox="1"/>
          <p:nvPr/>
        </p:nvSpPr>
        <p:spPr>
          <a:xfrm>
            <a:off x="584200" y="1843088"/>
            <a:ext cx="5040313" cy="3140075"/>
          </a:xfrm>
          <a:prstGeom prst="rect">
            <a:avLst/>
          </a:prstGeom>
          <a:noFill/>
        </p:spPr>
        <p:txBody>
          <a:bodyPr>
            <a:spAutoFit/>
          </a:bodyPr>
          <a:lstStyle/>
          <a:p>
            <a:pPr>
              <a:defRPr/>
            </a:pPr>
            <a:r>
              <a:rPr lang="en-GB" dirty="0">
                <a:solidFill>
                  <a:srgbClr val="000000"/>
                </a:solidFill>
                <a:latin typeface="+mj-lt"/>
              </a:rPr>
              <a:t>Brazilian Carnival rituals are strongly related to the music, dance, and use of costumes in African culture. In the African Motherland, natural objects such as feathers, bone, grass, beads, shells, etc. were frequently used to embellish tribal masks and costumes. These earthly objects symbolized humans’ ability to rise above difficulty, whether that be pain, heartbreak, illness, etc. </a:t>
            </a:r>
          </a:p>
          <a:p>
            <a:pPr>
              <a:defRPr/>
            </a:pPr>
            <a:r>
              <a:rPr lang="en-GB" dirty="0">
                <a:solidFill>
                  <a:srgbClr val="000000"/>
                </a:solidFill>
                <a:latin typeface="+mj-lt"/>
              </a:rPr>
              <a:t>The costumes are seen as flesh or a skin that can be shed at the end of carnival allowing life to start again in preparation for next year's carnival.</a:t>
            </a:r>
          </a:p>
        </p:txBody>
      </p:sp>
      <p:pic>
        <p:nvPicPr>
          <p:cNvPr id="20484" name="Picture 10">
            <a:extLst>
              <a:ext uri="{FF2B5EF4-FFF2-40B4-BE49-F238E27FC236}">
                <a16:creationId xmlns:a16="http://schemas.microsoft.com/office/drawing/2014/main" id="{DEB0590D-840B-4A46-AA77-13235C3514A8}"/>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792788" y="1795463"/>
            <a:ext cx="2767012" cy="357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3D1F1EEA-C24A-4C3C-BE58-6A9A7F8D323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9793"/>
    </mc:Choice>
    <mc:Fallback xmlns="">
      <p:transition spd="slow" advTm="497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E40FD564-0EB4-4A74-A3C7-487F510FD903}"/>
              </a:ext>
            </a:extLst>
          </p:cNvPr>
          <p:cNvSpPr>
            <a:spLocks noGrp="1"/>
          </p:cNvSpPr>
          <p:nvPr>
            <p:ph type="title"/>
          </p:nvPr>
        </p:nvSpPr>
        <p:spPr>
          <a:xfrm>
            <a:off x="457200" y="479425"/>
            <a:ext cx="8220075" cy="993775"/>
          </a:xfrm>
        </p:spPr>
        <p:txBody>
          <a:bodyPr/>
          <a:lstStyle/>
          <a:p>
            <a:pPr eaLnBrk="1" hangingPunct="1"/>
            <a:r>
              <a:rPr lang="en-GB" altLang="en-US" sz="3900">
                <a:latin typeface="Twinkl SemiBold" charset="0"/>
              </a:rPr>
              <a:t>Where Is the Largest Celebration?</a:t>
            </a:r>
          </a:p>
        </p:txBody>
      </p:sp>
      <p:sp>
        <p:nvSpPr>
          <p:cNvPr id="21507" name="Rectangle 2">
            <a:extLst>
              <a:ext uri="{FF2B5EF4-FFF2-40B4-BE49-F238E27FC236}">
                <a16:creationId xmlns:a16="http://schemas.microsoft.com/office/drawing/2014/main" id="{1E710698-56A3-4C6E-94B3-3F9DD6B83DBD}"/>
              </a:ext>
            </a:extLst>
          </p:cNvPr>
          <p:cNvSpPr>
            <a:spLocks noChangeArrowheads="1"/>
          </p:cNvSpPr>
          <p:nvPr/>
        </p:nvSpPr>
        <p:spPr bwMode="auto">
          <a:xfrm>
            <a:off x="755650" y="1514475"/>
            <a:ext cx="76327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SzPct val="45000"/>
              <a:buFontTx/>
              <a:buNone/>
            </a:pPr>
            <a:r>
              <a:rPr lang="en-GB" altLang="en-US">
                <a:solidFill>
                  <a:schemeClr val="tx1"/>
                </a:solidFill>
              </a:rPr>
              <a:t>The largest and most famous celebration takes place in Rio de Janiero.  It is sometimes called the Samba Parade.</a:t>
            </a:r>
          </a:p>
          <a:p>
            <a:pPr eaLnBrk="1" hangingPunct="1">
              <a:lnSpc>
                <a:spcPct val="100000"/>
              </a:lnSpc>
              <a:spcBef>
                <a:spcPct val="0"/>
              </a:spcBef>
              <a:buSzPct val="45000"/>
              <a:buFontTx/>
              <a:buNone/>
            </a:pPr>
            <a:r>
              <a:rPr lang="en-GB" altLang="en-US">
                <a:solidFill>
                  <a:schemeClr val="tx1"/>
                </a:solidFill>
              </a:rPr>
              <a:t>The 'Sambódromo' is an avenue that was specially made to host Carnival in Rio. Every year, thousands of people go to this area to celebrate carnival including over 500,000 foreign visitors!</a:t>
            </a:r>
          </a:p>
        </p:txBody>
      </p:sp>
      <p:pic>
        <p:nvPicPr>
          <p:cNvPr id="21508" name="Picture 3">
            <a:extLst>
              <a:ext uri="{FF2B5EF4-FFF2-40B4-BE49-F238E27FC236}">
                <a16:creationId xmlns:a16="http://schemas.microsoft.com/office/drawing/2014/main" id="{C3EA52BE-09F0-4314-B63F-364788BF8D22}"/>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55650" y="3114675"/>
            <a:ext cx="7632700" cy="301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115BD3FE-1587-488B-AFC4-05595C21F64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5817"/>
    </mc:Choice>
    <mc:Fallback xmlns="">
      <p:transition spd="slow" advTm="358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a:extLst>
              <a:ext uri="{FF2B5EF4-FFF2-40B4-BE49-F238E27FC236}">
                <a16:creationId xmlns:a16="http://schemas.microsoft.com/office/drawing/2014/main" id="{24EC5646-CDA1-402C-A170-6817FD69295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55650" y="3321050"/>
            <a:ext cx="7632700"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itle 1">
            <a:extLst>
              <a:ext uri="{FF2B5EF4-FFF2-40B4-BE49-F238E27FC236}">
                <a16:creationId xmlns:a16="http://schemas.microsoft.com/office/drawing/2014/main" id="{8BFD1F46-95E0-4584-BE60-07789D49A3B3}"/>
              </a:ext>
            </a:extLst>
          </p:cNvPr>
          <p:cNvSpPr>
            <a:spLocks noGrp="1"/>
          </p:cNvSpPr>
          <p:nvPr>
            <p:ph type="title"/>
          </p:nvPr>
        </p:nvSpPr>
        <p:spPr>
          <a:xfrm>
            <a:off x="457200" y="479425"/>
            <a:ext cx="8220075" cy="993775"/>
          </a:xfrm>
        </p:spPr>
        <p:txBody>
          <a:bodyPr/>
          <a:lstStyle/>
          <a:p>
            <a:pPr eaLnBrk="1" hangingPunct="1"/>
            <a:r>
              <a:rPr lang="en-GB" altLang="en-US" sz="3300">
                <a:latin typeface="Twinkl SemiBold" charset="0"/>
              </a:rPr>
              <a:t>Why Is Carnival So Important in Brazil?</a:t>
            </a:r>
          </a:p>
        </p:txBody>
      </p:sp>
      <p:sp>
        <p:nvSpPr>
          <p:cNvPr id="23556" name="Rectangle 2">
            <a:extLst>
              <a:ext uri="{FF2B5EF4-FFF2-40B4-BE49-F238E27FC236}">
                <a16:creationId xmlns:a16="http://schemas.microsoft.com/office/drawing/2014/main" id="{C2F3C1A1-607D-4B53-912A-DC7681CAE071}"/>
              </a:ext>
            </a:extLst>
          </p:cNvPr>
          <p:cNvSpPr>
            <a:spLocks noChangeArrowheads="1"/>
          </p:cNvSpPr>
          <p:nvPr/>
        </p:nvSpPr>
        <p:spPr bwMode="auto">
          <a:xfrm>
            <a:off x="755650" y="1514475"/>
            <a:ext cx="7632700"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SzPct val="45000"/>
              <a:buFontTx/>
              <a:buNone/>
            </a:pPr>
            <a:r>
              <a:rPr lang="en-GB" altLang="en-US">
                <a:solidFill>
                  <a:schemeClr val="tx1"/>
                </a:solidFill>
              </a:rPr>
              <a:t>Carnival in Brazil is not just a fun celebration, but a chance to experience the wonderful culture of this country.</a:t>
            </a:r>
          </a:p>
          <a:p>
            <a:pPr eaLnBrk="1" hangingPunct="1">
              <a:lnSpc>
                <a:spcPct val="100000"/>
              </a:lnSpc>
              <a:spcBef>
                <a:spcPct val="0"/>
              </a:spcBef>
              <a:buSzPct val="45000"/>
              <a:buFontTx/>
              <a:buNone/>
            </a:pPr>
            <a:r>
              <a:rPr lang="en-GB" altLang="en-US">
                <a:solidFill>
                  <a:schemeClr val="tx1"/>
                </a:solidFill>
              </a:rPr>
              <a:t>Carnival sums up the Brazilian way of life and their way of thinking.</a:t>
            </a:r>
          </a:p>
          <a:p>
            <a:pPr eaLnBrk="1" hangingPunct="1">
              <a:lnSpc>
                <a:spcPct val="100000"/>
              </a:lnSpc>
              <a:spcBef>
                <a:spcPct val="0"/>
              </a:spcBef>
              <a:buSzPct val="45000"/>
              <a:buFontTx/>
              <a:buNone/>
            </a:pPr>
            <a:r>
              <a:rPr lang="en-GB" altLang="en-US">
                <a:solidFill>
                  <a:schemeClr val="tx1"/>
                </a:solidFill>
              </a:rPr>
              <a:t>There are many parties, which take place throughout the day and during the night, which celebrate the songs, music and dances that are typical of Brazilian culture.</a:t>
            </a:r>
          </a:p>
        </p:txBody>
      </p:sp>
      <p:grpSp>
        <p:nvGrpSpPr>
          <p:cNvPr id="7" name="Group 6">
            <a:extLst>
              <a:ext uri="{FF2B5EF4-FFF2-40B4-BE49-F238E27FC236}">
                <a16:creationId xmlns:a16="http://schemas.microsoft.com/office/drawing/2014/main" id="{2197CDA5-283F-4CF8-B159-EF9C3C77B1CD}"/>
              </a:ext>
            </a:extLst>
          </p:cNvPr>
          <p:cNvGrpSpPr>
            <a:grpSpLocks/>
          </p:cNvGrpSpPr>
          <p:nvPr/>
        </p:nvGrpSpPr>
        <p:grpSpPr bwMode="auto">
          <a:xfrm>
            <a:off x="5954713" y="3670300"/>
            <a:ext cx="2649537" cy="2638425"/>
            <a:chOff x="5954455" y="3670988"/>
            <a:chExt cx="2649795" cy="2637737"/>
          </a:xfrm>
        </p:grpSpPr>
        <p:sp>
          <p:nvSpPr>
            <p:cNvPr id="5" name="Oval 4">
              <a:extLst>
                <a:ext uri="{FF2B5EF4-FFF2-40B4-BE49-F238E27FC236}">
                  <a16:creationId xmlns:a16="http://schemas.microsoft.com/office/drawing/2014/main" id="{F897CED3-5719-42C6-923F-AF334E6E9A5D}"/>
                </a:ext>
              </a:extLst>
            </p:cNvPr>
            <p:cNvSpPr/>
            <p:nvPr/>
          </p:nvSpPr>
          <p:spPr>
            <a:xfrm>
              <a:off x="5967156" y="3670988"/>
              <a:ext cx="2637094" cy="2637737"/>
            </a:xfrm>
            <a:prstGeom prst="ellips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9" name="Rectangle 3">
              <a:extLst>
                <a:ext uri="{FF2B5EF4-FFF2-40B4-BE49-F238E27FC236}">
                  <a16:creationId xmlns:a16="http://schemas.microsoft.com/office/drawing/2014/main" id="{11649087-2AA7-47D8-988D-599C4FBBCA0C}"/>
                </a:ext>
              </a:extLst>
            </p:cNvPr>
            <p:cNvSpPr>
              <a:spLocks noChangeArrowheads="1"/>
            </p:cNvSpPr>
            <p:nvPr/>
          </p:nvSpPr>
          <p:spPr bwMode="auto">
            <a:xfrm>
              <a:off x="5954455" y="4112693"/>
              <a:ext cx="2575653"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SzPct val="45000"/>
                <a:buFontTx/>
                <a:buNone/>
              </a:pPr>
              <a:r>
                <a:rPr lang="en-GB" altLang="en-US">
                  <a:solidFill>
                    <a:schemeClr val="bg1"/>
                  </a:solidFill>
                </a:rPr>
                <a:t>Most of the music played at carnival is samba music. It is a unique style of music and dance that originated in Rio.</a:t>
              </a:r>
            </a:p>
          </p:txBody>
        </p:sp>
      </p:grpSp>
      <p:pic>
        <p:nvPicPr>
          <p:cNvPr id="2" name="Audio 1">
            <a:hlinkClick r:id="" action="ppaction://media"/>
            <a:extLst>
              <a:ext uri="{FF2B5EF4-FFF2-40B4-BE49-F238E27FC236}">
                <a16:creationId xmlns:a16="http://schemas.microsoft.com/office/drawing/2014/main" id="{DD96936E-7DE2-48EE-8E53-F56FD3AE679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4090"/>
    </mc:Choice>
    <mc:Fallback xmlns="">
      <p:transition spd="slow" advTm="340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11"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F67AA89D-6077-4134-B136-7B036C3CF290}"/>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What Does Samba Music Sound Like?</a:t>
            </a:r>
          </a:p>
        </p:txBody>
      </p:sp>
      <p:sp>
        <p:nvSpPr>
          <p:cNvPr id="24579" name="Rectangle 2">
            <a:extLst>
              <a:ext uri="{FF2B5EF4-FFF2-40B4-BE49-F238E27FC236}">
                <a16:creationId xmlns:a16="http://schemas.microsoft.com/office/drawing/2014/main" id="{CFD06510-9C53-459F-BC50-8778E2066F9B}"/>
              </a:ext>
            </a:extLst>
          </p:cNvPr>
          <p:cNvSpPr>
            <a:spLocks noChangeArrowheads="1"/>
          </p:cNvSpPr>
          <p:nvPr/>
        </p:nvSpPr>
        <p:spPr bwMode="auto">
          <a:xfrm>
            <a:off x="755650" y="1514475"/>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indent="-341313">
              <a:lnSpc>
                <a:spcPct val="90000"/>
              </a:lnSpc>
              <a:spcBef>
                <a:spcPts val="10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a:solidFill>
                  <a:schemeClr val="tx1"/>
                </a:solidFill>
              </a:rPr>
              <a:t>Have a listen to the clips of Samba music provided. (You must have the PPT in presentation mode to hear the music. Click on the icons to hear it.)</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How would you describe it?</a:t>
            </a:r>
          </a:p>
        </p:txBody>
      </p:sp>
      <p:pic>
        <p:nvPicPr>
          <p:cNvPr id="2" name="Samba Band Main Groove">
            <a:hlinkClick r:id="" action="ppaction://media"/>
            <a:extLst>
              <a:ext uri="{FF2B5EF4-FFF2-40B4-BE49-F238E27FC236}">
                <a16:creationId xmlns:a16="http://schemas.microsoft.com/office/drawing/2014/main" id="{8331C853-C86E-4879-BC72-017ABA6E8116}"/>
              </a:ext>
            </a:extLst>
          </p:cNvPr>
          <p:cNvPicPr>
            <a:picLocks noChangeAspect="1" noChangeArrowheads="1"/>
          </p:cNvPicPr>
          <p:nvPr>
            <a:audioFile r:link="rId3"/>
            <p:extLst>
              <p:ext uri="{DAA4B4D4-6D71-4841-9C94-3DE7FCFB9230}">
                <p14:media xmlns:p14="http://schemas.microsoft.com/office/powerpoint/2010/main" r:embed="rId2"/>
              </p:ext>
            </p:extLst>
          </p:nvPr>
        </p:nvPicPr>
        <p:blipFill>
          <a:blip r:embed="rId9">
            <a:extLst>
              <a:ext uri="{28A0092B-C50C-407E-A947-70E740481C1C}">
                <a14:useLocalDpi xmlns:a14="http://schemas.microsoft.com/office/drawing/2010/main" val="0"/>
              </a:ext>
            </a:extLst>
          </a:blip>
          <a:srcRect/>
          <a:stretch>
            <a:fillRect/>
          </a:stretch>
        </p:blipFill>
        <p:spPr bwMode="auto">
          <a:xfrm>
            <a:off x="2411747" y="3206585"/>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Samba Music">
            <a:hlinkClick r:id="" action="ppaction://media"/>
            <a:extLst>
              <a:ext uri="{FF2B5EF4-FFF2-40B4-BE49-F238E27FC236}">
                <a16:creationId xmlns:a16="http://schemas.microsoft.com/office/drawing/2014/main" id="{7E20F74F-18E3-426B-BB8D-11E16639B601}"/>
              </a:ext>
            </a:extLst>
          </p:cNvPr>
          <p:cNvPicPr>
            <a:picLocks noChangeAspect="1" noChangeArrowheads="1"/>
          </p:cNvPicPr>
          <p:nvPr>
            <a:audioFile r:link="rId5"/>
            <p:extLst>
              <p:ext uri="{DAA4B4D4-6D71-4841-9C94-3DE7FCFB9230}">
                <p14:media xmlns:p14="http://schemas.microsoft.com/office/powerpoint/2010/main" r:embed="rId4"/>
              </p:ext>
            </p:extLst>
          </p:nvPr>
        </p:nvPicPr>
        <p:blipFill>
          <a:blip r:embed="rId9">
            <a:extLst>
              <a:ext uri="{28A0092B-C50C-407E-A947-70E740481C1C}">
                <a14:useLocalDpi xmlns:a14="http://schemas.microsoft.com/office/drawing/2010/main" val="0"/>
              </a:ext>
            </a:extLst>
          </a:blip>
          <a:srcRect/>
          <a:stretch>
            <a:fillRect/>
          </a:stretch>
        </p:blipFill>
        <p:spPr bwMode="auto">
          <a:xfrm>
            <a:off x="5518150" y="3537285"/>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3" name="TextBox 7">
            <a:extLst>
              <a:ext uri="{FF2B5EF4-FFF2-40B4-BE49-F238E27FC236}">
                <a16:creationId xmlns:a16="http://schemas.microsoft.com/office/drawing/2014/main" id="{78EF473E-F377-43FD-97B8-1A073561794C}"/>
              </a:ext>
            </a:extLst>
          </p:cNvPr>
          <p:cNvSpPr txBox="1">
            <a:spLocks noChangeArrowheads="1"/>
          </p:cNvSpPr>
          <p:nvPr/>
        </p:nvSpPr>
        <p:spPr bwMode="auto">
          <a:xfrm>
            <a:off x="1708484" y="3982872"/>
            <a:ext cx="457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eaLnBrk="0" fontAlgn="base" hangingPunct="0">
              <a:spcBef>
                <a:spcPct val="0"/>
              </a:spcBef>
              <a:spcAft>
                <a:spcPct val="0"/>
              </a:spcAft>
              <a:defRPr>
                <a:solidFill>
                  <a:schemeClr val="tx1"/>
                </a:solidFill>
                <a:latin typeface="Twinkl" panose="020B0604020202020204" charset="0"/>
              </a:defRPr>
            </a:lvl6pPr>
            <a:lvl7pPr marL="2971800" indent="-228600" eaLnBrk="0" fontAlgn="base" hangingPunct="0">
              <a:spcBef>
                <a:spcPct val="0"/>
              </a:spcBef>
              <a:spcAft>
                <a:spcPct val="0"/>
              </a:spcAft>
              <a:defRPr>
                <a:solidFill>
                  <a:schemeClr val="tx1"/>
                </a:solidFill>
                <a:latin typeface="Twinkl" panose="020B0604020202020204" charset="0"/>
              </a:defRPr>
            </a:lvl7pPr>
            <a:lvl8pPr marL="3429000" indent="-228600" eaLnBrk="0" fontAlgn="base" hangingPunct="0">
              <a:spcBef>
                <a:spcPct val="0"/>
              </a:spcBef>
              <a:spcAft>
                <a:spcPct val="0"/>
              </a:spcAft>
              <a:defRPr>
                <a:solidFill>
                  <a:schemeClr val="tx1"/>
                </a:solidFill>
                <a:latin typeface="Twinkl" panose="020B0604020202020204" charset="0"/>
              </a:defRPr>
            </a:lvl8pPr>
            <a:lvl9pPr marL="3886200" indent="-228600" eaLnBrk="0" fontAlgn="base" hangingPunct="0">
              <a:spcBef>
                <a:spcPct val="0"/>
              </a:spcBef>
              <a:spcAft>
                <a:spcPct val="0"/>
              </a:spcAft>
              <a:defRPr>
                <a:solidFill>
                  <a:schemeClr val="tx1"/>
                </a:solidFill>
                <a:latin typeface="Twinkl" panose="020B0604020202020204" charset="0"/>
              </a:defRPr>
            </a:lvl9pPr>
          </a:lstStyle>
          <a:p>
            <a:r>
              <a:rPr lang="en-GB" altLang="en-US" dirty="0"/>
              <a:t>Samba Band Main Groove</a:t>
            </a:r>
          </a:p>
        </p:txBody>
      </p:sp>
      <p:sp>
        <p:nvSpPr>
          <p:cNvPr id="24584" name="TextBox 9">
            <a:extLst>
              <a:ext uri="{FF2B5EF4-FFF2-40B4-BE49-F238E27FC236}">
                <a16:creationId xmlns:a16="http://schemas.microsoft.com/office/drawing/2014/main" id="{57A5713E-1F06-41A1-BE5F-F281985A0839}"/>
              </a:ext>
            </a:extLst>
          </p:cNvPr>
          <p:cNvSpPr txBox="1">
            <a:spLocks noChangeArrowheads="1"/>
          </p:cNvSpPr>
          <p:nvPr/>
        </p:nvSpPr>
        <p:spPr bwMode="auto">
          <a:xfrm>
            <a:off x="5029200" y="3167398"/>
            <a:ext cx="457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eaLnBrk="0" fontAlgn="base" hangingPunct="0">
              <a:spcBef>
                <a:spcPct val="0"/>
              </a:spcBef>
              <a:spcAft>
                <a:spcPct val="0"/>
              </a:spcAft>
              <a:defRPr>
                <a:solidFill>
                  <a:schemeClr val="tx1"/>
                </a:solidFill>
                <a:latin typeface="Twinkl" panose="020B0604020202020204" charset="0"/>
              </a:defRPr>
            </a:lvl6pPr>
            <a:lvl7pPr marL="2971800" indent="-228600" eaLnBrk="0" fontAlgn="base" hangingPunct="0">
              <a:spcBef>
                <a:spcPct val="0"/>
              </a:spcBef>
              <a:spcAft>
                <a:spcPct val="0"/>
              </a:spcAft>
              <a:defRPr>
                <a:solidFill>
                  <a:schemeClr val="tx1"/>
                </a:solidFill>
                <a:latin typeface="Twinkl" panose="020B0604020202020204" charset="0"/>
              </a:defRPr>
            </a:lvl7pPr>
            <a:lvl8pPr marL="3429000" indent="-228600" eaLnBrk="0" fontAlgn="base" hangingPunct="0">
              <a:spcBef>
                <a:spcPct val="0"/>
              </a:spcBef>
              <a:spcAft>
                <a:spcPct val="0"/>
              </a:spcAft>
              <a:defRPr>
                <a:solidFill>
                  <a:schemeClr val="tx1"/>
                </a:solidFill>
                <a:latin typeface="Twinkl" panose="020B0604020202020204" charset="0"/>
              </a:defRPr>
            </a:lvl8pPr>
            <a:lvl9pPr marL="3886200" indent="-228600" eaLnBrk="0" fontAlgn="base" hangingPunct="0">
              <a:spcBef>
                <a:spcPct val="0"/>
              </a:spcBef>
              <a:spcAft>
                <a:spcPct val="0"/>
              </a:spcAft>
              <a:defRPr>
                <a:solidFill>
                  <a:schemeClr val="tx1"/>
                </a:solidFill>
                <a:latin typeface="Twinkl" panose="020B0604020202020204" charset="0"/>
              </a:defRPr>
            </a:lvl9pPr>
          </a:lstStyle>
          <a:p>
            <a:r>
              <a:rPr lang="en-GB" altLang="en-US"/>
              <a:t>Samba Music</a:t>
            </a:r>
          </a:p>
        </p:txBody>
      </p:sp>
      <p:pic>
        <p:nvPicPr>
          <p:cNvPr id="5" name="Audio 4">
            <a:hlinkClick r:id="" action="ppaction://media"/>
            <a:extLst>
              <a:ext uri="{FF2B5EF4-FFF2-40B4-BE49-F238E27FC236}">
                <a16:creationId xmlns:a16="http://schemas.microsoft.com/office/drawing/2014/main" id="{E75AF8F2-50F0-4CF8-8A83-284E047ED8BC}"/>
              </a:ext>
            </a:extLst>
          </p:cNvPr>
          <p:cNvPicPr>
            <a:picLocks noChangeAspect="1"/>
          </p:cNvPicPr>
          <p:nvPr>
            <a:audioFile r:link="rId7"/>
            <p:extLst>
              <p:ext uri="{DAA4B4D4-6D71-4841-9C94-3DE7FCFB9230}">
                <p14:media xmlns:p14="http://schemas.microsoft.com/office/powerpoint/2010/main" r:embed="rId6"/>
              </p:ext>
            </p:extLst>
          </p:nvPr>
        </p:nvPicPr>
        <p:blipFill>
          <a:blip r:embed="rId9"/>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5012"/>
    </mc:Choice>
    <mc:Fallback xmlns="">
      <p:transition spd="slow" advTm="150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mediacall" presetSubtype="0" fill="hold" nodeType="clickEffect">
                                  <p:stCondLst>
                                    <p:cond delay="0"/>
                                  </p:stCondLst>
                                  <p:childTnLst>
                                    <p:cmd type="call" cmd="playFrom(0.0)">
                                      <p:cBhvr>
                                        <p:cTn id="11" dur="36014" fill="hold"/>
                                        <p:tgtEl>
                                          <p:spTgt spid="2"/>
                                        </p:tgtEl>
                                      </p:cBhvr>
                                    </p:cmd>
                                  </p:childTnLst>
                                </p:cTn>
                              </p:par>
                            </p:childTnLst>
                          </p:cTn>
                        </p:par>
                      </p:childTnLst>
                    </p:cTn>
                  </p:par>
                </p:childTnLst>
              </p:cTn>
              <p:nextCondLst>
                <p:cond evt="onClick" delay="0">
                  <p:tgtEl>
                    <p:spTgt spid="2"/>
                  </p:tgtEl>
                </p:cond>
              </p:nextCondLst>
            </p:seq>
            <p:audio>
              <p:cMediaNode vol="80000">
                <p:cTn id="12" fill="hold" display="0">
                  <p:stCondLst>
                    <p:cond delay="indefinite"/>
                  </p:stCondLst>
                  <p:endCondLst>
                    <p:cond evt="onStopAudio" delay="0">
                      <p:tgtEl>
                        <p:sldTgt/>
                      </p:tgtEl>
                    </p:cond>
                  </p:endCondLst>
                </p:cTn>
                <p:tgtEl>
                  <p:spTgt spid="2"/>
                </p:tgtEl>
              </p:cMediaNode>
            </p:audio>
            <p:seq concurrent="1" nextAc="seek">
              <p:cTn id="13" restart="whenNotActive" fill="hold" evtFilter="cancelBubble" nodeType="interactiveSeq">
                <p:stCondLst>
                  <p:cond evt="onClick" delay="0">
                    <p:tgtEl>
                      <p:spTgt spid="3"/>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1" presetClass="mediacall" presetSubtype="0" fill="hold" nodeType="clickEffect">
                                  <p:stCondLst>
                                    <p:cond delay="0"/>
                                  </p:stCondLst>
                                  <p:childTnLst>
                                    <p:cmd type="call" cmd="playFrom(0.0)">
                                      <p:cBhvr>
                                        <p:cTn id="17" dur="27283" fill="hold"/>
                                        <p:tgtEl>
                                          <p:spTgt spid="3"/>
                                        </p:tgtEl>
                                      </p:cBhvr>
                                    </p:cmd>
                                  </p:childTnLst>
                                </p:cTn>
                              </p:par>
                            </p:childTnLst>
                          </p:cTn>
                        </p:par>
                      </p:childTnLst>
                    </p:cTn>
                  </p:par>
                </p:childTnLst>
              </p:cTn>
              <p:nextCondLst>
                <p:cond evt="onClick" delay="0">
                  <p:tgtEl>
                    <p:spTgt spid="3"/>
                  </p:tgtEl>
                </p:cond>
              </p:nextCondLst>
            </p:seq>
            <p:audio>
              <p:cMediaNode vol="80000">
                <p:cTn id="18" fill="hold" display="0">
                  <p:stCondLst>
                    <p:cond delay="indefinite"/>
                  </p:stCondLst>
                  <p:endCondLst>
                    <p:cond evt="onStopAudio" delay="0">
                      <p:tgtEl>
                        <p:sldTgt/>
                      </p:tgtEl>
                    </p:cond>
                  </p:endCondLst>
                </p:cTn>
                <p:tgtEl>
                  <p:spTgt spid="3"/>
                </p:tgtEl>
              </p:cMediaNode>
            </p:audio>
            <p:audio isNarration="1">
              <p:cMediaNode vol="80000">
                <p:cTn id="19"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125BFCE4-D33F-4605-AB03-64D05F064BE8}"/>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What Happens During Carnival?</a:t>
            </a:r>
          </a:p>
        </p:txBody>
      </p:sp>
      <p:sp>
        <p:nvSpPr>
          <p:cNvPr id="25603" name="Rectangle 2">
            <a:extLst>
              <a:ext uri="{FF2B5EF4-FFF2-40B4-BE49-F238E27FC236}">
                <a16:creationId xmlns:a16="http://schemas.microsoft.com/office/drawing/2014/main" id="{B0962893-6648-471F-9D88-A128466A29D8}"/>
              </a:ext>
            </a:extLst>
          </p:cNvPr>
          <p:cNvSpPr>
            <a:spLocks noChangeArrowheads="1"/>
          </p:cNvSpPr>
          <p:nvPr/>
        </p:nvSpPr>
        <p:spPr bwMode="auto">
          <a:xfrm>
            <a:off x="755650" y="1514475"/>
            <a:ext cx="78486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SzPct val="45000"/>
              <a:buFontTx/>
              <a:buNone/>
            </a:pPr>
            <a:r>
              <a:rPr lang="en-GB" altLang="en-US">
                <a:solidFill>
                  <a:schemeClr val="tx1"/>
                </a:solidFill>
              </a:rPr>
              <a:t>Carnival begins on the Friday before </a:t>
            </a:r>
            <a:r>
              <a:rPr lang="en-GB" altLang="en-US" b="1">
                <a:solidFill>
                  <a:schemeClr val="tx1"/>
                </a:solidFill>
              </a:rPr>
              <a:t>Ash Wednesday</a:t>
            </a:r>
            <a:r>
              <a:rPr lang="en-GB" altLang="en-US">
                <a:solidFill>
                  <a:schemeClr val="tx1"/>
                </a:solidFill>
              </a:rPr>
              <a:t> and continues up to and including this day.</a:t>
            </a:r>
          </a:p>
          <a:p>
            <a:pPr eaLnBrk="1" hangingPunct="1">
              <a:lnSpc>
                <a:spcPct val="100000"/>
              </a:lnSpc>
              <a:spcBef>
                <a:spcPct val="0"/>
              </a:spcBef>
              <a:buSzPct val="45000"/>
              <a:buFontTx/>
              <a:buNone/>
            </a:pPr>
            <a:r>
              <a:rPr lang="en-GB" altLang="en-US">
                <a:solidFill>
                  <a:schemeClr val="tx1"/>
                </a:solidFill>
              </a:rPr>
              <a:t>There are lots of street parties with lots of carnival floats, dancers, singers and musicians.</a:t>
            </a:r>
          </a:p>
          <a:p>
            <a:pPr eaLnBrk="1" hangingPunct="1">
              <a:lnSpc>
                <a:spcPct val="100000"/>
              </a:lnSpc>
              <a:spcBef>
                <a:spcPct val="0"/>
              </a:spcBef>
              <a:buSzPct val="45000"/>
              <a:buFontTx/>
              <a:buNone/>
            </a:pPr>
            <a:r>
              <a:rPr lang="en-GB" altLang="en-US">
                <a:solidFill>
                  <a:schemeClr val="tx1"/>
                </a:solidFill>
              </a:rPr>
              <a:t>People dress up in colourful, vibrant costumes and often wear fancy masks.</a:t>
            </a:r>
          </a:p>
        </p:txBody>
      </p:sp>
      <p:pic>
        <p:nvPicPr>
          <p:cNvPr id="25604" name="Picture 6">
            <a:extLst>
              <a:ext uri="{FF2B5EF4-FFF2-40B4-BE49-F238E27FC236}">
                <a16:creationId xmlns:a16="http://schemas.microsoft.com/office/drawing/2014/main" id="{69C28082-2E59-4667-9D8D-B4B02D9801B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930900" y="3074988"/>
            <a:ext cx="2457450" cy="305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9">
            <a:extLst>
              <a:ext uri="{FF2B5EF4-FFF2-40B4-BE49-F238E27FC236}">
                <a16:creationId xmlns:a16="http://schemas.microsoft.com/office/drawing/2014/main" id="{1328DDA6-146C-4B92-A0F3-3294015B4C4A}"/>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3179763" y="3082925"/>
            <a:ext cx="25781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a:extLst>
              <a:ext uri="{FF2B5EF4-FFF2-40B4-BE49-F238E27FC236}">
                <a16:creationId xmlns:a16="http://schemas.microsoft.com/office/drawing/2014/main" id="{F851B48E-35FE-4536-908E-44D20FC8C06E}"/>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755650" y="3073400"/>
            <a:ext cx="2251075"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62A2A1DD-12A5-4E7A-99C8-2D6740F38438}"/>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9512"/>
    </mc:Choice>
    <mc:Fallback xmlns="">
      <p:transition spd="slow" advTm="195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462BD09-41A1-4AC9-8349-6617E2274CBD}"/>
              </a:ext>
            </a:extLst>
          </p:cNvPr>
          <p:cNvSpPr txBox="1"/>
          <p:nvPr/>
        </p:nvSpPr>
        <p:spPr>
          <a:xfrm>
            <a:off x="665163" y="627063"/>
            <a:ext cx="7813675" cy="717550"/>
          </a:xfrm>
          <a:prstGeom prst="rect">
            <a:avLst/>
          </a:prstGeom>
          <a:noFill/>
        </p:spPr>
        <p:txBody>
          <a:bodyPr>
            <a:spAutoFit/>
          </a:bodyPr>
          <a:lstStyle/>
          <a:p>
            <a:pPr>
              <a:lnSpc>
                <a:spcPct val="115000"/>
              </a:lnSpc>
              <a:spcAft>
                <a:spcPts val="150"/>
              </a:spcAft>
              <a:defRPr/>
            </a:pPr>
            <a:r>
              <a:rPr lang="en-GB" dirty="0">
                <a:solidFill>
                  <a:srgbClr val="000000"/>
                </a:solidFill>
                <a:latin typeface="+mj-lt"/>
                <a:ea typeface="Calibri" panose="020F0502020204030204" pitchFamily="34" charset="0"/>
                <a:cs typeface="Arial" panose="020B0604020202020204" pitchFamily="34" charset="0"/>
              </a:rPr>
              <a:t>L.O. To understand the origins of Brazilian carnivals and the influences affecting carnival mask designs.</a:t>
            </a:r>
            <a:endParaRPr lang="en-GB" sz="1600" dirty="0">
              <a:latin typeface="+mj-lt"/>
              <a:ea typeface="Calibri" panose="020F0502020204030204" pitchFamily="34" charset="0"/>
              <a:cs typeface="Arial" panose="020B0604020202020204" pitchFamily="34" charset="0"/>
            </a:endParaRPr>
          </a:p>
        </p:txBody>
      </p:sp>
      <p:sp>
        <p:nvSpPr>
          <p:cNvPr id="26627" name="TextBox 4">
            <a:extLst>
              <a:ext uri="{FF2B5EF4-FFF2-40B4-BE49-F238E27FC236}">
                <a16:creationId xmlns:a16="http://schemas.microsoft.com/office/drawing/2014/main" id="{0475D9A0-1002-416B-B98B-9063154FA825}"/>
              </a:ext>
            </a:extLst>
          </p:cNvPr>
          <p:cNvSpPr txBox="1">
            <a:spLocks noChangeArrowheads="1"/>
          </p:cNvSpPr>
          <p:nvPr/>
        </p:nvSpPr>
        <p:spPr bwMode="auto">
          <a:xfrm>
            <a:off x="728663" y="1700213"/>
            <a:ext cx="7812087" cy="421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eaLnBrk="0" fontAlgn="base" hangingPunct="0">
              <a:spcBef>
                <a:spcPct val="0"/>
              </a:spcBef>
              <a:spcAft>
                <a:spcPct val="0"/>
              </a:spcAft>
              <a:defRPr>
                <a:solidFill>
                  <a:schemeClr val="tx1"/>
                </a:solidFill>
                <a:latin typeface="Twinkl" panose="020B0604020202020204" charset="0"/>
              </a:defRPr>
            </a:lvl6pPr>
            <a:lvl7pPr marL="2971800" indent="-228600" eaLnBrk="0" fontAlgn="base" hangingPunct="0">
              <a:spcBef>
                <a:spcPct val="0"/>
              </a:spcBef>
              <a:spcAft>
                <a:spcPct val="0"/>
              </a:spcAft>
              <a:defRPr>
                <a:solidFill>
                  <a:schemeClr val="tx1"/>
                </a:solidFill>
                <a:latin typeface="Twinkl" panose="020B0604020202020204" charset="0"/>
              </a:defRPr>
            </a:lvl7pPr>
            <a:lvl8pPr marL="3429000" indent="-228600" eaLnBrk="0" fontAlgn="base" hangingPunct="0">
              <a:spcBef>
                <a:spcPct val="0"/>
              </a:spcBef>
              <a:spcAft>
                <a:spcPct val="0"/>
              </a:spcAft>
              <a:defRPr>
                <a:solidFill>
                  <a:schemeClr val="tx1"/>
                </a:solidFill>
                <a:latin typeface="Twinkl" panose="020B0604020202020204" charset="0"/>
              </a:defRPr>
            </a:lvl8pPr>
            <a:lvl9pPr marL="3886200" indent="-228600" eaLnBrk="0" fontAlgn="base" hangingPunct="0">
              <a:spcBef>
                <a:spcPct val="0"/>
              </a:spcBef>
              <a:spcAft>
                <a:spcPct val="0"/>
              </a:spcAft>
              <a:defRPr>
                <a:solidFill>
                  <a:schemeClr val="tx1"/>
                </a:solidFill>
                <a:latin typeface="Twinkl" panose="020B0604020202020204" charset="0"/>
              </a:defRPr>
            </a:lvl9pPr>
          </a:lstStyle>
          <a:p>
            <a:pPr>
              <a:lnSpc>
                <a:spcPct val="150000"/>
              </a:lnSpc>
              <a:buFont typeface="Twinkl Sb"/>
              <a:buAutoNum type="arabicPeriod"/>
            </a:pPr>
            <a:r>
              <a:rPr lang="en-GB" altLang="en-US">
                <a:latin typeface="XCCW Joined 1a" panose="03050602040000000000" pitchFamily="66" charset="0"/>
                <a:ea typeface="Calibri" panose="020F0502020204030204" pitchFamily="34" charset="0"/>
                <a:cs typeface="arial" panose="020B0604020202020204" pitchFamily="34" charset="0"/>
              </a:rPr>
              <a:t>Brazilian carnivals are said to have originated from which cultures?</a:t>
            </a:r>
            <a:endParaRPr lang="en-GB" altLang="en-US" sz="1600">
              <a:latin typeface="Calibri" panose="020F0502020204030204" pitchFamily="34" charset="0"/>
              <a:ea typeface="Calibri" panose="020F0502020204030204" pitchFamily="34" charset="0"/>
              <a:cs typeface="arial" panose="020B0604020202020204" pitchFamily="34" charset="0"/>
            </a:endParaRPr>
          </a:p>
          <a:p>
            <a:pPr>
              <a:lnSpc>
                <a:spcPct val="150000"/>
              </a:lnSpc>
              <a:buFont typeface="Twinkl Sb"/>
              <a:buAutoNum type="arabicPeriod"/>
            </a:pPr>
            <a:r>
              <a:rPr lang="en-GB" altLang="en-US">
                <a:latin typeface="XCCW Joined 1a" panose="03050602040000000000" pitchFamily="66" charset="0"/>
                <a:ea typeface="Calibri" panose="020F0502020204030204" pitchFamily="34" charset="0"/>
                <a:cs typeface="arial" panose="020B0604020202020204" pitchFamily="34" charset="0"/>
              </a:rPr>
              <a:t>Who brought the idea over to Brazil? What were the original carnivals celebrating?</a:t>
            </a:r>
            <a:endParaRPr lang="en-GB" altLang="en-US" sz="1600">
              <a:latin typeface="Calibri" panose="020F0502020204030204" pitchFamily="34" charset="0"/>
              <a:ea typeface="Calibri" panose="020F0502020204030204" pitchFamily="34" charset="0"/>
              <a:cs typeface="arial" panose="020B0604020202020204" pitchFamily="34" charset="0"/>
            </a:endParaRPr>
          </a:p>
          <a:p>
            <a:pPr>
              <a:lnSpc>
                <a:spcPct val="150000"/>
              </a:lnSpc>
              <a:buFont typeface="Twinkl Sb"/>
              <a:buAutoNum type="arabicPeriod"/>
            </a:pPr>
            <a:r>
              <a:rPr lang="en-GB" altLang="en-US">
                <a:latin typeface="XCCW Joined 1a" panose="03050602040000000000" pitchFamily="66" charset="0"/>
                <a:ea typeface="Calibri" panose="020F0502020204030204" pitchFamily="34" charset="0"/>
                <a:cs typeface="arial" panose="020B0604020202020204" pitchFamily="34" charset="0"/>
              </a:rPr>
              <a:t>What did the first Portuguese immigrants to Brazil do during their carnival of 1723?</a:t>
            </a:r>
            <a:endParaRPr lang="en-GB" altLang="en-US" sz="1600">
              <a:latin typeface="Calibri" panose="020F0502020204030204" pitchFamily="34" charset="0"/>
              <a:ea typeface="Calibri" panose="020F0502020204030204" pitchFamily="34" charset="0"/>
              <a:cs typeface="arial" panose="020B0604020202020204" pitchFamily="34" charset="0"/>
            </a:endParaRPr>
          </a:p>
          <a:p>
            <a:pPr>
              <a:lnSpc>
                <a:spcPct val="150000"/>
              </a:lnSpc>
              <a:buFont typeface="Twinkl Sb"/>
              <a:buAutoNum type="arabicPeriod"/>
            </a:pPr>
            <a:r>
              <a:rPr lang="en-GB" altLang="en-US">
                <a:latin typeface="XCCW Joined 1a" panose="03050602040000000000" pitchFamily="66" charset="0"/>
                <a:ea typeface="Calibri" panose="020F0502020204030204" pitchFamily="34" charset="0"/>
                <a:cs typeface="arial" panose="020B0604020202020204" pitchFamily="34" charset="0"/>
              </a:rPr>
              <a:t>Who did the Portuguese Socialites celebrate?</a:t>
            </a:r>
            <a:endParaRPr lang="en-GB" altLang="en-US" sz="1600">
              <a:latin typeface="Calibri" panose="020F0502020204030204" pitchFamily="34" charset="0"/>
              <a:ea typeface="Calibri" panose="020F0502020204030204" pitchFamily="34" charset="0"/>
              <a:cs typeface="arial" panose="020B0604020202020204" pitchFamily="34" charset="0"/>
            </a:endParaRPr>
          </a:p>
          <a:p>
            <a:pPr>
              <a:lnSpc>
                <a:spcPct val="150000"/>
              </a:lnSpc>
              <a:buFont typeface="Twinkl Sb"/>
              <a:buAutoNum type="arabicPeriod"/>
            </a:pPr>
            <a:r>
              <a:rPr lang="en-GB" altLang="en-US">
                <a:latin typeface="XCCW Joined 1a" panose="03050602040000000000" pitchFamily="66" charset="0"/>
                <a:ea typeface="Calibri" panose="020F0502020204030204" pitchFamily="34" charset="0"/>
                <a:cs typeface="arial" panose="020B0604020202020204" pitchFamily="34" charset="0"/>
              </a:rPr>
              <a:t>Samba music and dance are part of carnival. Where does Samba originate from?</a:t>
            </a:r>
            <a:endParaRPr lang="en-GB" altLang="en-US" sz="1600">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buFont typeface="Twinkl Sb"/>
              <a:buAutoNum type="arabicPeriod"/>
            </a:pPr>
            <a:r>
              <a:rPr lang="en-GB" altLang="en-US">
                <a:latin typeface="XCCW Joined 1a" panose="03050602040000000000" pitchFamily="66" charset="0"/>
                <a:ea typeface="Calibri" panose="020F0502020204030204" pitchFamily="34" charset="0"/>
                <a:cs typeface="arial" panose="020B0604020202020204" pitchFamily="34" charset="0"/>
              </a:rPr>
              <a:t>Today, who is carnival for? Who celebrates it?</a:t>
            </a:r>
            <a:endParaRPr lang="en-GB" altLang="en-US" sz="1600">
              <a:latin typeface="Calibri" panose="020F0502020204030204" pitchFamily="34" charset="0"/>
              <a:ea typeface="Calibri" panose="020F0502020204030204" pitchFamily="34" charset="0"/>
              <a:cs typeface="arial" panose="020B0604020202020204" pitchFamily="34" charset="0"/>
            </a:endParaRPr>
          </a:p>
        </p:txBody>
      </p:sp>
      <p:pic>
        <p:nvPicPr>
          <p:cNvPr id="2" name="Audio 1">
            <a:hlinkClick r:id="" action="ppaction://media"/>
            <a:extLst>
              <a:ext uri="{FF2B5EF4-FFF2-40B4-BE49-F238E27FC236}">
                <a16:creationId xmlns:a16="http://schemas.microsoft.com/office/drawing/2014/main" id="{5B6C2E0E-B462-48F2-B575-AFDE10E214E7}"/>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2240"/>
    </mc:Choice>
    <mc:Fallback xmlns="">
      <p:transition spd="slow" advTm="222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 name="TIMING" val="|5.2|6.1|9.3"/>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 name="TIMING" val="|6.4|6.6|16.2|18.8"/>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 name="TIMING" val="|22.8"/>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1375</Words>
  <Application>Microsoft Office PowerPoint</Application>
  <PresentationFormat>On-screen Show (4:3)</PresentationFormat>
  <Paragraphs>84</Paragraphs>
  <Slides>18</Slides>
  <Notes>0</Notes>
  <HiddenSlides>0</HiddenSlides>
  <MMClips>20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Arial - 20</vt:lpstr>
      <vt:lpstr>Twinkl</vt:lpstr>
      <vt:lpstr>Calibri</vt:lpstr>
      <vt:lpstr>Twinkl Sb</vt:lpstr>
      <vt:lpstr>Twinkl SemiBold</vt:lpstr>
      <vt:lpstr>arial</vt:lpstr>
      <vt:lpstr>XCCW Joined 1a</vt:lpstr>
      <vt:lpstr>XCCW Joined 1a - 12</vt:lpstr>
      <vt:lpstr>Office Theme</vt:lpstr>
      <vt:lpstr>PowerPoint Presentation</vt:lpstr>
      <vt:lpstr>PowerPoint Presentation</vt:lpstr>
      <vt:lpstr>Where is Brazil?</vt:lpstr>
      <vt:lpstr>Brazilian Culture</vt:lpstr>
      <vt:lpstr>Brazilian Culture</vt:lpstr>
      <vt:lpstr>What Is Carnival?</vt:lpstr>
      <vt:lpstr>What are the origins of Carnival?</vt:lpstr>
      <vt:lpstr>What are the origins of Carnival in Brazil?</vt:lpstr>
      <vt:lpstr>What is the history of Carnival in Brazil?</vt:lpstr>
      <vt:lpstr>What is the history of Carnival in Brazil?</vt:lpstr>
      <vt:lpstr>What is the history of Carnival in Brazil?</vt:lpstr>
      <vt:lpstr>What is the history of Carnival in Brazil?</vt:lpstr>
      <vt:lpstr>What is the history of Carnival in Brazil?</vt:lpstr>
      <vt:lpstr>Where Is the Largest Celebration?</vt:lpstr>
      <vt:lpstr>Why Is Carnival So Important in Brazil?</vt:lpstr>
      <vt:lpstr>What Does Samba Music Sound Like?</vt:lpstr>
      <vt:lpstr>What Happens During Carnival?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Naomi Akien</cp:lastModifiedBy>
  <cp:revision>159</cp:revision>
  <dcterms:created xsi:type="dcterms:W3CDTF">2014-10-01T16:09:27Z</dcterms:created>
  <dcterms:modified xsi:type="dcterms:W3CDTF">2021-02-28T23:23:16Z</dcterms:modified>
</cp:coreProperties>
</file>