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91" r:id="rId2"/>
    <p:sldId id="282" r:id="rId3"/>
    <p:sldId id="298" r:id="rId4"/>
    <p:sldId id="293" r:id="rId5"/>
    <p:sldId id="294" r:id="rId6"/>
    <p:sldId id="295" r:id="rId7"/>
    <p:sldId id="297" r:id="rId8"/>
    <p:sldId id="296" r:id="rId9"/>
  </p:sldIdLst>
  <p:sldSz cx="10160000" cy="7620000"/>
  <p:notesSz cx="6858000" cy="9144000"/>
  <p:embeddedFontLst>
    <p:embeddedFont>
      <p:font typeface="Aharoni" panose="02010803020104030203" pitchFamily="2" charset="-79"/>
      <p:bold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XCCW Joined 1a" panose="03050602040000000000" pitchFamily="66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62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40-A471-49DB-875B-62227D2C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17921-A97F-4CE5-A2DC-693B73E4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A351-EB93-46B1-AC42-90471F14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90037-89C3-4A9E-AA95-A028B62EF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30502-AF48-413F-9AA9-FAB96BC8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75936-4EE9-4A13-8751-E206FD2A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8DFC-01AC-4140-9C5B-0FB462C39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DA180-3E54-4CC2-B2D2-6C881174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8CA14-ABCE-41E9-806A-4A80B80C3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C7E99-ACE1-40F8-A8E7-835CA3BE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5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40C74-928F-47D2-BA42-C64116595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AF61F-39A5-43FB-A0DD-1B25C6EF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9B8D7-1674-4754-B37A-7EEA28C8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8899-C225-4312-A2AF-E3A28ED6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EC0AE-DF39-4F4D-83B6-ABE05123B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89AA3-BB97-4EDB-A394-45BCC43C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C20F-21AB-420B-AEDE-FF17448A35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73A25-AE32-4414-A1B0-8956C05EA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840C3-62C4-480A-9A76-40B60EDAA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EAFBA-820F-4D18-9274-BD1360DF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E6ABB-F106-4D3D-B9D5-0F961D79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90C7-CCC2-442B-AC01-9997A8C2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7D667-6E6A-425E-A9F2-AB5611FF3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EB175-0101-4D18-841A-B88B291E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A6C87-0D67-4A2E-BBFD-28BE1DFC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76EC-581E-4AA6-8926-DBE5689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7AC1A-1852-46D6-9747-5EA87EF04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0B260-E76B-484C-93B1-7A5D671EB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98F12-6DD6-41F9-A771-F21C19C4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76C02-8E23-44E3-9C30-B8F354C93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ACAA9-5FA7-4565-AFA3-7ECCDC9E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049DA-2861-4138-8A86-27265652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B3C9E-79DF-4239-9640-888961A3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4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C6E54-487D-49BA-8B62-A4A6A738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9EA5D-7ECC-4812-9BAC-22603023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8B51-908A-4EE7-98EC-4018EA436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93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941E-F5AC-42E4-86D1-99A6F6B8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6A26-3C83-4AA5-B90B-88AA774E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2F2E6-66F4-421D-8A1C-A765BF44F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8F37-7813-4EF7-99CF-750DC896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57063-79BA-4BFC-9F21-1E637A5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C861B-F3B2-4377-89CA-100FF4AD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47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3BD8E-9FEE-4B67-BC7F-F6A93E7A4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D02243-5E9B-4BED-AC95-3F2FB9A9D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CE15F-CA0C-4E06-9C2E-1BB898479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99F7C-893D-4766-8342-E49DEE0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F1B91-FC46-48D8-92BD-AAEC09C9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61D04-9CD1-4A36-855A-E294E183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B559-5CAC-44E7-94A0-D4B39657A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8A280-8F49-4206-B4EF-E8AD77AE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2FB9-E259-470C-B679-38A80AC0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53F17-02A3-4A02-B599-A7AAFE9A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2950-C8B3-48AE-9EB5-C38B64AB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9FF592-92BF-4938-A172-1368B69A7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EBBD95-9CE9-47A8-8C4A-8E985EFC2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A6D59-DAAE-4EB6-AC27-60A1E2666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6F3A1-35AC-4266-A5E5-9943B069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2E226-AB1E-4E7F-80CE-737392ED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2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ABCC5-B730-41C4-855F-0F6FC80D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B354E-1C96-4AEB-BE7D-4478BE41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A435A-AE3E-4D2F-97BE-1875AD9612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F2B2-5823-4C7A-A84C-CB75270E87CB}" type="datetimeFigureOut">
              <a:rPr lang="en-GB" smtClean="0"/>
              <a:t>26/01/2021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D1CD3-EB29-4004-9D11-72207DE97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0E0F7-1816-40F1-B06A-597A616DC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9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2.png"/><Relationship Id="rId5" Type="http://schemas.openxmlformats.org/officeDocument/2006/relationships/image" Target="../media/image4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7" Type="http://schemas.openxmlformats.org/officeDocument/2006/relationships/image" Target="../media/image2.png"/><Relationship Id="rId2" Type="http://schemas.microsoft.com/office/2007/relationships/media" Target="../media/media7.m4a"/><Relationship Id="rId1" Type="http://schemas.openxmlformats.org/officeDocument/2006/relationships/tags" Target="../tags/tag7.xml"/><Relationship Id="rId6" Type="http://schemas.openxmlformats.org/officeDocument/2006/relationships/image" Target="../media/image5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6" Type="http://schemas.openxmlformats.org/officeDocument/2006/relationships/image" Target="../media/image2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73822" y="105466"/>
            <a:ext cx="4068583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Day 3</a:t>
            </a:r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CA7D7B46-4624-48D4-8449-BFA96C63DD93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188" b="11768"/>
          <a:stretch/>
        </p:blipFill>
        <p:spPr>
          <a:xfrm rot="5400000">
            <a:off x="1907597" y="684143"/>
            <a:ext cx="7620000" cy="6251714"/>
          </a:xfrm>
          <a:prstGeom prst="rect">
            <a:avLst/>
          </a:prstGeom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73B09E19-9C39-4569-9AD2-2992A7784064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6435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51"/>
    </mc:Choice>
    <mc:Fallback xmlns="">
      <p:transition spd="slow" advTm="17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362226" y="1353810"/>
            <a:ext cx="9435548" cy="40368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Yesterday we studied two different introduction texts for entries of countries in The Travel Book.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What ‘Top Tips’ did we discover for writing these sort of introductions?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Strong vocabulary (adjectives)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lists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emphasising the positive</a:t>
            </a:r>
            <a:endParaRPr lang="en-GB" sz="18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FAA004A-DE83-422F-9512-B292DFFF570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094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3663"/>
    </mc:Choice>
    <mc:Fallback xmlns="">
      <p:transition spd="slow" advTm="436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7FD89FDE-F229-408D-9F87-B31D398A1361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C188E74-8BC7-4D5C-B883-2687DDF65965}"/>
              </a:ext>
            </a:extLst>
          </p:cNvPr>
          <p:cNvSpPr txBox="1"/>
          <p:nvPr/>
        </p:nvSpPr>
        <p:spPr>
          <a:xfrm>
            <a:off x="507586" y="152232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3B74D17-B253-4897-8BA1-6C31891C2D47}"/>
              </a:ext>
            </a:extLst>
          </p:cNvPr>
          <p:cNvSpPr txBox="1"/>
          <p:nvPr/>
        </p:nvSpPr>
        <p:spPr>
          <a:xfrm>
            <a:off x="507586" y="672788"/>
            <a:ext cx="8895521" cy="398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Some vocabulary </a:t>
            </a: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ideas for travel writing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2DA7ADB-7E4C-4E44-86CE-6618A400D6DB}"/>
              </a:ext>
            </a:extLst>
          </p:cNvPr>
          <p:cNvSpPr txBox="1"/>
          <p:nvPr/>
        </p:nvSpPr>
        <p:spPr>
          <a:xfrm>
            <a:off x="304800" y="872041"/>
            <a:ext cx="4943475" cy="744819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breath-taking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jaw-dropping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leaving the modern world behind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chilled out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pampering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nothing but the sound of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stunning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dream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clear blue skies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mouth-watering delicacies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Vibrant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there’s something for everyone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friendly locals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colourful/bustling markets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rich in history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lapping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powder-white sand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piquant 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D029B96-0CB0-42E1-9EF0-34317AB10968}"/>
              </a:ext>
            </a:extLst>
          </p:cNvPr>
          <p:cNvSpPr txBox="1"/>
          <p:nvPr/>
        </p:nvSpPr>
        <p:spPr>
          <a:xfrm>
            <a:off x="5789022" y="813952"/>
            <a:ext cx="4943475" cy="84055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vibrant, delicious and amazing </a:t>
            </a: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975EF4-1F73-4C95-93EC-F8F91378BFF1}"/>
              </a:ext>
            </a:extLst>
          </p:cNvPr>
          <p:cNvSpPr txBox="1"/>
          <p:nvPr/>
        </p:nvSpPr>
        <p:spPr>
          <a:xfrm>
            <a:off x="5441950" y="2661802"/>
            <a:ext cx="4943475" cy="338554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Christ the Redeemer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Aharoni" panose="020B0604020202020204" pitchFamily="2" charset="-79"/>
              <a:cs typeface="Aharoni" panose="020B0604020202020204" pitchFamily="2" charset="-79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Sugarloaf Mountain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Aharoni" panose="020B0604020202020204" pitchFamily="2" charset="-79"/>
              <a:cs typeface="Aharoni" panose="020B0604020202020204" pitchFamily="2" charset="-79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Iguazu Falls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Aharoni" panose="020B0604020202020204" pitchFamily="2" charset="-79"/>
              <a:cs typeface="Aharoni" panose="020B0604020202020204" pitchFamily="2" charset="-79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Samba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Aharoni" panose="020B0604020202020204" pitchFamily="2" charset="-79"/>
              <a:cs typeface="Aharoni" panose="020B0604020202020204" pitchFamily="2" charset="-79"/>
            </a:endParaRP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coxinha de </a:t>
            </a:r>
            <a:r>
              <a:rPr lang="en-GB" sz="1600" dirty="0" err="1">
                <a:solidFill>
                  <a:srgbClr val="000000"/>
                </a:solidFill>
                <a:latin typeface="Aharoni" panose="020B0604020202020204" pitchFamily="2" charset="-79"/>
                <a:cs typeface="Aharoni" panose="020B0604020202020204" pitchFamily="2" charset="-79"/>
              </a:rPr>
              <a:t>frango</a:t>
            </a:r>
            <a:endParaRPr lang="en-GB" sz="1600" dirty="0">
              <a:solidFill>
                <a:srgbClr val="000000"/>
              </a:solidFill>
              <a:latin typeface="Aharoni" panose="020B0604020202020204" pitchFamily="2" charset="-79"/>
              <a:cs typeface="Aharoni" panose="020B0604020202020204" pitchFamily="2" charset="-79"/>
            </a:endParaRPr>
          </a:p>
        </p:txBody>
      </p: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A01DB521-9914-47D4-A429-3F9559F4F5F1}"/>
              </a:ext>
            </a:extLst>
          </p:cNvPr>
          <p:cNvCxnSpPr/>
          <p:nvPr/>
        </p:nvCxnSpPr>
        <p:spPr>
          <a:xfrm flipH="1" flipV="1">
            <a:off x="2162175" y="1533525"/>
            <a:ext cx="3279775" cy="131445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A0D7754-90BB-465F-82F8-49BC0E7DB406}"/>
              </a:ext>
            </a:extLst>
          </p:cNvPr>
          <p:cNvCxnSpPr>
            <a:cxnSpLocks/>
          </p:cNvCxnSpPr>
          <p:nvPr/>
        </p:nvCxnSpPr>
        <p:spPr>
          <a:xfrm flipH="1" flipV="1">
            <a:off x="1708305" y="3381314"/>
            <a:ext cx="3733645" cy="26676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41911285-49B5-48F1-BFCC-5C70EA2322AD}"/>
              </a:ext>
            </a:extLst>
          </p:cNvPr>
          <p:cNvCxnSpPr>
            <a:cxnSpLocks/>
          </p:cNvCxnSpPr>
          <p:nvPr/>
        </p:nvCxnSpPr>
        <p:spPr>
          <a:xfrm flipH="1" flipV="1">
            <a:off x="2020530" y="1209065"/>
            <a:ext cx="3332520" cy="31455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64E8454E-9765-4E34-ACC3-EC7D15363D20}"/>
              </a:ext>
            </a:extLst>
          </p:cNvPr>
          <p:cNvCxnSpPr>
            <a:cxnSpLocks/>
          </p:cNvCxnSpPr>
          <p:nvPr/>
        </p:nvCxnSpPr>
        <p:spPr>
          <a:xfrm flipV="1">
            <a:off x="5789022" y="1591851"/>
            <a:ext cx="458405" cy="333257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004959FD-702D-4398-81F6-F31C0C6176F1}"/>
              </a:ext>
            </a:extLst>
          </p:cNvPr>
          <p:cNvCxnSpPr>
            <a:cxnSpLocks/>
          </p:cNvCxnSpPr>
          <p:nvPr/>
        </p:nvCxnSpPr>
        <p:spPr>
          <a:xfrm flipV="1">
            <a:off x="6594499" y="1578723"/>
            <a:ext cx="422877" cy="40410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3A1EC44E-19AA-4AAE-B035-6D4066BC91EA}"/>
              </a:ext>
            </a:extLst>
          </p:cNvPr>
          <p:cNvSpPr txBox="1"/>
          <p:nvPr/>
        </p:nvSpPr>
        <p:spPr>
          <a:xfrm>
            <a:off x="4911725" y="6052702"/>
            <a:ext cx="4943475" cy="84055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pPr>
              <a:lnSpc>
                <a:spcPct val="150000"/>
              </a:lnSpc>
            </a:pP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we-inspiring, dramatic</a:t>
            </a: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A36E2565-2D70-4142-A232-4BF93DABB95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90507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087"/>
    </mc:Choice>
    <mc:Fallback>
      <p:transition spd="slow" advTm="1280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  <p:bldLst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362226" y="3053401"/>
            <a:ext cx="9435548" cy="3581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Germany Introduction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u="none" strike="noStrike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Germany boasts awe-inspiring castles, landmarks, festivals and natural wonders – not to mention 1,200 types of sausage.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It’s one of the most bewitching and forward-thinking countries in Europe and has a history – both modern and ancient – as dramatic and dynamic as its language.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18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Lonely Planet – The Travel Book (Kids) p75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60A592-D06F-4CEC-BC39-09AF4E763B91}"/>
              </a:ext>
            </a:extLst>
          </p:cNvPr>
          <p:cNvSpPr txBox="1"/>
          <p:nvPr/>
        </p:nvSpPr>
        <p:spPr>
          <a:xfrm>
            <a:off x="506896" y="1582891"/>
            <a:ext cx="874643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Can we find any of these ‘Top Tips’ in the entry below?</a:t>
            </a:r>
          </a:p>
          <a:p>
            <a:endParaRPr lang="en-GB" sz="18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What examples of strong vocabulary are in this writing?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Are there any lists?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Does it take a positive tone?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Could you make any improvements to these two sentences?</a:t>
            </a:r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74424E8C-E657-45DD-9648-5DD97799E85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872205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46"/>
    </mc:Choice>
    <mc:Fallback xmlns="">
      <p:transition spd="slow" advTm="184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362226" y="2331108"/>
            <a:ext cx="9435548" cy="35817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Germany Introduction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u="none" strike="noStrike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Germany </a:t>
            </a:r>
            <a:r>
              <a:rPr lang="en-GB" sz="1800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boasts awe-inspiring castles, landmarks, festivals and natural wonders 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– not to mention 1,200 types of sausage.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It’s one of the most </a:t>
            </a:r>
            <a:r>
              <a:rPr lang="en-GB" sz="1800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bewitching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</a:t>
            </a:r>
            <a:r>
              <a:rPr lang="en-GB" sz="1800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forward-thinking countries 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in Europe and has a history – both modern and ancient – as </a:t>
            </a:r>
            <a:r>
              <a:rPr lang="en-GB" sz="1800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dramatic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and </a:t>
            </a:r>
            <a:r>
              <a:rPr lang="en-GB" sz="1800" u="sng" dirty="0">
                <a:solidFill>
                  <a:srgbClr val="0070C0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dynamic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as its language. 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15000"/>
              </a:lnSpc>
              <a:spcAft>
                <a:spcPts val="1000"/>
              </a:spcAft>
            </a:pPr>
            <a:r>
              <a:rPr lang="en-GB" sz="1800" i="1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Lonely Planet – The Travel Book (Kids) p75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60A592-D06F-4CEC-BC39-09AF4E763B91}"/>
              </a:ext>
            </a:extLst>
          </p:cNvPr>
          <p:cNvSpPr txBox="1"/>
          <p:nvPr/>
        </p:nvSpPr>
        <p:spPr>
          <a:xfrm>
            <a:off x="456769" y="1310236"/>
            <a:ext cx="87464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Can we find any of these ‘Top Tips’ in the entry below?</a:t>
            </a:r>
          </a:p>
          <a:p>
            <a:endParaRPr lang="en-GB" sz="18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BE8AA1-DB9B-4562-8C94-F234830C01CC}"/>
              </a:ext>
            </a:extLst>
          </p:cNvPr>
          <p:cNvSpPr txBox="1"/>
          <p:nvPr/>
        </p:nvSpPr>
        <p:spPr>
          <a:xfrm>
            <a:off x="6609306" y="2331108"/>
            <a:ext cx="50987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Are there any lists?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13FBA8-0961-410F-B53C-E872C43F416C}"/>
              </a:ext>
            </a:extLst>
          </p:cNvPr>
          <p:cNvSpPr txBox="1"/>
          <p:nvPr/>
        </p:nvSpPr>
        <p:spPr>
          <a:xfrm>
            <a:off x="362226" y="5912858"/>
            <a:ext cx="58094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Does it take a positive tone?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4CCDD7-28BE-4AC3-AEEF-52A4D8261E3B}"/>
              </a:ext>
            </a:extLst>
          </p:cNvPr>
          <p:cNvSpPr txBox="1"/>
          <p:nvPr/>
        </p:nvSpPr>
        <p:spPr>
          <a:xfrm>
            <a:off x="257986" y="1956567"/>
            <a:ext cx="580942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What examples of strong vocabulary are in this writing?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C08AA66-966E-428D-9B66-A21455DFBEC7}"/>
              </a:ext>
            </a:extLst>
          </p:cNvPr>
          <p:cNvSpPr txBox="1"/>
          <p:nvPr/>
        </p:nvSpPr>
        <p:spPr>
          <a:xfrm>
            <a:off x="541682" y="6659074"/>
            <a:ext cx="90396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Could you make any improvements to these two sentences?</a:t>
            </a:r>
            <a:endParaRPr lang="en-GB" dirty="0">
              <a:latin typeface="XCCW Joined 1a" panose="03050602040000000000" pitchFamily="66" charset="0"/>
            </a:endParaRP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89B1594-B60E-48BF-804B-5B59B90D1FAF}"/>
              </a:ext>
            </a:extLst>
          </p:cNvPr>
          <p:cNvCxnSpPr>
            <a:stCxn id="9" idx="0"/>
          </p:cNvCxnSpPr>
          <p:nvPr/>
        </p:nvCxnSpPr>
        <p:spPr>
          <a:xfrm flipV="1">
            <a:off x="3266937" y="4641574"/>
            <a:ext cx="768350" cy="12712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C0C7177F-0091-4FF5-8A23-F60A0C349662}"/>
              </a:ext>
            </a:extLst>
          </p:cNvPr>
          <p:cNvCxnSpPr/>
          <p:nvPr/>
        </p:nvCxnSpPr>
        <p:spPr>
          <a:xfrm flipH="1">
            <a:off x="6275888" y="2700440"/>
            <a:ext cx="1019434" cy="87764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2CB08568-8688-4A36-989D-4343702697D2}"/>
              </a:ext>
            </a:extLst>
          </p:cNvPr>
          <p:cNvCxnSpPr>
            <a:cxnSpLocks/>
          </p:cNvCxnSpPr>
          <p:nvPr/>
        </p:nvCxnSpPr>
        <p:spPr>
          <a:xfrm flipH="1">
            <a:off x="2335696" y="2602898"/>
            <a:ext cx="619540" cy="97518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00AFFB61-F08A-46F0-B2B0-0A1454F2BC54}"/>
              </a:ext>
            </a:extLst>
          </p:cNvPr>
          <p:cNvCxnSpPr>
            <a:cxnSpLocks/>
          </p:cNvCxnSpPr>
          <p:nvPr/>
        </p:nvCxnSpPr>
        <p:spPr>
          <a:xfrm>
            <a:off x="2955236" y="2515774"/>
            <a:ext cx="0" cy="18574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9062B872-22E8-4B7D-BD8A-5D7455EA1F45}"/>
              </a:ext>
            </a:extLst>
          </p:cNvPr>
          <p:cNvCxnSpPr>
            <a:cxnSpLocks/>
          </p:cNvCxnSpPr>
          <p:nvPr/>
        </p:nvCxnSpPr>
        <p:spPr>
          <a:xfrm>
            <a:off x="2955236" y="2602898"/>
            <a:ext cx="298450" cy="213582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778D19F-0354-4336-99A9-27899BE1FA33}"/>
              </a:ext>
            </a:extLst>
          </p:cNvPr>
          <p:cNvCxnSpPr>
            <a:cxnSpLocks/>
          </p:cNvCxnSpPr>
          <p:nvPr/>
        </p:nvCxnSpPr>
        <p:spPr>
          <a:xfrm>
            <a:off x="2950542" y="2602898"/>
            <a:ext cx="1571405" cy="2144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" name="Audio 29">
            <a:hlinkClick r:id="" action="ppaction://media"/>
            <a:extLst>
              <a:ext uri="{FF2B5EF4-FFF2-40B4-BE49-F238E27FC236}">
                <a16:creationId xmlns:a16="http://schemas.microsoft.com/office/drawing/2014/main" id="{CEEF9E1F-27CE-42EC-812B-5EBC93FB428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91619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921"/>
    </mc:Choice>
    <mc:Fallback xmlns="">
      <p:transition spd="slow" advTm="719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0"/>
                </p:tgtEl>
              </p:cMediaNode>
            </p:audio>
          </p:childTnLst>
        </p:cTn>
      </p:par>
    </p:tnLst>
    <p:bldLst>
      <p:bldP spid="8" grpId="0"/>
      <p:bldP spid="9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508552" y="2333943"/>
            <a:ext cx="9435548" cy="346184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draft and edit a persuasive piece of travel writing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S.C: I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included the </a:t>
            </a: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‘Top Tips’ in my writing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I thought about the impact my writing has on the audience.</a:t>
            </a:r>
          </a:p>
          <a:p>
            <a:pPr marL="342900" lvl="0" indent="-342900">
              <a:lnSpc>
                <a:spcPct val="115000"/>
              </a:lnSpc>
              <a:buAutoNum type="arabicPeriod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My writin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g makes the audience </a:t>
            </a:r>
            <a:endParaRPr lang="en-GB" dirty="0"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800100" lvl="1" indent="-342900">
              <a:lnSpc>
                <a:spcPct val="115000"/>
              </a:lnSpc>
              <a:buAutoNum type="alphaLcPeriod"/>
            </a:pP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want to read the page</a:t>
            </a:r>
          </a:p>
          <a:p>
            <a:pPr marL="800100" lvl="1" indent="-342900">
              <a:lnSpc>
                <a:spcPct val="115000"/>
              </a:lnSpc>
              <a:buAutoNum type="alphaLcPeriod"/>
            </a:pP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want to travel to the country. </a:t>
            </a:r>
            <a:endParaRPr lang="en-GB" sz="2000" dirty="0"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37331D1-057A-4C59-8D4A-AC4A1AA8354F}"/>
              </a:ext>
            </a:extLst>
          </p:cNvPr>
          <p:cNvSpPr txBox="1"/>
          <p:nvPr/>
        </p:nvSpPr>
        <p:spPr>
          <a:xfrm>
            <a:off x="2189447" y="5487110"/>
            <a:ext cx="5098774" cy="17408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‘Top Tips’ 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Strong vocabulary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lists</a:t>
            </a: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emphasising the positive</a:t>
            </a:r>
            <a:endParaRPr lang="en-GB" sz="18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D3D40B-023A-4FF6-A16F-4130E8A69C99}"/>
              </a:ext>
            </a:extLst>
          </p:cNvPr>
          <p:cNvSpPr txBox="1"/>
          <p:nvPr/>
        </p:nvSpPr>
        <p:spPr>
          <a:xfrm>
            <a:off x="685800" y="1361661"/>
            <a:ext cx="8358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Use your plan from yesterday to write your introduction for Brazil’s entry into The Travel Book.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E6CA88D-AA98-4165-82D1-32BA6A0E885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742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2997"/>
    </mc:Choice>
    <mc:Fallback>
      <p:transition spd="slow" advTm="829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>
                <a:solidFill>
                  <a:srgbClr val="000000"/>
                </a:solidFill>
                <a:latin typeface="Harrington - 50"/>
              </a:rPr>
              <a:t>Travel 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362226" y="1210275"/>
            <a:ext cx="9219095" cy="46119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Brazil Introduction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u="none" strike="noStrike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Brazil boasts…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Or you could start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Blessed by a warm climate, Brazil…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Next you could talk about its language and food and music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XCCW Joined 1a" panose="03050602040000000000" pitchFamily="66" charset="0"/>
                <a:ea typeface="Calibri" panose="020F0502020204030204" pitchFamily="34" charset="0"/>
                <a:cs typeface="Calibri" panose="020F0502020204030204" pitchFamily="34" charset="0"/>
              </a:rPr>
              <a:t>It is the only country in South America to speak Portuguese and…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dirty="0">
                <a:latin typeface="Calibri (Body)"/>
                <a:ea typeface="Calibri" panose="020F0502020204030204" pitchFamily="34" charset="0"/>
                <a:cs typeface="Times New Roman" panose="02020603050405020304" pitchFamily="18" charset="0"/>
              </a:rPr>
              <a:t>Now you could talk about the trade marks of the country and the positives it has to offer…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effectLst/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If you’re looking for a country full of culture and diversity then…</a:t>
            </a:r>
            <a:endParaRPr lang="en-GB" sz="18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560A592-D06F-4CEC-BC39-09AF4E763B91}"/>
              </a:ext>
            </a:extLst>
          </p:cNvPr>
          <p:cNvSpPr txBox="1"/>
          <p:nvPr/>
        </p:nvSpPr>
        <p:spPr>
          <a:xfrm>
            <a:off x="367809" y="911250"/>
            <a:ext cx="874643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To get you started…</a:t>
            </a:r>
          </a:p>
          <a:p>
            <a:endParaRPr lang="en-GB" sz="18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4BE8AA1-DB9B-4562-8C94-F234830C01CC}"/>
              </a:ext>
            </a:extLst>
          </p:cNvPr>
          <p:cNvSpPr txBox="1"/>
          <p:nvPr/>
        </p:nvSpPr>
        <p:spPr>
          <a:xfrm>
            <a:off x="2530613" y="6289742"/>
            <a:ext cx="509877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Are there any lists?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F13FBA8-0961-410F-B53C-E872C43F416C}"/>
              </a:ext>
            </a:extLst>
          </p:cNvPr>
          <p:cNvSpPr txBox="1"/>
          <p:nvPr/>
        </p:nvSpPr>
        <p:spPr>
          <a:xfrm>
            <a:off x="3439397" y="6659074"/>
            <a:ext cx="58094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Does it take a positive tone?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F4CCDD7-28BE-4AC3-AEEF-52A4D8261E3B}"/>
              </a:ext>
            </a:extLst>
          </p:cNvPr>
          <p:cNvSpPr txBox="1"/>
          <p:nvPr/>
        </p:nvSpPr>
        <p:spPr>
          <a:xfrm>
            <a:off x="3266937" y="7035958"/>
            <a:ext cx="580942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Is there s</a:t>
            </a: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trong vocabulary (adjectives)?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989B1594-B60E-48BF-804B-5B59B90D1FAF}"/>
              </a:ext>
            </a:extLst>
          </p:cNvPr>
          <p:cNvCxnSpPr>
            <a:cxnSpLocks/>
          </p:cNvCxnSpPr>
          <p:nvPr/>
        </p:nvCxnSpPr>
        <p:spPr>
          <a:xfrm flipH="1">
            <a:off x="5629275" y="2422046"/>
            <a:ext cx="1085850" cy="4198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Box 18">
            <a:extLst>
              <a:ext uri="{FF2B5EF4-FFF2-40B4-BE49-F238E27FC236}">
                <a16:creationId xmlns:a16="http://schemas.microsoft.com/office/drawing/2014/main" id="{AC8A6E3D-03AD-48D9-8EBE-52767E2CF338}"/>
              </a:ext>
            </a:extLst>
          </p:cNvPr>
          <p:cNvSpPr txBox="1"/>
          <p:nvPr/>
        </p:nvSpPr>
        <p:spPr>
          <a:xfrm>
            <a:off x="6090876" y="1067148"/>
            <a:ext cx="3919899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L</a:t>
            </a:r>
            <a:r>
              <a:rPr lang="en-GB" sz="18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ist your top things to see with adjectives and/or the different physical landscapes of Brazil and describe where they are within Brazil </a:t>
            </a:r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5EC21D7F-C12B-410D-BB2B-47044D1A3EA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9148" y="6258678"/>
            <a:ext cx="1410299" cy="992748"/>
          </a:xfrm>
          <a:prstGeom prst="rect">
            <a:avLst/>
          </a:prstGeom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91D0BD68-8508-4C54-96B6-B3013C54EE1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92203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1674"/>
    </mc:Choice>
    <mc:Fallback>
      <p:transition spd="slow" advTm="111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8" grpId="0"/>
      <p:bldP spid="9" grpId="0"/>
      <p:bldP spid="11" grpId="0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A948870-1AF9-43F3-81FF-06440C01B247}"/>
              </a:ext>
            </a:extLst>
          </p:cNvPr>
          <p:cNvSpPr txBox="1"/>
          <p:nvPr/>
        </p:nvSpPr>
        <p:spPr>
          <a:xfrm>
            <a:off x="6576094" y="3106028"/>
            <a:ext cx="4066356" cy="2246769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Edit for success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1. Read for does it make sense___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2. Read for punctuation 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3. Read for spelling ___</a:t>
            </a:r>
          </a:p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4. Read to improve___</a:t>
            </a:r>
          </a:p>
          <a:p>
            <a:endParaRPr lang="en-GB" sz="2000" dirty="0">
              <a:solidFill>
                <a:srgbClr val="000000"/>
              </a:solidFill>
              <a:latin typeface="Arial - 2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0A10AF6-9F45-41B3-BDB0-641122FB83A5}"/>
              </a:ext>
            </a:extLst>
          </p:cNvPr>
          <p:cNvSpPr txBox="1"/>
          <p:nvPr/>
        </p:nvSpPr>
        <p:spPr>
          <a:xfrm>
            <a:off x="716665" y="1283470"/>
            <a:ext cx="2897154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36"/>
              </a:rPr>
              <a:t>Top Tips</a:t>
            </a:r>
          </a:p>
        </p:txBody>
      </p:sp>
      <p:sp>
        <p:nvSpPr>
          <p:cNvPr id="4" name="Freeform: Shape 3">
            <a:extLst>
              <a:ext uri="{FF2B5EF4-FFF2-40B4-BE49-F238E27FC236}">
                <a16:creationId xmlns:a16="http://schemas.microsoft.com/office/drawing/2014/main" id="{A9F0893B-4660-4EA7-BD5B-D3E2FEBBCA3F}"/>
              </a:ext>
            </a:extLst>
          </p:cNvPr>
          <p:cNvSpPr/>
          <p:nvPr/>
        </p:nvSpPr>
        <p:spPr>
          <a:xfrm rot="20536800">
            <a:off x="394279" y="1890455"/>
            <a:ext cx="3670304" cy="3162956"/>
          </a:xfrm>
          <a:custGeom>
            <a:avLst/>
            <a:gdLst/>
            <a:ahLst/>
            <a:cxnLst/>
            <a:rect l="0" t="0" r="0" b="0"/>
            <a:pathLst>
              <a:path w="3552869" h="3052073">
                <a:moveTo>
                  <a:pt x="1776434" y="0"/>
                </a:moveTo>
                <a:lnTo>
                  <a:pt x="2209882" y="1161415"/>
                </a:lnTo>
                <a:lnTo>
                  <a:pt x="3552868" y="1161415"/>
                </a:lnTo>
                <a:lnTo>
                  <a:pt x="2478006" y="1890657"/>
                </a:lnTo>
                <a:lnTo>
                  <a:pt x="2865506" y="3052072"/>
                </a:lnTo>
                <a:lnTo>
                  <a:pt x="1776434" y="2363932"/>
                </a:lnTo>
                <a:lnTo>
                  <a:pt x="687362" y="3052072"/>
                </a:lnTo>
                <a:lnTo>
                  <a:pt x="1074861" y="1890657"/>
                </a:lnTo>
                <a:lnTo>
                  <a:pt x="0" y="1161415"/>
                </a:lnTo>
                <a:lnTo>
                  <a:pt x="1342984" y="1161415"/>
                </a:lnTo>
                <a:close/>
              </a:path>
            </a:pathLst>
          </a:cu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00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6D1E34E-F604-4704-BFD1-257487DD8BFB}"/>
              </a:ext>
            </a:extLst>
          </p:cNvPr>
          <p:cNvSpPr txBox="1"/>
          <p:nvPr/>
        </p:nvSpPr>
        <p:spPr>
          <a:xfrm rot="20309041">
            <a:off x="1353776" y="3060456"/>
            <a:ext cx="2207133" cy="707886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2"/>
              </a:rPr>
              <a:t>Give the edit your best polish!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7B4B0E5B-E728-4457-8467-3D04C2F23829}"/>
              </a:ext>
            </a:extLst>
          </p:cNvPr>
          <p:cNvCxnSpPr/>
          <p:nvPr/>
        </p:nvCxnSpPr>
        <p:spPr>
          <a:xfrm flipV="1">
            <a:off x="5737894" y="4622535"/>
            <a:ext cx="826389" cy="147193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7CF1F4C0-CBAA-46D0-92A0-28D141316FEC}"/>
              </a:ext>
            </a:extLst>
          </p:cNvPr>
          <p:cNvSpPr txBox="1"/>
          <p:nvPr/>
        </p:nvSpPr>
        <p:spPr>
          <a:xfrm>
            <a:off x="4023394" y="4782428"/>
            <a:ext cx="2427208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backwards.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F8AD81A1-4DB4-4085-A3C0-8BF1FBFA8A4A}"/>
              </a:ext>
            </a:extLst>
          </p:cNvPr>
          <p:cNvCxnSpPr/>
          <p:nvPr/>
        </p:nvCxnSpPr>
        <p:spPr>
          <a:xfrm flipV="1">
            <a:off x="5699794" y="3601328"/>
            <a:ext cx="863600" cy="63500"/>
          </a:xfrm>
          <a:prstGeom prst="line">
            <a:avLst/>
          </a:prstGeom>
          <a:ln w="38100" cap="flat" cmpd="sng" algn="ctr">
            <a:solidFill>
              <a:srgbClr val="000000"/>
            </a:solidFill>
            <a:prstDash val="solid"/>
            <a:miter lim="800000"/>
            <a:headEnd type="none" w="med" len="sm"/>
            <a:tailEnd type="triangle" w="med" len="sm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14DA67DA-2FB8-4294-883B-0757E3108535}"/>
              </a:ext>
            </a:extLst>
          </p:cNvPr>
          <p:cNvSpPr txBox="1"/>
          <p:nvPr/>
        </p:nvSpPr>
        <p:spPr>
          <a:xfrm>
            <a:off x="3674283" y="3511372"/>
            <a:ext cx="2312954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>
                <a:solidFill>
                  <a:srgbClr val="000000"/>
                </a:solidFill>
                <a:latin typeface="Arial - 20"/>
              </a:rPr>
              <a:t>Read it out loud.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87BD180-B386-45F0-8011-8773AAAD52C8}"/>
              </a:ext>
            </a:extLst>
          </p:cNvPr>
          <p:cNvSpPr txBox="1"/>
          <p:nvPr/>
        </p:nvSpPr>
        <p:spPr>
          <a:xfrm>
            <a:off x="2457342" y="520168"/>
            <a:ext cx="3840860" cy="40011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000" dirty="0" err="1">
                <a:solidFill>
                  <a:srgbClr val="000000"/>
                </a:solidFill>
                <a:latin typeface="Arial - 20"/>
              </a:rPr>
              <a:t>L.O:To</a:t>
            </a:r>
            <a:r>
              <a:rPr lang="en-GB" sz="2000" dirty="0">
                <a:solidFill>
                  <a:srgbClr val="000000"/>
                </a:solidFill>
                <a:latin typeface="Arial - 20"/>
              </a:rPr>
              <a:t> edit my work.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42BFFB26-A29D-4613-9579-0E8EEE514853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7237" y="455437"/>
            <a:ext cx="2545062" cy="2089683"/>
          </a:xfrm>
          <a:prstGeom prst="rect">
            <a:avLst/>
          </a:prstGeom>
        </p:spPr>
      </p:pic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E08BE394-2B4A-4052-8492-93549943A4A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5A841962-9791-4EDA-ADF1-A031B1358C33}"/>
              </a:ext>
            </a:extLst>
          </p:cNvPr>
          <p:cNvSpPr txBox="1"/>
          <p:nvPr/>
        </p:nvSpPr>
        <p:spPr>
          <a:xfrm>
            <a:off x="1126239" y="6015924"/>
            <a:ext cx="7798685" cy="64633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600" dirty="0">
                <a:solidFill>
                  <a:srgbClr val="000000"/>
                </a:solidFill>
                <a:latin typeface="Arial - 36"/>
              </a:rPr>
              <a:t>I look forward to reading your work </a:t>
            </a:r>
            <a:r>
              <a:rPr lang="en-GB" sz="3600" dirty="0">
                <a:solidFill>
                  <a:srgbClr val="000000"/>
                </a:solidFill>
                <a:latin typeface="Arial - 36"/>
                <a:sym typeface="Wingdings" panose="05000000000000000000" pitchFamily="2" charset="2"/>
              </a:rPr>
              <a:t></a:t>
            </a:r>
            <a:endParaRPr lang="en-GB" sz="3600" dirty="0">
              <a:solidFill>
                <a:srgbClr val="000000"/>
              </a:solidFill>
              <a:latin typeface="Arial - 36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97960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428"/>
    </mc:Choice>
    <mc:Fallback xmlns="">
      <p:transition spd="slow" advTm="184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9.4|17.3|4.3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56.5|30.6|5|3.5|6.7|4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8.4|3.5|25.2|2.2|12.2|2.7|4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0.6|8.9|5.2|2.1|1.7|8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4.5|1.3|0.5|1.1|0.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611</Words>
  <Application>Microsoft Office PowerPoint</Application>
  <PresentationFormat>Custom</PresentationFormat>
  <Paragraphs>109</Paragraphs>
  <Slides>8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20" baseType="lpstr">
      <vt:lpstr>Harrington - 50</vt:lpstr>
      <vt:lpstr>Calibri (Body)</vt:lpstr>
      <vt:lpstr>XCCW Joined 1a</vt:lpstr>
      <vt:lpstr>Symbol</vt:lpstr>
      <vt:lpstr>Calibri Light</vt:lpstr>
      <vt:lpstr>Arial - 20</vt:lpstr>
      <vt:lpstr>Arial - 22</vt:lpstr>
      <vt:lpstr>Arial - 36</vt:lpstr>
      <vt:lpstr>Calibri</vt:lpstr>
      <vt:lpstr>Aharoni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35</cp:revision>
  <dcterms:created xsi:type="dcterms:W3CDTF">2021-01-23T11:18:11Z</dcterms:created>
  <dcterms:modified xsi:type="dcterms:W3CDTF">2021-01-26T23:09:44Z</dcterms:modified>
</cp:coreProperties>
</file>