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2" r:id="rId2"/>
    <p:sldId id="269" r:id="rId3"/>
    <p:sldId id="271" r:id="rId4"/>
    <p:sldId id="272" r:id="rId5"/>
    <p:sldId id="273" r:id="rId6"/>
    <p:sldId id="274" r:id="rId7"/>
    <p:sldId id="275" r:id="rId8"/>
    <p:sldId id="284" r:id="rId9"/>
    <p:sldId id="277" r:id="rId10"/>
    <p:sldId id="278" r:id="rId11"/>
    <p:sldId id="283" r:id="rId12"/>
    <p:sldId id="280" r:id="rId13"/>
    <p:sldId id="281" r:id="rId14"/>
    <p:sldId id="282"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Twinkl SemiBold" charset="0"/>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liver Wallace" initials="OW" lastIdx="1" clrIdx="0">
    <p:extLst>
      <p:ext uri="{19B8F6BF-5375-455C-9EA6-DF929625EA0E}">
        <p15:presenceInfo xmlns:p15="http://schemas.microsoft.com/office/powerpoint/2012/main" userId="S-1-5-21-1651119330-1013474095-91958013-168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BC83"/>
    <a:srgbClr val="E9506C"/>
    <a:srgbClr val="8ABB38"/>
    <a:srgbClr val="0078C1"/>
    <a:srgbClr val="FFE001"/>
    <a:srgbClr val="F08114"/>
    <a:srgbClr val="009544"/>
    <a:srgbClr val="019641"/>
    <a:srgbClr val="009541"/>
    <a:srgbClr val="EA6E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DCB434-1849-41C8-A760-E56455F96DD9}" v="4" dt="2021-02-26T09:35:56.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14" autoAdjust="0"/>
    <p:restoredTop sz="94660"/>
  </p:normalViewPr>
  <p:slideViewPr>
    <p:cSldViewPr snapToGrid="0" showGuides="1">
      <p:cViewPr varScale="1">
        <p:scale>
          <a:sx n="88" d="100"/>
          <a:sy n="88" d="100"/>
        </p:scale>
        <p:origin x="1398"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zanne Phillips" userId="2ebb4245-c1bb-4f5a-9396-757d13a1d94d" providerId="ADAL" clId="{57DCB434-1849-41C8-A760-E56455F96DD9}"/>
    <pc:docChg chg="modSld">
      <pc:chgData name="Suzanne Phillips" userId="2ebb4245-c1bb-4f5a-9396-757d13a1d94d" providerId="ADAL" clId="{57DCB434-1849-41C8-A760-E56455F96DD9}" dt="2021-02-26T09:35:56.326" v="1"/>
      <pc:docMkLst>
        <pc:docMk/>
      </pc:docMkLst>
      <pc:sldChg chg="addSp delSp modSp">
        <pc:chgData name="Suzanne Phillips" userId="2ebb4245-c1bb-4f5a-9396-757d13a1d94d" providerId="ADAL" clId="{57DCB434-1849-41C8-A760-E56455F96DD9}" dt="2021-02-26T09:35:56.326" v="1"/>
        <pc:sldMkLst>
          <pc:docMk/>
          <pc:sldMk cId="1191190251" sldId="262"/>
        </pc:sldMkLst>
        <pc:picChg chg="del">
          <ac:chgData name="Suzanne Phillips" userId="2ebb4245-c1bb-4f5a-9396-757d13a1d94d" providerId="ADAL" clId="{57DCB434-1849-41C8-A760-E56455F96DD9}" dt="2021-02-26T09:34:52.570" v="0"/>
          <ac:picMkLst>
            <pc:docMk/>
            <pc:sldMk cId="1191190251" sldId="262"/>
            <ac:picMk id="2" creationId="{76547E49-14EF-4207-8383-85524FEBE2D0}"/>
          </ac:picMkLst>
        </pc:picChg>
        <pc:picChg chg="add del mod">
          <ac:chgData name="Suzanne Phillips" userId="2ebb4245-c1bb-4f5a-9396-757d13a1d94d" providerId="ADAL" clId="{57DCB434-1849-41C8-A760-E56455F96DD9}" dt="2021-02-26T09:35:56.326" v="1"/>
          <ac:picMkLst>
            <pc:docMk/>
            <pc:sldMk cId="1191190251" sldId="262"/>
            <ac:picMk id="3" creationId="{288AF7E7-0E37-4408-9C27-A1028F4D47CA}"/>
          </ac:picMkLst>
        </pc:picChg>
        <pc:picChg chg="add mod">
          <ac:chgData name="Suzanne Phillips" userId="2ebb4245-c1bb-4f5a-9396-757d13a1d94d" providerId="ADAL" clId="{57DCB434-1849-41C8-A760-E56455F96DD9}" dt="2021-02-26T09:35:56.326" v="1"/>
          <ac:picMkLst>
            <pc:docMk/>
            <pc:sldMk cId="1191190251" sldId="262"/>
            <ac:picMk id="4" creationId="{432ACF4B-D971-4C91-9CEA-6FD9E3C7E50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a:extLst>
              <a:ext uri="{FF2B5EF4-FFF2-40B4-BE49-F238E27FC236}">
                <a16:creationId xmlns:a16="http://schemas.microsoft.com/office/drawing/2014/main" id="{D7A6EA6E-BFDA-417F-8CE6-638409BE8A3C}"/>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9.xml"/><Relationship Id="rId18" Type="http://schemas.openxmlformats.org/officeDocument/2006/relationships/image" Target="../media/image5.png"/><Relationship Id="rId3" Type="http://schemas.openxmlformats.org/officeDocument/2006/relationships/audio" Target="../media/media3.m4a"/><Relationship Id="rId7" Type="http://schemas.openxmlformats.org/officeDocument/2006/relationships/slide" Target="slide4.xml"/><Relationship Id="rId12" Type="http://schemas.openxmlformats.org/officeDocument/2006/relationships/slide" Target="slide8.xml"/><Relationship Id="rId17" Type="http://schemas.openxmlformats.org/officeDocument/2006/relationships/image" Target="../media/image8.png"/><Relationship Id="rId2" Type="http://schemas.microsoft.com/office/2007/relationships/media" Target="../media/media3.m4a"/><Relationship Id="rId16" Type="http://schemas.openxmlformats.org/officeDocument/2006/relationships/slide" Target="slide12.xml"/><Relationship Id="rId1" Type="http://schemas.openxmlformats.org/officeDocument/2006/relationships/tags" Target="../tags/tag3.xml"/><Relationship Id="rId6" Type="http://schemas.openxmlformats.org/officeDocument/2006/relationships/slide" Target="slide14.xml"/><Relationship Id="rId11" Type="http://schemas.openxmlformats.org/officeDocument/2006/relationships/slide" Target="slide7.xml"/><Relationship Id="rId5" Type="http://schemas.openxmlformats.org/officeDocument/2006/relationships/image" Target="../media/image7.png"/><Relationship Id="rId15" Type="http://schemas.openxmlformats.org/officeDocument/2006/relationships/slide" Target="slide11.xml"/><Relationship Id="rId10" Type="http://schemas.openxmlformats.org/officeDocument/2006/relationships/slide" Target="slide13.xml"/><Relationship Id="rId4" Type="http://schemas.openxmlformats.org/officeDocument/2006/relationships/slideLayout" Target="../slideLayouts/slideLayout3.xml"/><Relationship Id="rId9" Type="http://schemas.openxmlformats.org/officeDocument/2006/relationships/slide" Target="slide6.xml"/><Relationship Id="rId14" Type="http://schemas.openxmlformats.org/officeDocument/2006/relationships/slide" Target="slide10.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4.m4a"/><Relationship Id="rId7" Type="http://schemas.openxmlformats.org/officeDocument/2006/relationships/slide" Target="slide3.xml"/><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5.xml"/><Relationship Id="rId5" Type="http://schemas.openxmlformats.org/officeDocument/2006/relationships/slide" Target="slide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7.xml"/><Relationship Id="rId5" Type="http://schemas.openxmlformats.org/officeDocument/2006/relationships/slide" Target="slide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3.xml"/><Relationship Id="rId5" Type="http://schemas.openxmlformats.org/officeDocument/2006/relationships/image" Target="../media/image17.emf"/><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udio 3">
            <a:hlinkClick r:id="" action="ppaction://media"/>
            <a:extLst>
              <a:ext uri="{FF2B5EF4-FFF2-40B4-BE49-F238E27FC236}">
                <a16:creationId xmlns:a16="http://schemas.microsoft.com/office/drawing/2014/main" id="{432ACF4B-D971-4C91-9CEA-6FD9E3C7E50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191190251"/>
      </p:ext>
    </p:extLst>
  </p:cSld>
  <p:clrMapOvr>
    <a:masterClrMapping/>
  </p:clrMapOvr>
  <mc:AlternateContent xmlns:mc="http://schemas.openxmlformats.org/markup-compatibility/2006">
    <mc:Choice xmlns:p14="http://schemas.microsoft.com/office/powerpoint/2010/main" Requires="p14">
      <p:transition spd="slow" p14:dur="2000" advTm="13082"/>
    </mc:Choice>
    <mc:Fallback>
      <p:transition spd="slow" advTm="13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txBox="1">
            <a:spLocks noGrp="1"/>
          </p:cNvSpPr>
          <p:nvPr>
            <p:ph type="title"/>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Lost in the Library</a:t>
            </a:r>
          </a:p>
        </p:txBody>
      </p:sp>
      <p:sp>
        <p:nvSpPr>
          <p:cNvPr id="9" name="Rectangle 8"/>
          <p:cNvSpPr/>
          <p:nvPr/>
        </p:nvSpPr>
        <p:spPr>
          <a:xfrm>
            <a:off x="754063" y="1841179"/>
            <a:ext cx="5848073" cy="1877437"/>
          </a:xfrm>
          <a:prstGeom prst="rect">
            <a:avLst/>
          </a:prstGeom>
        </p:spPr>
        <p:txBody>
          <a:bodyPr wrap="square">
            <a:spAutoFit/>
          </a:bodyPr>
          <a:lstStyle/>
          <a:p>
            <a:pPr>
              <a:spcAft>
                <a:spcPts val="1200"/>
              </a:spcAft>
              <a:defRPr/>
            </a:pPr>
            <a:r>
              <a:rPr lang="en-GB" sz="1600" dirty="0"/>
              <a:t>You are having a wonderful time reading and exploring books in the library. You found some really interesting books.</a:t>
            </a:r>
          </a:p>
          <a:p>
            <a:pPr>
              <a:spcAft>
                <a:spcPts val="1200"/>
              </a:spcAft>
              <a:defRPr/>
            </a:pPr>
            <a:r>
              <a:rPr lang="en-GB" sz="1600" dirty="0"/>
              <a:t>As the time to leave approaches, you realise all the librarians have left the library. You try the door and it is locked!</a:t>
            </a:r>
          </a:p>
          <a:p>
            <a:pPr>
              <a:spcAft>
                <a:spcPts val="1200"/>
              </a:spcAft>
              <a:defRPr/>
            </a:pPr>
            <a:r>
              <a:rPr lang="en-GB" sz="1600" dirty="0"/>
              <a:t>Luckily, an adult in your group has a plan of the library with a set of clues that will give the code to open the door.</a:t>
            </a:r>
          </a:p>
        </p:txBody>
      </p:sp>
      <p:sp>
        <p:nvSpPr>
          <p:cNvPr id="2" name="Rectangle 1"/>
          <p:cNvSpPr/>
          <p:nvPr/>
        </p:nvSpPr>
        <p:spPr>
          <a:xfrm>
            <a:off x="755649" y="4780229"/>
            <a:ext cx="7631113" cy="1231106"/>
          </a:xfrm>
          <a:prstGeom prst="rect">
            <a:avLst/>
          </a:prstGeom>
          <a:solidFill>
            <a:schemeClr val="accent3">
              <a:lumMod val="40000"/>
              <a:lumOff val="60000"/>
            </a:schemeClr>
          </a:solidFill>
        </p:spPr>
        <p:txBody>
          <a:bodyPr wrap="square">
            <a:spAutoFit/>
          </a:bodyPr>
          <a:lstStyle/>
          <a:p>
            <a:pPr>
              <a:spcAft>
                <a:spcPts val="1200"/>
              </a:spcAft>
              <a:defRPr/>
            </a:pPr>
            <a:r>
              <a:rPr lang="en-GB" sz="1600" dirty="0"/>
              <a:t>Solve the clues and puzzles to discover the passcode number </a:t>
            </a:r>
            <a:br>
              <a:rPr lang="en-GB" sz="1600" dirty="0"/>
            </a:br>
            <a:r>
              <a:rPr lang="en-GB" sz="1600" dirty="0"/>
              <a:t>needed to unlock the door to find your way out of the library.</a:t>
            </a:r>
          </a:p>
          <a:p>
            <a:pPr>
              <a:spcAft>
                <a:spcPts val="1200"/>
              </a:spcAft>
              <a:defRPr/>
            </a:pPr>
            <a:r>
              <a:rPr lang="en-GB" sz="1600" dirty="0"/>
              <a:t>The clues could be anywhere, so you need to keep your eyes peeled and your </a:t>
            </a:r>
            <a:br>
              <a:rPr lang="en-GB" sz="1600" dirty="0"/>
            </a:br>
            <a:r>
              <a:rPr lang="en-GB" sz="1600" dirty="0"/>
              <a:t>mind sharp!</a:t>
            </a:r>
          </a:p>
        </p:txBody>
      </p:sp>
      <p:pic>
        <p:nvPicPr>
          <p:cNvPr id="3" name="Picture 2">
            <a:extLst>
              <a:ext uri="{FF2B5EF4-FFF2-40B4-BE49-F238E27FC236}">
                <a16:creationId xmlns:a16="http://schemas.microsoft.com/office/drawing/2014/main" id="{02D387E0-7518-45B8-984A-583B2412461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587" t="9649" r="16587" b="8292"/>
          <a:stretch/>
        </p:blipFill>
        <p:spPr>
          <a:xfrm>
            <a:off x="6602136" y="2025737"/>
            <a:ext cx="1678056" cy="3247626"/>
          </a:xfrm>
          <a:prstGeom prst="rect">
            <a:avLst/>
          </a:prstGeom>
        </p:spPr>
      </p:pic>
      <p:pic>
        <p:nvPicPr>
          <p:cNvPr id="4" name="Audio 3">
            <a:hlinkClick r:id="" action="ppaction://media"/>
            <a:extLst>
              <a:ext uri="{FF2B5EF4-FFF2-40B4-BE49-F238E27FC236}">
                <a16:creationId xmlns:a16="http://schemas.microsoft.com/office/drawing/2014/main" id="{11820A85-93EA-4ADB-9413-D34CF0C4147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785999249"/>
      </p:ext>
    </p:extLst>
  </p:cSld>
  <p:clrMapOvr>
    <a:masterClrMapping/>
  </p:clrMapOvr>
  <mc:AlternateContent xmlns:mc="http://schemas.openxmlformats.org/markup-compatibility/2006">
    <mc:Choice xmlns:p14="http://schemas.microsoft.com/office/powerpoint/2010/main" Requires="p14">
      <p:transition spd="slow" p14:dur="2000" advTm="41394"/>
    </mc:Choice>
    <mc:Fallback>
      <p:transition spd="slow" advTm="413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Lost in the Library</a:t>
            </a:r>
          </a:p>
        </p:txBody>
      </p:sp>
      <p:sp>
        <p:nvSpPr>
          <p:cNvPr id="32" name="Rectangle 90"/>
          <p:cNvSpPr>
            <a:spLocks noChangeArrowheads="1"/>
          </p:cNvSpPr>
          <p:nvPr/>
        </p:nvSpPr>
        <p:spPr bwMode="auto">
          <a:xfrm>
            <a:off x="683515" y="1965655"/>
            <a:ext cx="426270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dirty="0">
                <a:solidFill>
                  <a:schemeClr val="tx1"/>
                </a:solidFill>
              </a:rPr>
              <a:t>Click on a          to check your answers.</a:t>
            </a:r>
          </a:p>
          <a:p>
            <a:pPr algn="ctr" eaLnBrk="1" hangingPunct="1">
              <a:lnSpc>
                <a:spcPct val="100000"/>
              </a:lnSpc>
              <a:spcBef>
                <a:spcPct val="0"/>
              </a:spcBef>
              <a:spcAft>
                <a:spcPts val="1200"/>
              </a:spcAft>
              <a:buFontTx/>
              <a:buNone/>
            </a:pPr>
            <a:r>
              <a:rPr lang="en-GB" altLang="en-US" dirty="0">
                <a:solidFill>
                  <a:schemeClr val="tx1"/>
                </a:solidFill>
              </a:rPr>
              <a:t>When you have all the digits for </a:t>
            </a:r>
            <a:br>
              <a:rPr lang="en-GB" altLang="en-US" dirty="0">
                <a:solidFill>
                  <a:schemeClr val="tx1"/>
                </a:solidFill>
              </a:rPr>
            </a:br>
            <a:r>
              <a:rPr lang="en-GB" altLang="en-US" dirty="0">
                <a:solidFill>
                  <a:schemeClr val="tx1"/>
                </a:solidFill>
              </a:rPr>
              <a:t>the code, you can press the               </a:t>
            </a:r>
            <a:br>
              <a:rPr lang="en-GB" altLang="en-US" dirty="0">
                <a:solidFill>
                  <a:schemeClr val="tx1"/>
                </a:solidFill>
              </a:rPr>
            </a:br>
            <a:r>
              <a:rPr lang="en-GB" altLang="en-US" dirty="0">
                <a:solidFill>
                  <a:schemeClr val="tx1"/>
                </a:solidFill>
              </a:rPr>
              <a:t>button to unlock the door</a:t>
            </a:r>
            <a:br>
              <a:rPr lang="en-GB" altLang="en-US" dirty="0">
                <a:solidFill>
                  <a:schemeClr val="tx1"/>
                </a:solidFill>
              </a:rPr>
            </a:br>
            <a:r>
              <a:rPr lang="en-GB" altLang="en-US" dirty="0">
                <a:solidFill>
                  <a:schemeClr val="tx1"/>
                </a:solidFill>
              </a:rPr>
              <a:t>and escape the library!</a:t>
            </a:r>
          </a:p>
        </p:txBody>
      </p:sp>
      <p:sp>
        <p:nvSpPr>
          <p:cNvPr id="34" name="3"/>
          <p:cNvSpPr/>
          <p:nvPr/>
        </p:nvSpPr>
        <p:spPr>
          <a:xfrm>
            <a:off x="3709066" y="2760992"/>
            <a:ext cx="693707" cy="242559"/>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800" b="1" dirty="0"/>
              <a:t>Unlock</a:t>
            </a:r>
          </a:p>
        </p:txBody>
      </p:sp>
      <p:sp>
        <p:nvSpPr>
          <p:cNvPr id="78"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79"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6"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7"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8"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9"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50"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51"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52" name="Talk 3"/>
          <p:cNvSpPr>
            <a:spLocks noChangeArrowheads="1"/>
          </p:cNvSpPr>
          <p:nvPr/>
        </p:nvSpPr>
        <p:spPr bwMode="auto">
          <a:xfrm>
            <a:off x="1392359" y="4472186"/>
            <a:ext cx="2622378" cy="569498"/>
          </a:xfrm>
          <a:prstGeom prst="round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pic>
        <p:nvPicPr>
          <p:cNvPr id="3" name="Picture 2">
            <a:extLst>
              <a:ext uri="{FF2B5EF4-FFF2-40B4-BE49-F238E27FC236}">
                <a16:creationId xmlns:a16="http://schemas.microsoft.com/office/drawing/2014/main" id="{82C10814-BCC1-4FEF-A375-217C23397A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6648" y="1922947"/>
            <a:ext cx="2999198" cy="4385778"/>
          </a:xfrm>
          <a:prstGeom prst="rect">
            <a:avLst/>
          </a:prstGeom>
        </p:spPr>
      </p:pic>
      <p:sp>
        <p:nvSpPr>
          <p:cNvPr id="81" name="1"/>
          <p:cNvSpPr/>
          <p:nvPr/>
        </p:nvSpPr>
        <p:spPr>
          <a:xfrm>
            <a:off x="5818308" y="3741581"/>
            <a:ext cx="407987"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2DB6BC"/>
              </a:solidFill>
            </a:endParaRPr>
          </a:p>
        </p:txBody>
      </p:sp>
      <p:sp>
        <p:nvSpPr>
          <p:cNvPr id="82" name="2"/>
          <p:cNvSpPr/>
          <p:nvPr/>
        </p:nvSpPr>
        <p:spPr>
          <a:xfrm>
            <a:off x="6419767" y="3741581"/>
            <a:ext cx="407988"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2DB6BC"/>
              </a:solidFill>
            </a:endParaRPr>
          </a:p>
        </p:txBody>
      </p:sp>
      <p:sp>
        <p:nvSpPr>
          <p:cNvPr id="83" name="3"/>
          <p:cNvSpPr/>
          <p:nvPr/>
        </p:nvSpPr>
        <p:spPr>
          <a:xfrm>
            <a:off x="7012518" y="3741581"/>
            <a:ext cx="407987"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2DB6BC"/>
              </a:solidFill>
            </a:endParaRPr>
          </a:p>
        </p:txBody>
      </p:sp>
      <p:sp>
        <p:nvSpPr>
          <p:cNvPr id="87" name="Rectangle 24"/>
          <p:cNvSpPr>
            <a:spLocks noChangeArrowheads="1"/>
          </p:cNvSpPr>
          <p:nvPr/>
        </p:nvSpPr>
        <p:spPr bwMode="auto">
          <a:xfrm>
            <a:off x="5846883" y="3773331"/>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88" name="Rectangle 25"/>
          <p:cNvSpPr>
            <a:spLocks noChangeArrowheads="1"/>
          </p:cNvSpPr>
          <p:nvPr/>
        </p:nvSpPr>
        <p:spPr bwMode="auto">
          <a:xfrm>
            <a:off x="6449954" y="3773331"/>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89" name="Rectangle 26"/>
          <p:cNvSpPr>
            <a:spLocks noChangeArrowheads="1"/>
          </p:cNvSpPr>
          <p:nvPr/>
        </p:nvSpPr>
        <p:spPr bwMode="auto">
          <a:xfrm>
            <a:off x="7045903" y="3773331"/>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93" name="Rectangle 23"/>
          <p:cNvSpPr>
            <a:spLocks noChangeArrowheads="1"/>
          </p:cNvSpPr>
          <p:nvPr/>
        </p:nvSpPr>
        <p:spPr bwMode="auto">
          <a:xfrm>
            <a:off x="5728698" y="3677057"/>
            <a:ext cx="5517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000" dirty="0">
                <a:solidFill>
                  <a:schemeClr val="tx1"/>
                </a:solidFill>
              </a:rPr>
              <a:t>Digit 1</a:t>
            </a:r>
          </a:p>
        </p:txBody>
      </p:sp>
      <p:sp>
        <p:nvSpPr>
          <p:cNvPr id="94" name="Rectangle 24"/>
          <p:cNvSpPr>
            <a:spLocks noChangeArrowheads="1"/>
          </p:cNvSpPr>
          <p:nvPr/>
        </p:nvSpPr>
        <p:spPr bwMode="auto">
          <a:xfrm>
            <a:off x="6315627" y="3677057"/>
            <a:ext cx="57099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2</a:t>
            </a:r>
          </a:p>
        </p:txBody>
      </p:sp>
      <p:sp>
        <p:nvSpPr>
          <p:cNvPr id="95" name="Rectangle 25"/>
          <p:cNvSpPr>
            <a:spLocks noChangeArrowheads="1"/>
          </p:cNvSpPr>
          <p:nvPr/>
        </p:nvSpPr>
        <p:spPr bwMode="auto">
          <a:xfrm>
            <a:off x="6921791" y="3677057"/>
            <a:ext cx="5677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3</a:t>
            </a:r>
          </a:p>
        </p:txBody>
      </p:sp>
      <p:sp>
        <p:nvSpPr>
          <p:cNvPr id="99" name="Rectangle 24"/>
          <p:cNvSpPr>
            <a:spLocks noChangeArrowheads="1"/>
          </p:cNvSpPr>
          <p:nvPr/>
        </p:nvSpPr>
        <p:spPr bwMode="auto">
          <a:xfrm>
            <a:off x="5829749" y="3761331"/>
            <a:ext cx="357790"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8</a:t>
            </a:r>
            <a:endParaRPr lang="en-GB" altLang="en-US" dirty="0">
              <a:solidFill>
                <a:srgbClr val="E9506C"/>
              </a:solidFill>
            </a:endParaRPr>
          </a:p>
        </p:txBody>
      </p:sp>
      <p:sp>
        <p:nvSpPr>
          <p:cNvPr id="100" name="Rectangle 24"/>
          <p:cNvSpPr>
            <a:spLocks noChangeArrowheads="1"/>
          </p:cNvSpPr>
          <p:nvPr/>
        </p:nvSpPr>
        <p:spPr bwMode="auto">
          <a:xfrm>
            <a:off x="6443077" y="3761331"/>
            <a:ext cx="38023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6</a:t>
            </a:r>
            <a:endParaRPr lang="en-GB" altLang="en-US" dirty="0">
              <a:solidFill>
                <a:srgbClr val="E9506C"/>
              </a:solidFill>
            </a:endParaRPr>
          </a:p>
        </p:txBody>
      </p:sp>
      <p:sp>
        <p:nvSpPr>
          <p:cNvPr id="101" name="Rectangle 24"/>
          <p:cNvSpPr>
            <a:spLocks noChangeArrowheads="1"/>
          </p:cNvSpPr>
          <p:nvPr/>
        </p:nvSpPr>
        <p:spPr bwMode="auto">
          <a:xfrm>
            <a:off x="7034396" y="3761331"/>
            <a:ext cx="378419"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0</a:t>
            </a:r>
            <a:endParaRPr lang="en-GB" altLang="en-US" dirty="0">
              <a:solidFill>
                <a:srgbClr val="E9506C"/>
              </a:solidFill>
            </a:endParaRPr>
          </a:p>
        </p:txBody>
      </p:sp>
      <p:sp>
        <p:nvSpPr>
          <p:cNvPr id="105" name="Unlock">
            <a:hlinkClick r:id="rId6" action="ppaction://hlinksldjump"/>
          </p:cNvPr>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53" name="Unlock 10"/>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74" name="Unlock 9"/>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4" name="Unlock 8"/>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5" name="Unlock 7"/>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6" name="Unlock 6"/>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7" name="Unlock 5"/>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8" name="Unlock 4"/>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9" name="Unlock 3"/>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77" name="Unlock 2"/>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76" name="Unlock 1"/>
          <p:cNvSpPr/>
          <p:nvPr/>
        </p:nvSpPr>
        <p:spPr>
          <a:xfrm>
            <a:off x="6157258" y="1846115"/>
            <a:ext cx="898276" cy="646330"/>
          </a:xfrm>
          <a:prstGeom prst="roundRect">
            <a:avLst/>
          </a:prstGeom>
          <a:solidFill>
            <a:srgbClr val="6ABC83"/>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28" name="button1">
            <a:hlinkClick r:id="rId7" action="ppaction://hlinksldjump"/>
          </p:cNvPr>
          <p:cNvSpPr/>
          <p:nvPr/>
        </p:nvSpPr>
        <p:spPr>
          <a:xfrm>
            <a:off x="5736163" y="3686205"/>
            <a:ext cx="556718" cy="526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29" name="button2">
            <a:hlinkClick r:id="rId8" action="ppaction://hlinksldjump"/>
          </p:cNvPr>
          <p:cNvSpPr/>
          <p:nvPr/>
        </p:nvSpPr>
        <p:spPr>
          <a:xfrm>
            <a:off x="6328575" y="3686204"/>
            <a:ext cx="556718" cy="5267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0" name="Button3">
            <a:hlinkClick r:id="rId9" action="ppaction://hlinksldjump"/>
          </p:cNvPr>
          <p:cNvSpPr/>
          <p:nvPr/>
        </p:nvSpPr>
        <p:spPr>
          <a:xfrm>
            <a:off x="6930571" y="3686204"/>
            <a:ext cx="556718" cy="5267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1" name="6"/>
          <p:cNvSpPr/>
          <p:nvPr/>
        </p:nvSpPr>
        <p:spPr>
          <a:xfrm>
            <a:off x="6409539" y="5426008"/>
            <a:ext cx="406400"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00B050"/>
              </a:solidFill>
            </a:endParaRPr>
          </a:p>
        </p:txBody>
      </p:sp>
      <p:sp>
        <p:nvSpPr>
          <p:cNvPr id="142" name="Rectangle 29"/>
          <p:cNvSpPr>
            <a:spLocks noChangeArrowheads="1"/>
          </p:cNvSpPr>
          <p:nvPr/>
        </p:nvSpPr>
        <p:spPr bwMode="auto">
          <a:xfrm>
            <a:off x="6441598" y="5457758"/>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44" name="Rectangle 24"/>
          <p:cNvSpPr>
            <a:spLocks noChangeArrowheads="1"/>
          </p:cNvSpPr>
          <p:nvPr/>
        </p:nvSpPr>
        <p:spPr bwMode="auto">
          <a:xfrm>
            <a:off x="6418932" y="5459057"/>
            <a:ext cx="36420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8</a:t>
            </a:r>
            <a:endParaRPr lang="en-GB" altLang="en-US" dirty="0">
              <a:solidFill>
                <a:srgbClr val="E9506C"/>
              </a:solidFill>
            </a:endParaRPr>
          </a:p>
        </p:txBody>
      </p:sp>
      <p:sp>
        <p:nvSpPr>
          <p:cNvPr id="145" name="button 8">
            <a:hlinkClick r:id="rId10" action="ppaction://hlinksldjump"/>
          </p:cNvPr>
          <p:cNvSpPr/>
          <p:nvPr/>
        </p:nvSpPr>
        <p:spPr>
          <a:xfrm>
            <a:off x="6324859" y="5387723"/>
            <a:ext cx="560434" cy="5404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4" name="4"/>
          <p:cNvSpPr/>
          <p:nvPr/>
        </p:nvSpPr>
        <p:spPr>
          <a:xfrm>
            <a:off x="5817564" y="4291636"/>
            <a:ext cx="407988"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5" name="5"/>
          <p:cNvSpPr/>
          <p:nvPr/>
        </p:nvSpPr>
        <p:spPr>
          <a:xfrm>
            <a:off x="6421663" y="4286106"/>
            <a:ext cx="406400"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6" name="6"/>
          <p:cNvSpPr/>
          <p:nvPr/>
        </p:nvSpPr>
        <p:spPr>
          <a:xfrm>
            <a:off x="7014465" y="4286106"/>
            <a:ext cx="406400"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0" name="Rectangle 27"/>
          <p:cNvSpPr>
            <a:spLocks noChangeArrowheads="1"/>
          </p:cNvSpPr>
          <p:nvPr/>
        </p:nvSpPr>
        <p:spPr bwMode="auto">
          <a:xfrm>
            <a:off x="5850902" y="4323386"/>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91" name="Rectangle 28"/>
          <p:cNvSpPr>
            <a:spLocks noChangeArrowheads="1"/>
          </p:cNvSpPr>
          <p:nvPr/>
        </p:nvSpPr>
        <p:spPr bwMode="auto">
          <a:xfrm>
            <a:off x="6449042" y="4317856"/>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92" name="Rectangle 29"/>
          <p:cNvSpPr>
            <a:spLocks noChangeArrowheads="1"/>
          </p:cNvSpPr>
          <p:nvPr/>
        </p:nvSpPr>
        <p:spPr bwMode="auto">
          <a:xfrm>
            <a:off x="7045037" y="4317856"/>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96" name="Rectangle 26"/>
          <p:cNvSpPr>
            <a:spLocks noChangeArrowheads="1"/>
          </p:cNvSpPr>
          <p:nvPr/>
        </p:nvSpPr>
        <p:spPr bwMode="auto">
          <a:xfrm>
            <a:off x="5735358" y="4235442"/>
            <a:ext cx="5757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4</a:t>
            </a:r>
          </a:p>
        </p:txBody>
      </p:sp>
      <p:sp>
        <p:nvSpPr>
          <p:cNvPr id="97" name="Rectangle 27"/>
          <p:cNvSpPr>
            <a:spLocks noChangeArrowheads="1"/>
          </p:cNvSpPr>
          <p:nvPr/>
        </p:nvSpPr>
        <p:spPr bwMode="auto">
          <a:xfrm>
            <a:off x="6328093" y="4235442"/>
            <a:ext cx="57099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5</a:t>
            </a:r>
          </a:p>
        </p:txBody>
      </p:sp>
      <p:sp>
        <p:nvSpPr>
          <p:cNvPr id="98" name="Rectangle 28"/>
          <p:cNvSpPr>
            <a:spLocks noChangeArrowheads="1"/>
          </p:cNvSpPr>
          <p:nvPr/>
        </p:nvSpPr>
        <p:spPr bwMode="auto">
          <a:xfrm>
            <a:off x="6916019" y="4235442"/>
            <a:ext cx="57259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6</a:t>
            </a:r>
          </a:p>
        </p:txBody>
      </p:sp>
      <p:sp>
        <p:nvSpPr>
          <p:cNvPr id="102" name="Rectangle 24"/>
          <p:cNvSpPr>
            <a:spLocks noChangeArrowheads="1"/>
          </p:cNvSpPr>
          <p:nvPr/>
        </p:nvSpPr>
        <p:spPr bwMode="auto">
          <a:xfrm>
            <a:off x="5835997" y="4311386"/>
            <a:ext cx="378630"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7</a:t>
            </a:r>
            <a:endParaRPr lang="en-GB" altLang="en-US" dirty="0">
              <a:solidFill>
                <a:srgbClr val="E9506C"/>
              </a:solidFill>
            </a:endParaRPr>
          </a:p>
        </p:txBody>
      </p:sp>
      <p:sp>
        <p:nvSpPr>
          <p:cNvPr id="103" name="Rectangle 24"/>
          <p:cNvSpPr>
            <a:spLocks noChangeArrowheads="1"/>
          </p:cNvSpPr>
          <p:nvPr/>
        </p:nvSpPr>
        <p:spPr bwMode="auto">
          <a:xfrm>
            <a:off x="6481445" y="4319155"/>
            <a:ext cx="322524"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7</a:t>
            </a:r>
            <a:endParaRPr lang="en-GB" altLang="en-US" dirty="0">
              <a:solidFill>
                <a:srgbClr val="E9506C"/>
              </a:solidFill>
            </a:endParaRPr>
          </a:p>
        </p:txBody>
      </p:sp>
      <p:sp>
        <p:nvSpPr>
          <p:cNvPr id="104" name="Rectangle 24"/>
          <p:cNvSpPr>
            <a:spLocks noChangeArrowheads="1"/>
          </p:cNvSpPr>
          <p:nvPr/>
        </p:nvSpPr>
        <p:spPr bwMode="auto">
          <a:xfrm>
            <a:off x="7047278" y="4319155"/>
            <a:ext cx="322524"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4</a:t>
            </a:r>
            <a:endParaRPr lang="en-GB" altLang="en-US" dirty="0">
              <a:solidFill>
                <a:srgbClr val="E9506C"/>
              </a:solidFill>
            </a:endParaRPr>
          </a:p>
        </p:txBody>
      </p:sp>
      <p:sp>
        <p:nvSpPr>
          <p:cNvPr id="131" name="Button4">
            <a:hlinkClick r:id="rId11" action="ppaction://hlinksldjump"/>
          </p:cNvPr>
          <p:cNvSpPr/>
          <p:nvPr/>
        </p:nvSpPr>
        <p:spPr>
          <a:xfrm>
            <a:off x="5740863" y="4265815"/>
            <a:ext cx="555352" cy="5017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2" name="Button 5">
            <a:hlinkClick r:id="rId12" action="ppaction://hlinksldjump"/>
          </p:cNvPr>
          <p:cNvSpPr/>
          <p:nvPr/>
        </p:nvSpPr>
        <p:spPr>
          <a:xfrm>
            <a:off x="6330185" y="4265815"/>
            <a:ext cx="555352" cy="5017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 name="button 6">
            <a:hlinkClick r:id="rId13" action="ppaction://hlinksldjump"/>
          </p:cNvPr>
          <p:cNvSpPr/>
          <p:nvPr/>
        </p:nvSpPr>
        <p:spPr>
          <a:xfrm>
            <a:off x="6915269" y="4265815"/>
            <a:ext cx="555352" cy="5017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0" name="5"/>
          <p:cNvSpPr/>
          <p:nvPr/>
        </p:nvSpPr>
        <p:spPr>
          <a:xfrm>
            <a:off x="5820445" y="4808285"/>
            <a:ext cx="406400"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1" name="6"/>
          <p:cNvSpPr/>
          <p:nvPr/>
        </p:nvSpPr>
        <p:spPr>
          <a:xfrm>
            <a:off x="6416611" y="4799576"/>
            <a:ext cx="406400"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 name="Rectangle 28"/>
          <p:cNvSpPr>
            <a:spLocks noChangeArrowheads="1"/>
          </p:cNvSpPr>
          <p:nvPr/>
        </p:nvSpPr>
        <p:spPr bwMode="auto">
          <a:xfrm>
            <a:off x="5861474" y="4906717"/>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23" name="Rectangle 29"/>
          <p:cNvSpPr>
            <a:spLocks noChangeArrowheads="1"/>
          </p:cNvSpPr>
          <p:nvPr/>
        </p:nvSpPr>
        <p:spPr bwMode="auto">
          <a:xfrm>
            <a:off x="6458196" y="4898008"/>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24" name="Rectangle 27"/>
          <p:cNvSpPr>
            <a:spLocks noChangeArrowheads="1"/>
          </p:cNvSpPr>
          <p:nvPr/>
        </p:nvSpPr>
        <p:spPr bwMode="auto">
          <a:xfrm>
            <a:off x="5727671" y="4797961"/>
            <a:ext cx="5645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7</a:t>
            </a:r>
          </a:p>
        </p:txBody>
      </p:sp>
      <p:sp>
        <p:nvSpPr>
          <p:cNvPr id="125" name="Rectangle 28"/>
          <p:cNvSpPr>
            <a:spLocks noChangeArrowheads="1"/>
          </p:cNvSpPr>
          <p:nvPr/>
        </p:nvSpPr>
        <p:spPr bwMode="auto">
          <a:xfrm>
            <a:off x="6315914" y="4797961"/>
            <a:ext cx="57740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8</a:t>
            </a:r>
          </a:p>
        </p:txBody>
      </p:sp>
      <p:sp>
        <p:nvSpPr>
          <p:cNvPr id="126" name="Rectangle 24"/>
          <p:cNvSpPr>
            <a:spLocks noChangeArrowheads="1"/>
          </p:cNvSpPr>
          <p:nvPr/>
        </p:nvSpPr>
        <p:spPr bwMode="auto">
          <a:xfrm>
            <a:off x="5856826" y="4908016"/>
            <a:ext cx="38023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2</a:t>
            </a:r>
            <a:endParaRPr lang="en-GB" altLang="en-US" dirty="0">
              <a:solidFill>
                <a:srgbClr val="E9506C"/>
              </a:solidFill>
            </a:endParaRPr>
          </a:p>
        </p:txBody>
      </p:sp>
      <p:sp>
        <p:nvSpPr>
          <p:cNvPr id="127" name="Rectangle 24"/>
          <p:cNvSpPr>
            <a:spLocks noChangeArrowheads="1"/>
          </p:cNvSpPr>
          <p:nvPr/>
        </p:nvSpPr>
        <p:spPr bwMode="auto">
          <a:xfrm>
            <a:off x="6427515" y="4899307"/>
            <a:ext cx="38023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4</a:t>
            </a:r>
            <a:endParaRPr lang="en-GB" altLang="en-US" dirty="0">
              <a:solidFill>
                <a:srgbClr val="E9506C"/>
              </a:solidFill>
            </a:endParaRPr>
          </a:p>
        </p:txBody>
      </p:sp>
      <p:sp>
        <p:nvSpPr>
          <p:cNvPr id="134" name="Button 7">
            <a:hlinkClick r:id="rId14" action="ppaction://hlinksldjump"/>
          </p:cNvPr>
          <p:cNvSpPr/>
          <p:nvPr/>
        </p:nvSpPr>
        <p:spPr>
          <a:xfrm>
            <a:off x="5735358" y="4815902"/>
            <a:ext cx="566709" cy="5412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5" name="button 8">
            <a:hlinkClick r:id="rId15" action="ppaction://hlinksldjump"/>
          </p:cNvPr>
          <p:cNvSpPr/>
          <p:nvPr/>
        </p:nvSpPr>
        <p:spPr>
          <a:xfrm>
            <a:off x="6349079" y="4832318"/>
            <a:ext cx="524672" cy="5084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6" name="6"/>
          <p:cNvSpPr/>
          <p:nvPr/>
        </p:nvSpPr>
        <p:spPr>
          <a:xfrm>
            <a:off x="6979990" y="4798469"/>
            <a:ext cx="406400" cy="579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7" name="Rectangle 29"/>
          <p:cNvSpPr>
            <a:spLocks noChangeArrowheads="1"/>
          </p:cNvSpPr>
          <p:nvPr/>
        </p:nvSpPr>
        <p:spPr bwMode="auto">
          <a:xfrm>
            <a:off x="7021575" y="4896901"/>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38" name="Rectangle 28"/>
          <p:cNvSpPr>
            <a:spLocks noChangeArrowheads="1"/>
          </p:cNvSpPr>
          <p:nvPr/>
        </p:nvSpPr>
        <p:spPr bwMode="auto">
          <a:xfrm>
            <a:off x="6916982" y="4797961"/>
            <a:ext cx="57259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9</a:t>
            </a:r>
          </a:p>
        </p:txBody>
      </p:sp>
      <p:sp>
        <p:nvSpPr>
          <p:cNvPr id="139" name="Rectangle 24"/>
          <p:cNvSpPr>
            <a:spLocks noChangeArrowheads="1"/>
          </p:cNvSpPr>
          <p:nvPr/>
        </p:nvSpPr>
        <p:spPr bwMode="auto">
          <a:xfrm>
            <a:off x="6995703" y="4898200"/>
            <a:ext cx="370615"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2</a:t>
            </a:r>
            <a:endParaRPr lang="en-GB" altLang="en-US" dirty="0">
              <a:solidFill>
                <a:srgbClr val="E9506C"/>
              </a:solidFill>
            </a:endParaRPr>
          </a:p>
        </p:txBody>
      </p:sp>
      <p:sp>
        <p:nvSpPr>
          <p:cNvPr id="140" name="button 8">
            <a:hlinkClick r:id="rId16" action="ppaction://hlinksldjump"/>
          </p:cNvPr>
          <p:cNvSpPr/>
          <p:nvPr/>
        </p:nvSpPr>
        <p:spPr>
          <a:xfrm>
            <a:off x="6927435" y="4832318"/>
            <a:ext cx="536985" cy="5084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 name="Rectangle 28"/>
          <p:cNvSpPr>
            <a:spLocks noChangeArrowheads="1"/>
          </p:cNvSpPr>
          <p:nvPr/>
        </p:nvSpPr>
        <p:spPr bwMode="auto">
          <a:xfrm>
            <a:off x="6303988" y="5377370"/>
            <a:ext cx="63190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10</a:t>
            </a:r>
          </a:p>
        </p:txBody>
      </p:sp>
      <p:pic>
        <p:nvPicPr>
          <p:cNvPr id="2" name="Picture 1"/>
          <p:cNvPicPr>
            <a:picLocks noChangeAspect="1"/>
          </p:cNvPicPr>
          <p:nvPr/>
        </p:nvPicPr>
        <p:blipFill>
          <a:blip r:embed="rId17"/>
          <a:stretch>
            <a:fillRect/>
          </a:stretch>
        </p:blipFill>
        <p:spPr>
          <a:xfrm>
            <a:off x="1872974" y="1884741"/>
            <a:ext cx="554784" cy="542591"/>
          </a:xfrm>
          <a:prstGeom prst="rect">
            <a:avLst/>
          </a:prstGeom>
        </p:spPr>
      </p:pic>
      <p:sp>
        <p:nvSpPr>
          <p:cNvPr id="4" name="Rectangle 3"/>
          <p:cNvSpPr/>
          <p:nvPr/>
        </p:nvSpPr>
        <p:spPr>
          <a:xfrm>
            <a:off x="1991411" y="1937931"/>
            <a:ext cx="319318" cy="430887"/>
          </a:xfrm>
          <a:prstGeom prst="rect">
            <a:avLst/>
          </a:prstGeom>
        </p:spPr>
        <p:txBody>
          <a:bodyPr wrap="none">
            <a:spAutoFit/>
          </a:bodyPr>
          <a:lstStyle/>
          <a:p>
            <a:r>
              <a:rPr lang="en-GB" sz="2200" b="1" dirty="0">
                <a:solidFill>
                  <a:srgbClr val="E9506C"/>
                </a:solidFill>
              </a:rPr>
              <a:t>?</a:t>
            </a:r>
          </a:p>
        </p:txBody>
      </p:sp>
      <p:pic>
        <p:nvPicPr>
          <p:cNvPr id="8" name="Audio 7">
            <a:hlinkClick r:id="" action="ppaction://media"/>
            <a:extLst>
              <a:ext uri="{FF2B5EF4-FFF2-40B4-BE49-F238E27FC236}">
                <a16:creationId xmlns:a16="http://schemas.microsoft.com/office/drawing/2014/main" id="{F241F321-7961-42A2-8444-700FB6696B06}"/>
              </a:ext>
            </a:extLst>
          </p:cNvPr>
          <p:cNvPicPr>
            <a:picLocks noChangeAspect="1"/>
          </p:cNvPicPr>
          <p:nvPr>
            <a:audioFile r:link="rId3"/>
            <p:extLst>
              <p:ext uri="{DAA4B4D4-6D71-4841-9C94-3DE7FCFB9230}">
                <p14:media xmlns:p14="http://schemas.microsoft.com/office/powerpoint/2010/main" r:embed="rId2"/>
              </p:ext>
            </p:extLst>
          </p:nvPr>
        </p:nvPicPr>
        <p:blipFill>
          <a:blip r:embed="rId1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822373589"/>
      </p:ext>
    </p:extLst>
  </p:cSld>
  <p:clrMapOvr>
    <a:masterClrMapping/>
  </p:clrMapOvr>
  <mc:AlternateContent xmlns:mc="http://schemas.openxmlformats.org/markup-compatibility/2006">
    <mc:Choice xmlns:p14="http://schemas.microsoft.com/office/powerpoint/2010/main" Requires="p14">
      <p:transition spd="slow" p14:dur="2000" advClick="0" advTm="27688"/>
    </mc:Choice>
    <mc:Fallback>
      <p:transition spd="slow" advClick="0" advTm="27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8"/>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grpId="0" nodeType="withEffect">
                                  <p:stCondLst>
                                    <p:cond delay="0"/>
                                  </p:stCondLst>
                                  <p:childTnLst>
                                    <p:animEffect transition="out" filter="fade">
                                      <p:cBhvr>
                                        <p:cTn id="11" dur="500"/>
                                        <p:tgtEl>
                                          <p:spTgt spid="87"/>
                                        </p:tgtEl>
                                      </p:cBhvr>
                                    </p:animEffect>
                                    <p:set>
                                      <p:cBhvr>
                                        <p:cTn id="12" dur="1" fill="hold">
                                          <p:stCondLst>
                                            <p:cond delay="499"/>
                                          </p:stCondLst>
                                        </p:cTn>
                                        <p:tgtEl>
                                          <p:spTgt spid="87"/>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76"/>
                                        </p:tgtEl>
                                        <p:attrNameLst>
                                          <p:attrName>style.visibility</p:attrName>
                                        </p:attrNameLst>
                                      </p:cBhvr>
                                      <p:to>
                                        <p:strVal val="hidden"/>
                                      </p:to>
                                    </p:se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99"/>
                                        </p:tgtEl>
                                        <p:attrNameLst>
                                          <p:attrName>style.visibility</p:attrName>
                                        </p:attrNameLst>
                                      </p:cBhvr>
                                      <p:to>
                                        <p:strVal val="visible"/>
                                      </p:to>
                                    </p:set>
                                    <p:animEffect transition="in" filter="fade">
                                      <p:cBhvr>
                                        <p:cTn id="18" dur="500"/>
                                        <p:tgtEl>
                                          <p:spTgt spid="99"/>
                                        </p:tgtEl>
                                      </p:cBhvr>
                                    </p:animEffect>
                                  </p:childTnLst>
                                </p:cTn>
                              </p:par>
                            </p:childTnLst>
                          </p:cTn>
                        </p:par>
                      </p:childTnLst>
                    </p:cTn>
                  </p:par>
                </p:childTnLst>
              </p:cTn>
              <p:nextCondLst>
                <p:cond evt="onClick" delay="0">
                  <p:tgtEl>
                    <p:spTgt spid="128"/>
                  </p:tgtEl>
                </p:cond>
              </p:nextCondLst>
            </p:seq>
            <p:seq concurrent="1" nextAc="seek">
              <p:cTn id="19" restart="whenNotActive" fill="hold" evtFilter="cancelBubble" nodeType="interactiveSeq">
                <p:stCondLst>
                  <p:cond evt="onClick" delay="0">
                    <p:tgtEl>
                      <p:spTgt spid="129"/>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grpId="0" nodeType="afterEffect">
                                  <p:stCondLst>
                                    <p:cond delay="0"/>
                                  </p:stCondLst>
                                  <p:childTnLst>
                                    <p:animEffect transition="out" filter="fade">
                                      <p:cBhvr>
                                        <p:cTn id="23" dur="500"/>
                                        <p:tgtEl>
                                          <p:spTgt spid="88"/>
                                        </p:tgtEl>
                                      </p:cBhvr>
                                    </p:animEffect>
                                    <p:set>
                                      <p:cBhvr>
                                        <p:cTn id="24" dur="1" fill="hold">
                                          <p:stCondLst>
                                            <p:cond delay="499"/>
                                          </p:stCondLst>
                                        </p:cTn>
                                        <p:tgtEl>
                                          <p:spTgt spid="88"/>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77"/>
                                        </p:tgtEl>
                                        <p:attrNameLst>
                                          <p:attrName>style.visibility</p:attrName>
                                        </p:attrNameLst>
                                      </p:cBhvr>
                                      <p:to>
                                        <p:strVal val="hidden"/>
                                      </p:to>
                                    </p:set>
                                  </p:childTnLst>
                                </p:cTn>
                              </p:par>
                            </p:childTnLst>
                          </p:cTn>
                        </p:par>
                        <p:par>
                          <p:cTn id="27" fill="hold">
                            <p:stCondLst>
                              <p:cond delay="500"/>
                            </p:stCondLst>
                            <p:childTnLst>
                              <p:par>
                                <p:cTn id="28" presetID="10" presetClass="entr" presetSubtype="0" fill="hold" grpId="0" nodeType="afterEffect">
                                  <p:stCondLst>
                                    <p:cond delay="0"/>
                                  </p:stCondLst>
                                  <p:childTnLst>
                                    <p:set>
                                      <p:cBhvr>
                                        <p:cTn id="29" dur="1" fill="hold">
                                          <p:stCondLst>
                                            <p:cond delay="0"/>
                                          </p:stCondLst>
                                        </p:cTn>
                                        <p:tgtEl>
                                          <p:spTgt spid="100"/>
                                        </p:tgtEl>
                                        <p:attrNameLst>
                                          <p:attrName>style.visibility</p:attrName>
                                        </p:attrNameLst>
                                      </p:cBhvr>
                                      <p:to>
                                        <p:strVal val="visible"/>
                                      </p:to>
                                    </p:set>
                                    <p:animEffect transition="in" filter="fade">
                                      <p:cBhvr>
                                        <p:cTn id="30" dur="500"/>
                                        <p:tgtEl>
                                          <p:spTgt spid="100"/>
                                        </p:tgtEl>
                                      </p:cBhvr>
                                    </p:animEffect>
                                  </p:childTnLst>
                                </p:cTn>
                              </p:par>
                            </p:childTnLst>
                          </p:cTn>
                        </p:par>
                      </p:childTnLst>
                    </p:cTn>
                  </p:par>
                </p:childTnLst>
              </p:cTn>
              <p:nextCondLst>
                <p:cond evt="onClick" delay="0">
                  <p:tgtEl>
                    <p:spTgt spid="129"/>
                  </p:tgtEl>
                </p:cond>
              </p:nextCondLst>
            </p:seq>
            <p:seq concurrent="1" nextAc="seek">
              <p:cTn id="31" restart="whenNotActive" fill="hold" evtFilter="cancelBubble" nodeType="interactiveSeq">
                <p:stCondLst>
                  <p:cond evt="onClick" delay="0">
                    <p:tgtEl>
                      <p:spTgt spid="130"/>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grpId="0" nodeType="afterEffect">
                                  <p:stCondLst>
                                    <p:cond delay="0"/>
                                  </p:stCondLst>
                                  <p:childTnLst>
                                    <p:animEffect transition="out" filter="fade">
                                      <p:cBhvr>
                                        <p:cTn id="35" dur="500"/>
                                        <p:tgtEl>
                                          <p:spTgt spid="89"/>
                                        </p:tgtEl>
                                      </p:cBhvr>
                                    </p:animEffect>
                                    <p:set>
                                      <p:cBhvr>
                                        <p:cTn id="36" dur="1" fill="hold">
                                          <p:stCondLst>
                                            <p:cond delay="499"/>
                                          </p:stCondLst>
                                        </p:cTn>
                                        <p:tgtEl>
                                          <p:spTgt spid="89"/>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0"/>
                                          </p:stCondLst>
                                        </p:cTn>
                                        <p:tgtEl>
                                          <p:spTgt spid="119"/>
                                        </p:tgtEl>
                                        <p:attrNameLst>
                                          <p:attrName>style.visibility</p:attrName>
                                        </p:attrNameLst>
                                      </p:cBhvr>
                                      <p:to>
                                        <p:strVal val="hidden"/>
                                      </p:to>
                                    </p:se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fade">
                                      <p:cBhvr>
                                        <p:cTn id="42" dur="500"/>
                                        <p:tgtEl>
                                          <p:spTgt spid="101"/>
                                        </p:tgtEl>
                                      </p:cBhvr>
                                    </p:animEffect>
                                  </p:childTnLst>
                                </p:cTn>
                              </p:par>
                            </p:childTnLst>
                          </p:cTn>
                        </p:par>
                      </p:childTnLst>
                    </p:cTn>
                  </p:par>
                </p:childTnLst>
              </p:cTn>
              <p:nextCondLst>
                <p:cond evt="onClick" delay="0">
                  <p:tgtEl>
                    <p:spTgt spid="130"/>
                  </p:tgtEl>
                </p:cond>
              </p:nextCondLst>
            </p:seq>
            <p:seq concurrent="1" nextAc="seek">
              <p:cTn id="43" restart="whenNotActive" fill="hold" evtFilter="cancelBubble" nodeType="interactiveSeq">
                <p:stCondLst>
                  <p:cond evt="onClick" delay="0">
                    <p:tgtEl>
                      <p:spTgt spid="131"/>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grpId="0" nodeType="afterEffect">
                                  <p:stCondLst>
                                    <p:cond delay="0"/>
                                  </p:stCondLst>
                                  <p:childTnLst>
                                    <p:animEffect transition="out" filter="fade">
                                      <p:cBhvr>
                                        <p:cTn id="47" dur="500"/>
                                        <p:tgtEl>
                                          <p:spTgt spid="90"/>
                                        </p:tgtEl>
                                      </p:cBhvr>
                                    </p:animEffect>
                                    <p:set>
                                      <p:cBhvr>
                                        <p:cTn id="48" dur="1" fill="hold">
                                          <p:stCondLst>
                                            <p:cond delay="499"/>
                                          </p:stCondLst>
                                        </p:cTn>
                                        <p:tgtEl>
                                          <p:spTgt spid="9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0"/>
                                          </p:stCondLst>
                                        </p:cTn>
                                        <p:tgtEl>
                                          <p:spTgt spid="118"/>
                                        </p:tgtEl>
                                        <p:attrNameLst>
                                          <p:attrName>style.visibility</p:attrName>
                                        </p:attrNameLst>
                                      </p:cBhvr>
                                      <p:to>
                                        <p:strVal val="hidden"/>
                                      </p:to>
                                    </p:set>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childTnLst>
                          </p:cTn>
                        </p:par>
                      </p:childTnLst>
                    </p:cTn>
                  </p:par>
                </p:childTnLst>
              </p:cTn>
              <p:nextCondLst>
                <p:cond evt="onClick" delay="0">
                  <p:tgtEl>
                    <p:spTgt spid="131"/>
                  </p:tgtEl>
                </p:cond>
              </p:nextCondLst>
            </p:seq>
            <p:seq concurrent="1" nextAc="seek">
              <p:cTn id="55" restart="whenNotActive" fill="hold" evtFilter="cancelBubble" nodeType="interactiveSeq">
                <p:stCondLst>
                  <p:cond evt="onClick" delay="0">
                    <p:tgtEl>
                      <p:spTgt spid="132"/>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grpId="0" nodeType="afterEffect">
                                  <p:stCondLst>
                                    <p:cond delay="0"/>
                                  </p:stCondLst>
                                  <p:childTnLst>
                                    <p:animEffect transition="out" filter="fade">
                                      <p:cBhvr>
                                        <p:cTn id="59" dur="500"/>
                                        <p:tgtEl>
                                          <p:spTgt spid="91"/>
                                        </p:tgtEl>
                                      </p:cBhvr>
                                    </p:animEffect>
                                    <p:set>
                                      <p:cBhvr>
                                        <p:cTn id="60" dur="1" fill="hold">
                                          <p:stCondLst>
                                            <p:cond delay="499"/>
                                          </p:stCondLst>
                                        </p:cTn>
                                        <p:tgtEl>
                                          <p:spTgt spid="91"/>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0"/>
                                          </p:stCondLst>
                                        </p:cTn>
                                        <p:tgtEl>
                                          <p:spTgt spid="117"/>
                                        </p:tgtEl>
                                        <p:attrNameLst>
                                          <p:attrName>style.visibility</p:attrName>
                                        </p:attrNameLst>
                                      </p:cBhvr>
                                      <p:to>
                                        <p:strVal val="hidden"/>
                                      </p:to>
                                    </p:se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childTnLst>
                          </p:cTn>
                        </p:par>
                      </p:childTnLst>
                    </p:cTn>
                  </p:par>
                </p:childTnLst>
              </p:cTn>
              <p:nextCondLst>
                <p:cond evt="onClick" delay="0">
                  <p:tgtEl>
                    <p:spTgt spid="132"/>
                  </p:tgtEl>
                </p:cond>
              </p:nextCondLst>
            </p:seq>
            <p:seq concurrent="1" nextAc="seek">
              <p:cTn id="67" restart="whenNotActive" fill="hold" evtFilter="cancelBubble" nodeType="interactiveSeq">
                <p:stCondLst>
                  <p:cond evt="onClick" delay="0">
                    <p:tgtEl>
                      <p:spTgt spid="133"/>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grpId="0" nodeType="afterEffect">
                                  <p:stCondLst>
                                    <p:cond delay="0"/>
                                  </p:stCondLst>
                                  <p:childTnLst>
                                    <p:animEffect transition="out" filter="fade">
                                      <p:cBhvr>
                                        <p:cTn id="71" dur="500"/>
                                        <p:tgtEl>
                                          <p:spTgt spid="92"/>
                                        </p:tgtEl>
                                      </p:cBhvr>
                                    </p:animEffect>
                                    <p:set>
                                      <p:cBhvr>
                                        <p:cTn id="72" dur="1" fill="hold">
                                          <p:stCondLst>
                                            <p:cond delay="499"/>
                                          </p:stCondLst>
                                        </p:cTn>
                                        <p:tgtEl>
                                          <p:spTgt spid="9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0"/>
                                          </p:stCondLst>
                                        </p:cTn>
                                        <p:tgtEl>
                                          <p:spTgt spid="116"/>
                                        </p:tgtEl>
                                        <p:attrNameLst>
                                          <p:attrName>style.visibility</p:attrName>
                                        </p:attrNameLst>
                                      </p:cBhvr>
                                      <p:to>
                                        <p:strVal val="hidden"/>
                                      </p:to>
                                    </p:set>
                                  </p:childTnLst>
                                </p:cTn>
                              </p:par>
                            </p:childTnLst>
                          </p:cTn>
                        </p:par>
                        <p:par>
                          <p:cTn id="75" fill="hold">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104"/>
                                        </p:tgtEl>
                                        <p:attrNameLst>
                                          <p:attrName>style.visibility</p:attrName>
                                        </p:attrNameLst>
                                      </p:cBhvr>
                                      <p:to>
                                        <p:strVal val="visible"/>
                                      </p:to>
                                    </p:set>
                                    <p:animEffect transition="in" filter="fade">
                                      <p:cBhvr>
                                        <p:cTn id="78" dur="500"/>
                                        <p:tgtEl>
                                          <p:spTgt spid="104"/>
                                        </p:tgtEl>
                                      </p:cBhvr>
                                    </p:animEffect>
                                  </p:childTnLst>
                                </p:cTn>
                              </p:par>
                            </p:childTnLst>
                          </p:cTn>
                        </p:par>
                      </p:childTnLst>
                    </p:cTn>
                  </p:par>
                </p:childTnLst>
              </p:cTn>
              <p:nextCondLst>
                <p:cond evt="onClick" delay="0">
                  <p:tgtEl>
                    <p:spTgt spid="133"/>
                  </p:tgtEl>
                </p:cond>
              </p:nextCondLst>
            </p:seq>
            <p:seq concurrent="1" nextAc="seek">
              <p:cTn id="79" restart="whenNotActive" fill="hold" evtFilter="cancelBubble" nodeType="interactiveSeq">
                <p:stCondLst>
                  <p:cond evt="onClick" delay="0">
                    <p:tgtEl>
                      <p:spTgt spid="13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grpId="0" nodeType="afterEffect">
                                  <p:stCondLst>
                                    <p:cond delay="0"/>
                                  </p:stCondLst>
                                  <p:childTnLst>
                                    <p:animEffect transition="out" filter="fade">
                                      <p:cBhvr>
                                        <p:cTn id="83" dur="500"/>
                                        <p:tgtEl>
                                          <p:spTgt spid="122"/>
                                        </p:tgtEl>
                                      </p:cBhvr>
                                    </p:animEffect>
                                    <p:set>
                                      <p:cBhvr>
                                        <p:cTn id="84" dur="1" fill="hold">
                                          <p:stCondLst>
                                            <p:cond delay="499"/>
                                          </p:stCondLst>
                                        </p:cTn>
                                        <p:tgtEl>
                                          <p:spTgt spid="122"/>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0"/>
                                          </p:stCondLst>
                                        </p:cTn>
                                        <p:tgtEl>
                                          <p:spTgt spid="115"/>
                                        </p:tgtEl>
                                        <p:attrNameLst>
                                          <p:attrName>style.visibility</p:attrName>
                                        </p:attrNameLst>
                                      </p:cBhvr>
                                      <p:to>
                                        <p:strVal val="hidden"/>
                                      </p:to>
                                    </p:set>
                                  </p:childTnLst>
                                </p:cTn>
                              </p:par>
                            </p:childTnLst>
                          </p:cTn>
                        </p:par>
                        <p:par>
                          <p:cTn id="87" fill="hold">
                            <p:stCondLst>
                              <p:cond delay="500"/>
                            </p:stCondLst>
                            <p:childTnLst>
                              <p:par>
                                <p:cTn id="88" presetID="10" presetClass="entr" presetSubtype="0" fill="hold" grpId="0" nodeType="afterEffect">
                                  <p:stCondLst>
                                    <p:cond delay="0"/>
                                  </p:stCondLst>
                                  <p:childTnLst>
                                    <p:set>
                                      <p:cBhvr>
                                        <p:cTn id="89" dur="1" fill="hold">
                                          <p:stCondLst>
                                            <p:cond delay="0"/>
                                          </p:stCondLst>
                                        </p:cTn>
                                        <p:tgtEl>
                                          <p:spTgt spid="126"/>
                                        </p:tgtEl>
                                        <p:attrNameLst>
                                          <p:attrName>style.visibility</p:attrName>
                                        </p:attrNameLst>
                                      </p:cBhvr>
                                      <p:to>
                                        <p:strVal val="visible"/>
                                      </p:to>
                                    </p:set>
                                    <p:animEffect transition="in" filter="fade">
                                      <p:cBhvr>
                                        <p:cTn id="90" dur="500"/>
                                        <p:tgtEl>
                                          <p:spTgt spid="126"/>
                                        </p:tgtEl>
                                      </p:cBhvr>
                                    </p:animEffect>
                                  </p:childTnLst>
                                </p:cTn>
                              </p:par>
                            </p:childTnLst>
                          </p:cTn>
                        </p:par>
                      </p:childTnLst>
                    </p:cTn>
                  </p:par>
                </p:childTnLst>
              </p:cTn>
              <p:nextCondLst>
                <p:cond evt="onClick" delay="0">
                  <p:tgtEl>
                    <p:spTgt spid="134"/>
                  </p:tgtEl>
                </p:cond>
              </p:nextCondLst>
            </p:seq>
            <p:seq concurrent="1" nextAc="seek">
              <p:cTn id="91" restart="whenNotActive" fill="hold" evtFilter="cancelBubble" nodeType="interactiveSeq">
                <p:stCondLst>
                  <p:cond evt="onClick" delay="0">
                    <p:tgtEl>
                      <p:spTgt spid="135"/>
                    </p:tgtEl>
                  </p:cond>
                </p:stCondLst>
                <p:endSync evt="end" delay="0">
                  <p:rtn val="all"/>
                </p:endSync>
                <p:childTnLst>
                  <p:par>
                    <p:cTn id="92" fill="hold">
                      <p:stCondLst>
                        <p:cond delay="0"/>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127"/>
                                        </p:tgtEl>
                                        <p:attrNameLst>
                                          <p:attrName>style.visibility</p:attrName>
                                        </p:attrNameLst>
                                      </p:cBhvr>
                                      <p:to>
                                        <p:strVal val="visible"/>
                                      </p:to>
                                    </p:set>
                                    <p:animEffect transition="in" filter="fade">
                                      <p:cBhvr>
                                        <p:cTn id="96" dur="500"/>
                                        <p:tgtEl>
                                          <p:spTgt spid="127"/>
                                        </p:tgtEl>
                                      </p:cBhvr>
                                    </p:animEffect>
                                  </p:childTnLst>
                                </p:cTn>
                              </p:par>
                              <p:par>
                                <p:cTn id="97" presetID="1" presetClass="exit" presetSubtype="0" fill="hold" grpId="0" nodeType="withEffect">
                                  <p:stCondLst>
                                    <p:cond delay="0"/>
                                  </p:stCondLst>
                                  <p:childTnLst>
                                    <p:set>
                                      <p:cBhvr>
                                        <p:cTn id="98" dur="1" fill="hold">
                                          <p:stCondLst>
                                            <p:cond delay="0"/>
                                          </p:stCondLst>
                                        </p:cTn>
                                        <p:tgtEl>
                                          <p:spTgt spid="114"/>
                                        </p:tgtEl>
                                        <p:attrNameLst>
                                          <p:attrName>style.visibility</p:attrName>
                                        </p:attrNameLst>
                                      </p:cBhvr>
                                      <p:to>
                                        <p:strVal val="hidden"/>
                                      </p:to>
                                    </p:set>
                                  </p:childTnLst>
                                </p:cTn>
                              </p:par>
                            </p:childTnLst>
                          </p:cTn>
                        </p:par>
                        <p:par>
                          <p:cTn id="99" fill="hold">
                            <p:stCondLst>
                              <p:cond delay="500"/>
                            </p:stCondLst>
                            <p:childTnLst>
                              <p:par>
                                <p:cTn id="100" presetID="10" presetClass="exit" presetSubtype="0" fill="hold" grpId="0" nodeType="afterEffect">
                                  <p:stCondLst>
                                    <p:cond delay="0"/>
                                  </p:stCondLst>
                                  <p:childTnLst>
                                    <p:animEffect transition="out" filter="fade">
                                      <p:cBhvr>
                                        <p:cTn id="101" dur="500"/>
                                        <p:tgtEl>
                                          <p:spTgt spid="123"/>
                                        </p:tgtEl>
                                      </p:cBhvr>
                                    </p:animEffect>
                                    <p:set>
                                      <p:cBhvr>
                                        <p:cTn id="102" dur="1" fill="hold">
                                          <p:stCondLst>
                                            <p:cond delay="499"/>
                                          </p:stCondLst>
                                        </p:cTn>
                                        <p:tgtEl>
                                          <p:spTgt spid="123"/>
                                        </p:tgtEl>
                                        <p:attrNameLst>
                                          <p:attrName>style.visibility</p:attrName>
                                        </p:attrNameLst>
                                      </p:cBhvr>
                                      <p:to>
                                        <p:strVal val="hidden"/>
                                      </p:to>
                                    </p:set>
                                  </p:childTnLst>
                                </p:cTn>
                              </p:par>
                            </p:childTnLst>
                          </p:cTn>
                        </p:par>
                      </p:childTnLst>
                    </p:cTn>
                  </p:par>
                </p:childTnLst>
              </p:cTn>
              <p:nextCondLst>
                <p:cond evt="onClick" delay="0">
                  <p:tgtEl>
                    <p:spTgt spid="135"/>
                  </p:tgtEl>
                </p:cond>
              </p:nextCondLst>
            </p:seq>
            <p:seq concurrent="1" nextAc="seek">
              <p:cTn id="103" restart="whenNotActive" fill="hold" evtFilter="cancelBubble" nodeType="interactiveSeq">
                <p:stCondLst>
                  <p:cond evt="onClick" delay="0">
                    <p:tgtEl>
                      <p:spTgt spid="140"/>
                    </p:tgtEl>
                  </p:cond>
                </p:stCondLst>
                <p:endSync evt="end" delay="0">
                  <p:rtn val="all"/>
                </p:endSync>
                <p:childTnLst>
                  <p:par>
                    <p:cTn id="104" fill="hold">
                      <p:stCondLst>
                        <p:cond delay="0"/>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139"/>
                                        </p:tgtEl>
                                        <p:attrNameLst>
                                          <p:attrName>style.visibility</p:attrName>
                                        </p:attrNameLst>
                                      </p:cBhvr>
                                      <p:to>
                                        <p:strVal val="visible"/>
                                      </p:to>
                                    </p:set>
                                    <p:animEffect transition="in" filter="fade">
                                      <p:cBhvr>
                                        <p:cTn id="108" dur="500"/>
                                        <p:tgtEl>
                                          <p:spTgt spid="139"/>
                                        </p:tgtEl>
                                      </p:cBhvr>
                                    </p:animEffect>
                                  </p:childTnLst>
                                </p:cTn>
                              </p:par>
                              <p:par>
                                <p:cTn id="109" presetID="1" presetClass="exit" presetSubtype="0" fill="hold" grpId="0" nodeType="withEffect">
                                  <p:stCondLst>
                                    <p:cond delay="0"/>
                                  </p:stCondLst>
                                  <p:childTnLst>
                                    <p:set>
                                      <p:cBhvr>
                                        <p:cTn id="110" dur="1" fill="hold">
                                          <p:stCondLst>
                                            <p:cond delay="0"/>
                                          </p:stCondLst>
                                        </p:cTn>
                                        <p:tgtEl>
                                          <p:spTgt spid="74"/>
                                        </p:tgtEl>
                                        <p:attrNameLst>
                                          <p:attrName>style.visibility</p:attrName>
                                        </p:attrNameLst>
                                      </p:cBhvr>
                                      <p:to>
                                        <p:strVal val="hidden"/>
                                      </p:to>
                                    </p:set>
                                  </p:childTnLst>
                                </p:cTn>
                              </p:par>
                            </p:childTnLst>
                          </p:cTn>
                        </p:par>
                        <p:par>
                          <p:cTn id="111" fill="hold">
                            <p:stCondLst>
                              <p:cond delay="500"/>
                            </p:stCondLst>
                            <p:childTnLst>
                              <p:par>
                                <p:cTn id="112" presetID="10" presetClass="exit" presetSubtype="0" fill="hold" grpId="0" nodeType="afterEffect">
                                  <p:stCondLst>
                                    <p:cond delay="0"/>
                                  </p:stCondLst>
                                  <p:childTnLst>
                                    <p:animEffect transition="out" filter="fade">
                                      <p:cBhvr>
                                        <p:cTn id="113" dur="500"/>
                                        <p:tgtEl>
                                          <p:spTgt spid="137"/>
                                        </p:tgtEl>
                                      </p:cBhvr>
                                    </p:animEffect>
                                    <p:set>
                                      <p:cBhvr>
                                        <p:cTn id="114" dur="1" fill="hold">
                                          <p:stCondLst>
                                            <p:cond delay="499"/>
                                          </p:stCondLst>
                                        </p:cTn>
                                        <p:tgtEl>
                                          <p:spTgt spid="137"/>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115" restart="whenNotActive" fill="hold" evtFilter="cancelBubble" nodeType="interactiveSeq">
                <p:stCondLst>
                  <p:cond evt="onClick" delay="0">
                    <p:tgtEl>
                      <p:spTgt spid="145"/>
                    </p:tgtEl>
                  </p:cond>
                </p:stCondLst>
                <p:endSync evt="end" delay="0">
                  <p:rtn val="all"/>
                </p:endSync>
                <p:childTnLst>
                  <p:par>
                    <p:cTn id="116" fill="hold">
                      <p:stCondLst>
                        <p:cond delay="0"/>
                      </p:stCondLst>
                      <p:childTnLst>
                        <p:par>
                          <p:cTn id="117" fill="hold">
                            <p:stCondLst>
                              <p:cond delay="0"/>
                            </p:stCondLst>
                            <p:childTnLst>
                              <p:par>
                                <p:cTn id="118" presetID="10" presetClass="entr" presetSubtype="0" fill="hold" grpId="0" nodeType="clickEffect">
                                  <p:stCondLst>
                                    <p:cond delay="0"/>
                                  </p:stCondLst>
                                  <p:childTnLst>
                                    <p:set>
                                      <p:cBhvr>
                                        <p:cTn id="119" dur="1" fill="hold">
                                          <p:stCondLst>
                                            <p:cond delay="0"/>
                                          </p:stCondLst>
                                        </p:cTn>
                                        <p:tgtEl>
                                          <p:spTgt spid="144"/>
                                        </p:tgtEl>
                                        <p:attrNameLst>
                                          <p:attrName>style.visibility</p:attrName>
                                        </p:attrNameLst>
                                      </p:cBhvr>
                                      <p:to>
                                        <p:strVal val="visible"/>
                                      </p:to>
                                    </p:set>
                                    <p:animEffect transition="in" filter="fade">
                                      <p:cBhvr>
                                        <p:cTn id="120" dur="500"/>
                                        <p:tgtEl>
                                          <p:spTgt spid="144"/>
                                        </p:tgtEl>
                                      </p:cBhvr>
                                    </p:animEffect>
                                  </p:childTnLst>
                                </p:cTn>
                              </p:par>
                              <p:par>
                                <p:cTn id="121" presetID="1" presetClass="exit" presetSubtype="0" fill="hold" grpId="0" nodeType="withEffect">
                                  <p:stCondLst>
                                    <p:cond delay="0"/>
                                  </p:stCondLst>
                                  <p:childTnLst>
                                    <p:set>
                                      <p:cBhvr>
                                        <p:cTn id="122" dur="1" fill="hold">
                                          <p:stCondLst>
                                            <p:cond delay="0"/>
                                          </p:stCondLst>
                                        </p:cTn>
                                        <p:tgtEl>
                                          <p:spTgt spid="153"/>
                                        </p:tgtEl>
                                        <p:attrNameLst>
                                          <p:attrName>style.visibility</p:attrName>
                                        </p:attrNameLst>
                                      </p:cBhvr>
                                      <p:to>
                                        <p:strVal val="hidden"/>
                                      </p:to>
                                    </p:set>
                                  </p:childTnLst>
                                </p:cTn>
                              </p:par>
                            </p:childTnLst>
                          </p:cTn>
                        </p:par>
                        <p:par>
                          <p:cTn id="123" fill="hold">
                            <p:stCondLst>
                              <p:cond delay="500"/>
                            </p:stCondLst>
                            <p:childTnLst>
                              <p:par>
                                <p:cTn id="124" presetID="10" presetClass="exit" presetSubtype="0" fill="hold" grpId="0" nodeType="afterEffect">
                                  <p:stCondLst>
                                    <p:cond delay="0"/>
                                  </p:stCondLst>
                                  <p:childTnLst>
                                    <p:animEffect transition="out" filter="fade">
                                      <p:cBhvr>
                                        <p:cTn id="125" dur="500"/>
                                        <p:tgtEl>
                                          <p:spTgt spid="142"/>
                                        </p:tgtEl>
                                      </p:cBhvr>
                                    </p:animEffect>
                                    <p:set>
                                      <p:cBhvr>
                                        <p:cTn id="126"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5"/>
                  </p:tgtEl>
                </p:cond>
              </p:nextCondLst>
            </p:seq>
            <p:seq concurrent="1" nextAc="seek">
              <p:cTn id="127" restart="whenNotActive" fill="hold" evtFilter="cancelBubble" nodeType="interactiveSeq">
                <p:stCondLst>
                  <p:cond evt="onClick" delay="0">
                    <p:tgtEl>
                      <p:spTgt spid="76"/>
                    </p:tgtEl>
                  </p:cond>
                </p:stCondLst>
                <p:endSync evt="end" delay="0">
                  <p:rtn val="all"/>
                </p:endSync>
                <p:childTnLst>
                  <p:par>
                    <p:cTn id="128" fill="hold">
                      <p:stCondLst>
                        <p:cond delay="0"/>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78"/>
                                        </p:tgtEl>
                                        <p:attrNameLst>
                                          <p:attrName>style.visibility</p:attrName>
                                        </p:attrNameLst>
                                      </p:cBhvr>
                                      <p:to>
                                        <p:strVal val="visible"/>
                                      </p:to>
                                    </p:set>
                                    <p:animEffect transition="in" filter="fade">
                                      <p:cBhvr>
                                        <p:cTn id="132" dur="500"/>
                                        <p:tgtEl>
                                          <p:spTgt spid="78"/>
                                        </p:tgtEl>
                                      </p:cBhvr>
                                    </p:animEffect>
                                  </p:childTnLst>
                                </p:cTn>
                              </p:par>
                            </p:childTnLst>
                          </p:cTn>
                        </p:par>
                        <p:par>
                          <p:cTn id="133" fill="hold">
                            <p:stCondLst>
                              <p:cond delay="500"/>
                            </p:stCondLst>
                            <p:childTnLst>
                              <p:par>
                                <p:cTn id="134" presetID="10" presetClass="exit" presetSubtype="0" fill="hold" grpId="1" nodeType="afterEffect">
                                  <p:stCondLst>
                                    <p:cond delay="2500"/>
                                  </p:stCondLst>
                                  <p:childTnLst>
                                    <p:animEffect transition="out" filter="fade">
                                      <p:cBhvr>
                                        <p:cTn id="135" dur="500"/>
                                        <p:tgtEl>
                                          <p:spTgt spid="78"/>
                                        </p:tgtEl>
                                      </p:cBhvr>
                                    </p:animEffect>
                                    <p:set>
                                      <p:cBhvr>
                                        <p:cTn id="136" dur="1" fill="hold">
                                          <p:stCondLst>
                                            <p:cond delay="4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6"/>
                  </p:tgtEl>
                </p:cond>
              </p:nextCondLst>
            </p:seq>
            <p:seq concurrent="1" nextAc="seek">
              <p:cTn id="137" restart="whenNotActive" fill="hold" evtFilter="cancelBubble" nodeType="interactiveSeq">
                <p:stCondLst>
                  <p:cond evt="onClick" delay="0">
                    <p:tgtEl>
                      <p:spTgt spid="77"/>
                    </p:tgtEl>
                  </p:cond>
                </p:stCondLst>
                <p:endSync evt="end" delay="0">
                  <p:rtn val="all"/>
                </p:endSync>
                <p:childTnLst>
                  <p:par>
                    <p:cTn id="138" fill="hold">
                      <p:stCondLst>
                        <p:cond delay="0"/>
                      </p:stCondLst>
                      <p:childTnLst>
                        <p:par>
                          <p:cTn id="139" fill="hold">
                            <p:stCondLst>
                              <p:cond delay="0"/>
                            </p:stCondLst>
                            <p:childTnLst>
                              <p:par>
                                <p:cTn id="140" presetID="10" presetClass="entr" presetSubtype="0" fill="hold" grpId="0" nodeType="withEffect">
                                  <p:stCondLst>
                                    <p:cond delay="0"/>
                                  </p:stCondLst>
                                  <p:childTnLst>
                                    <p:set>
                                      <p:cBhvr>
                                        <p:cTn id="141" dur="1" fill="hold">
                                          <p:stCondLst>
                                            <p:cond delay="0"/>
                                          </p:stCondLst>
                                        </p:cTn>
                                        <p:tgtEl>
                                          <p:spTgt spid="79"/>
                                        </p:tgtEl>
                                        <p:attrNameLst>
                                          <p:attrName>style.visibility</p:attrName>
                                        </p:attrNameLst>
                                      </p:cBhvr>
                                      <p:to>
                                        <p:strVal val="visible"/>
                                      </p:to>
                                    </p:set>
                                    <p:animEffect transition="in" filter="fade">
                                      <p:cBhvr>
                                        <p:cTn id="142" dur="500"/>
                                        <p:tgtEl>
                                          <p:spTgt spid="79"/>
                                        </p:tgtEl>
                                      </p:cBhvr>
                                    </p:animEffect>
                                  </p:childTnLst>
                                </p:cTn>
                              </p:par>
                            </p:childTnLst>
                          </p:cTn>
                        </p:par>
                        <p:par>
                          <p:cTn id="143" fill="hold">
                            <p:stCondLst>
                              <p:cond delay="500"/>
                            </p:stCondLst>
                            <p:childTnLst>
                              <p:par>
                                <p:cTn id="144" presetID="10" presetClass="exit" presetSubtype="0" fill="hold" grpId="1" nodeType="afterEffect">
                                  <p:stCondLst>
                                    <p:cond delay="2500"/>
                                  </p:stCondLst>
                                  <p:childTnLst>
                                    <p:animEffect transition="out" filter="fade">
                                      <p:cBhvr>
                                        <p:cTn id="145" dur="500"/>
                                        <p:tgtEl>
                                          <p:spTgt spid="79"/>
                                        </p:tgtEl>
                                      </p:cBhvr>
                                    </p:animEffect>
                                    <p:set>
                                      <p:cBhvr>
                                        <p:cTn id="146" dur="1" fill="hold">
                                          <p:stCondLst>
                                            <p:cond delay="499"/>
                                          </p:stCondLst>
                                        </p:cTn>
                                        <p:tgtEl>
                                          <p:spTgt spid="79"/>
                                        </p:tgtEl>
                                        <p:attrNameLst>
                                          <p:attrName>style.visibility</p:attrName>
                                        </p:attrNameLst>
                                      </p:cBhvr>
                                      <p:to>
                                        <p:strVal val="hidden"/>
                                      </p:to>
                                    </p:set>
                                  </p:childTnLst>
                                </p:cTn>
                              </p:par>
                            </p:childTnLst>
                          </p:cTn>
                        </p:par>
                      </p:childTnLst>
                    </p:cTn>
                  </p:par>
                </p:childTnLst>
              </p:cTn>
              <p:nextCondLst>
                <p:cond evt="onClick" delay="0">
                  <p:tgtEl>
                    <p:spTgt spid="77"/>
                  </p:tgtEl>
                </p:cond>
              </p:nextCondLst>
            </p:seq>
            <p:seq concurrent="1" nextAc="seek">
              <p:cTn id="147" restart="whenNotActive" fill="hold" evtFilter="cancelBubble" nodeType="interactiveSeq">
                <p:stCondLst>
                  <p:cond evt="onClick" delay="0">
                    <p:tgtEl>
                      <p:spTgt spid="119"/>
                    </p:tgtEl>
                  </p:cond>
                </p:stCondLst>
                <p:endSync evt="end" delay="0">
                  <p:rtn val="all"/>
                </p:endSync>
                <p:childTnLst>
                  <p:par>
                    <p:cTn id="148" fill="hold">
                      <p:stCondLst>
                        <p:cond delay="0"/>
                      </p:stCondLst>
                      <p:childTnLst>
                        <p:par>
                          <p:cTn id="149" fill="hold">
                            <p:stCondLst>
                              <p:cond delay="0"/>
                            </p:stCondLst>
                            <p:childTnLst>
                              <p:par>
                                <p:cTn id="150" presetID="10" presetClass="entr" presetSubtype="0" fill="hold" grpId="0" nodeType="withEffect">
                                  <p:stCondLst>
                                    <p:cond delay="0"/>
                                  </p:stCondLst>
                                  <p:childTnLst>
                                    <p:set>
                                      <p:cBhvr>
                                        <p:cTn id="151" dur="1" fill="hold">
                                          <p:stCondLst>
                                            <p:cond delay="0"/>
                                          </p:stCondLst>
                                        </p:cTn>
                                        <p:tgtEl>
                                          <p:spTgt spid="146"/>
                                        </p:tgtEl>
                                        <p:attrNameLst>
                                          <p:attrName>style.visibility</p:attrName>
                                        </p:attrNameLst>
                                      </p:cBhvr>
                                      <p:to>
                                        <p:strVal val="visible"/>
                                      </p:to>
                                    </p:set>
                                    <p:animEffect transition="in" filter="fade">
                                      <p:cBhvr>
                                        <p:cTn id="152" dur="500"/>
                                        <p:tgtEl>
                                          <p:spTgt spid="146"/>
                                        </p:tgtEl>
                                      </p:cBhvr>
                                    </p:animEffect>
                                  </p:childTnLst>
                                </p:cTn>
                              </p:par>
                            </p:childTnLst>
                          </p:cTn>
                        </p:par>
                        <p:par>
                          <p:cTn id="153" fill="hold">
                            <p:stCondLst>
                              <p:cond delay="500"/>
                            </p:stCondLst>
                            <p:childTnLst>
                              <p:par>
                                <p:cTn id="154" presetID="10" presetClass="exit" presetSubtype="0" fill="hold" grpId="1" nodeType="afterEffect">
                                  <p:stCondLst>
                                    <p:cond delay="2500"/>
                                  </p:stCondLst>
                                  <p:childTnLst>
                                    <p:animEffect transition="out" filter="fade">
                                      <p:cBhvr>
                                        <p:cTn id="155" dur="500"/>
                                        <p:tgtEl>
                                          <p:spTgt spid="146"/>
                                        </p:tgtEl>
                                      </p:cBhvr>
                                    </p:animEffect>
                                    <p:set>
                                      <p:cBhvr>
                                        <p:cTn id="156" dur="1" fill="hold">
                                          <p:stCondLst>
                                            <p:cond delay="499"/>
                                          </p:stCondLst>
                                        </p:cTn>
                                        <p:tgtEl>
                                          <p:spTgt spid="146"/>
                                        </p:tgtEl>
                                        <p:attrNameLst>
                                          <p:attrName>style.visibility</p:attrName>
                                        </p:attrNameLst>
                                      </p:cBhvr>
                                      <p:to>
                                        <p:strVal val="hidden"/>
                                      </p:to>
                                    </p:set>
                                  </p:childTnLst>
                                </p:cTn>
                              </p:par>
                            </p:childTnLst>
                          </p:cTn>
                        </p:par>
                      </p:childTnLst>
                    </p:cTn>
                  </p:par>
                </p:childTnLst>
              </p:cTn>
              <p:nextCondLst>
                <p:cond evt="onClick" delay="0">
                  <p:tgtEl>
                    <p:spTgt spid="119"/>
                  </p:tgtEl>
                </p:cond>
              </p:nextCondLst>
            </p:seq>
            <p:seq concurrent="1" nextAc="seek">
              <p:cTn id="157" restart="whenNotActive" fill="hold" evtFilter="cancelBubble" nodeType="interactiveSeq">
                <p:stCondLst>
                  <p:cond evt="onClick" delay="0">
                    <p:tgtEl>
                      <p:spTgt spid="118"/>
                    </p:tgtEl>
                  </p:cond>
                </p:stCondLst>
                <p:endSync evt="end" delay="0">
                  <p:rtn val="all"/>
                </p:endSync>
                <p:childTnLst>
                  <p:par>
                    <p:cTn id="158" fill="hold">
                      <p:stCondLst>
                        <p:cond delay="0"/>
                      </p:stCondLst>
                      <p:childTnLst>
                        <p:par>
                          <p:cTn id="159" fill="hold">
                            <p:stCondLst>
                              <p:cond delay="0"/>
                            </p:stCondLst>
                            <p:childTnLst>
                              <p:par>
                                <p:cTn id="160" presetID="10" presetClass="entr" presetSubtype="0" fill="hold" grpId="0" nodeType="withEffect">
                                  <p:stCondLst>
                                    <p:cond delay="0"/>
                                  </p:stCondLst>
                                  <p:childTnLst>
                                    <p:set>
                                      <p:cBhvr>
                                        <p:cTn id="161" dur="1" fill="hold">
                                          <p:stCondLst>
                                            <p:cond delay="0"/>
                                          </p:stCondLst>
                                        </p:cTn>
                                        <p:tgtEl>
                                          <p:spTgt spid="147"/>
                                        </p:tgtEl>
                                        <p:attrNameLst>
                                          <p:attrName>style.visibility</p:attrName>
                                        </p:attrNameLst>
                                      </p:cBhvr>
                                      <p:to>
                                        <p:strVal val="visible"/>
                                      </p:to>
                                    </p:set>
                                    <p:animEffect transition="in" filter="fade">
                                      <p:cBhvr>
                                        <p:cTn id="162" dur="500"/>
                                        <p:tgtEl>
                                          <p:spTgt spid="147"/>
                                        </p:tgtEl>
                                      </p:cBhvr>
                                    </p:animEffect>
                                  </p:childTnLst>
                                </p:cTn>
                              </p:par>
                            </p:childTnLst>
                          </p:cTn>
                        </p:par>
                        <p:par>
                          <p:cTn id="163" fill="hold">
                            <p:stCondLst>
                              <p:cond delay="500"/>
                            </p:stCondLst>
                            <p:childTnLst>
                              <p:par>
                                <p:cTn id="164" presetID="10" presetClass="exit" presetSubtype="0" fill="hold" grpId="1" nodeType="afterEffect">
                                  <p:stCondLst>
                                    <p:cond delay="2500"/>
                                  </p:stCondLst>
                                  <p:childTnLst>
                                    <p:animEffect transition="out" filter="fade">
                                      <p:cBhvr>
                                        <p:cTn id="165" dur="500"/>
                                        <p:tgtEl>
                                          <p:spTgt spid="147"/>
                                        </p:tgtEl>
                                      </p:cBhvr>
                                    </p:animEffect>
                                    <p:set>
                                      <p:cBhvr>
                                        <p:cTn id="166" dur="1" fill="hold">
                                          <p:stCondLst>
                                            <p:cond delay="499"/>
                                          </p:stCondLst>
                                        </p:cTn>
                                        <p:tgtEl>
                                          <p:spTgt spid="147"/>
                                        </p:tgtEl>
                                        <p:attrNameLst>
                                          <p:attrName>style.visibility</p:attrName>
                                        </p:attrNameLst>
                                      </p:cBhvr>
                                      <p:to>
                                        <p:strVal val="hidden"/>
                                      </p:to>
                                    </p:set>
                                  </p:childTnLst>
                                </p:cTn>
                              </p:par>
                            </p:childTnLst>
                          </p:cTn>
                        </p:par>
                      </p:childTnLst>
                    </p:cTn>
                  </p:par>
                </p:childTnLst>
              </p:cTn>
              <p:nextCondLst>
                <p:cond evt="onClick" delay="0">
                  <p:tgtEl>
                    <p:spTgt spid="118"/>
                  </p:tgtEl>
                </p:cond>
              </p:nextCondLst>
            </p:seq>
            <p:seq concurrent="1" nextAc="seek">
              <p:cTn id="167" restart="whenNotActive" fill="hold" evtFilter="cancelBubble" nodeType="interactiveSeq">
                <p:stCondLst>
                  <p:cond evt="onClick" delay="0">
                    <p:tgtEl>
                      <p:spTgt spid="117"/>
                    </p:tgtEl>
                  </p:cond>
                </p:stCondLst>
                <p:endSync evt="end" delay="0">
                  <p:rtn val="all"/>
                </p:endSync>
                <p:childTnLst>
                  <p:par>
                    <p:cTn id="168" fill="hold">
                      <p:stCondLst>
                        <p:cond delay="0"/>
                      </p:stCondLst>
                      <p:childTnLst>
                        <p:par>
                          <p:cTn id="169" fill="hold">
                            <p:stCondLst>
                              <p:cond delay="0"/>
                            </p:stCondLst>
                            <p:childTnLst>
                              <p:par>
                                <p:cTn id="170" presetID="10" presetClass="entr" presetSubtype="0" fill="hold" grpId="0" nodeType="afterEffect">
                                  <p:stCondLst>
                                    <p:cond delay="0"/>
                                  </p:stCondLst>
                                  <p:childTnLst>
                                    <p:set>
                                      <p:cBhvr>
                                        <p:cTn id="171" dur="1" fill="hold">
                                          <p:stCondLst>
                                            <p:cond delay="0"/>
                                          </p:stCondLst>
                                        </p:cTn>
                                        <p:tgtEl>
                                          <p:spTgt spid="148"/>
                                        </p:tgtEl>
                                        <p:attrNameLst>
                                          <p:attrName>style.visibility</p:attrName>
                                        </p:attrNameLst>
                                      </p:cBhvr>
                                      <p:to>
                                        <p:strVal val="visible"/>
                                      </p:to>
                                    </p:set>
                                    <p:animEffect transition="in" filter="fade">
                                      <p:cBhvr>
                                        <p:cTn id="172" dur="500"/>
                                        <p:tgtEl>
                                          <p:spTgt spid="148"/>
                                        </p:tgtEl>
                                      </p:cBhvr>
                                    </p:animEffect>
                                  </p:childTnLst>
                                </p:cTn>
                              </p:par>
                            </p:childTnLst>
                          </p:cTn>
                        </p:par>
                        <p:par>
                          <p:cTn id="173" fill="hold">
                            <p:stCondLst>
                              <p:cond delay="500"/>
                            </p:stCondLst>
                            <p:childTnLst>
                              <p:par>
                                <p:cTn id="174" presetID="10" presetClass="exit" presetSubtype="0" fill="hold" grpId="1" nodeType="afterEffect">
                                  <p:stCondLst>
                                    <p:cond delay="2500"/>
                                  </p:stCondLst>
                                  <p:childTnLst>
                                    <p:animEffect transition="out" filter="fade">
                                      <p:cBhvr>
                                        <p:cTn id="175" dur="500"/>
                                        <p:tgtEl>
                                          <p:spTgt spid="148"/>
                                        </p:tgtEl>
                                      </p:cBhvr>
                                    </p:animEffect>
                                    <p:set>
                                      <p:cBhvr>
                                        <p:cTn id="176" dur="1" fill="hold">
                                          <p:stCondLst>
                                            <p:cond delay="499"/>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117"/>
                  </p:tgtEl>
                </p:cond>
              </p:nextCondLst>
            </p:seq>
            <p:seq concurrent="1" nextAc="seek">
              <p:cTn id="177" restart="whenNotActive" fill="hold" evtFilter="cancelBubble" nodeType="interactiveSeq">
                <p:stCondLst>
                  <p:cond evt="onClick" delay="0">
                    <p:tgtEl>
                      <p:spTgt spid="116"/>
                    </p:tgtEl>
                  </p:cond>
                </p:stCondLst>
                <p:endSync evt="end" delay="0">
                  <p:rtn val="all"/>
                </p:endSync>
                <p:childTnLst>
                  <p:par>
                    <p:cTn id="178" fill="hold">
                      <p:stCondLst>
                        <p:cond delay="0"/>
                      </p:stCondLst>
                      <p:childTnLst>
                        <p:par>
                          <p:cTn id="179" fill="hold">
                            <p:stCondLst>
                              <p:cond delay="0"/>
                            </p:stCondLst>
                            <p:childTnLst>
                              <p:par>
                                <p:cTn id="180" presetID="10" presetClass="entr" presetSubtype="0" fill="hold" grpId="0" nodeType="withEffect">
                                  <p:stCondLst>
                                    <p:cond delay="0"/>
                                  </p:stCondLst>
                                  <p:childTnLst>
                                    <p:set>
                                      <p:cBhvr>
                                        <p:cTn id="181" dur="1" fill="hold">
                                          <p:stCondLst>
                                            <p:cond delay="0"/>
                                          </p:stCondLst>
                                        </p:cTn>
                                        <p:tgtEl>
                                          <p:spTgt spid="149"/>
                                        </p:tgtEl>
                                        <p:attrNameLst>
                                          <p:attrName>style.visibility</p:attrName>
                                        </p:attrNameLst>
                                      </p:cBhvr>
                                      <p:to>
                                        <p:strVal val="visible"/>
                                      </p:to>
                                    </p:set>
                                    <p:animEffect transition="in" filter="fade">
                                      <p:cBhvr>
                                        <p:cTn id="182" dur="500"/>
                                        <p:tgtEl>
                                          <p:spTgt spid="149"/>
                                        </p:tgtEl>
                                      </p:cBhvr>
                                    </p:animEffect>
                                  </p:childTnLst>
                                </p:cTn>
                              </p:par>
                            </p:childTnLst>
                          </p:cTn>
                        </p:par>
                        <p:par>
                          <p:cTn id="183" fill="hold">
                            <p:stCondLst>
                              <p:cond delay="500"/>
                            </p:stCondLst>
                            <p:childTnLst>
                              <p:par>
                                <p:cTn id="184" presetID="10" presetClass="exit" presetSubtype="0" fill="hold" grpId="1" nodeType="afterEffect">
                                  <p:stCondLst>
                                    <p:cond delay="2500"/>
                                  </p:stCondLst>
                                  <p:childTnLst>
                                    <p:animEffect transition="out" filter="fade">
                                      <p:cBhvr>
                                        <p:cTn id="185" dur="500"/>
                                        <p:tgtEl>
                                          <p:spTgt spid="149"/>
                                        </p:tgtEl>
                                      </p:cBhvr>
                                    </p:animEffect>
                                    <p:set>
                                      <p:cBhvr>
                                        <p:cTn id="186" dur="1" fill="hold">
                                          <p:stCondLst>
                                            <p:cond delay="499"/>
                                          </p:stCondLst>
                                        </p:cTn>
                                        <p:tgtEl>
                                          <p:spTgt spid="149"/>
                                        </p:tgtEl>
                                        <p:attrNameLst>
                                          <p:attrName>style.visibility</p:attrName>
                                        </p:attrNameLst>
                                      </p:cBhvr>
                                      <p:to>
                                        <p:strVal val="hidden"/>
                                      </p:to>
                                    </p:set>
                                  </p:childTnLst>
                                </p:cTn>
                              </p:par>
                            </p:childTnLst>
                          </p:cTn>
                        </p:par>
                      </p:childTnLst>
                    </p:cTn>
                  </p:par>
                </p:childTnLst>
              </p:cTn>
              <p:nextCondLst>
                <p:cond evt="onClick" delay="0">
                  <p:tgtEl>
                    <p:spTgt spid="116"/>
                  </p:tgtEl>
                </p:cond>
              </p:nextCondLst>
            </p:seq>
            <p:seq concurrent="1" nextAc="seek">
              <p:cTn id="187" restart="whenNotActive" fill="hold" evtFilter="cancelBubble" nodeType="interactiveSeq">
                <p:stCondLst>
                  <p:cond evt="onClick" delay="0">
                    <p:tgtEl>
                      <p:spTgt spid="115"/>
                    </p:tgtEl>
                  </p:cond>
                </p:stCondLst>
                <p:endSync evt="end" delay="0">
                  <p:rtn val="all"/>
                </p:endSync>
                <p:childTnLst>
                  <p:par>
                    <p:cTn id="188" fill="hold">
                      <p:stCondLst>
                        <p:cond delay="0"/>
                      </p:stCondLst>
                      <p:childTnLst>
                        <p:par>
                          <p:cTn id="189" fill="hold">
                            <p:stCondLst>
                              <p:cond delay="0"/>
                            </p:stCondLst>
                            <p:childTnLst>
                              <p:par>
                                <p:cTn id="190" presetID="10" presetClass="entr" presetSubtype="0" fill="hold" grpId="0" nodeType="withEffect">
                                  <p:stCondLst>
                                    <p:cond delay="0"/>
                                  </p:stCondLst>
                                  <p:childTnLst>
                                    <p:set>
                                      <p:cBhvr>
                                        <p:cTn id="191" dur="1" fill="hold">
                                          <p:stCondLst>
                                            <p:cond delay="0"/>
                                          </p:stCondLst>
                                        </p:cTn>
                                        <p:tgtEl>
                                          <p:spTgt spid="150"/>
                                        </p:tgtEl>
                                        <p:attrNameLst>
                                          <p:attrName>style.visibility</p:attrName>
                                        </p:attrNameLst>
                                      </p:cBhvr>
                                      <p:to>
                                        <p:strVal val="visible"/>
                                      </p:to>
                                    </p:set>
                                    <p:animEffect transition="in" filter="fade">
                                      <p:cBhvr>
                                        <p:cTn id="192" dur="500"/>
                                        <p:tgtEl>
                                          <p:spTgt spid="150"/>
                                        </p:tgtEl>
                                      </p:cBhvr>
                                    </p:animEffect>
                                  </p:childTnLst>
                                </p:cTn>
                              </p:par>
                            </p:childTnLst>
                          </p:cTn>
                        </p:par>
                        <p:par>
                          <p:cTn id="193" fill="hold">
                            <p:stCondLst>
                              <p:cond delay="500"/>
                            </p:stCondLst>
                            <p:childTnLst>
                              <p:par>
                                <p:cTn id="194" presetID="10" presetClass="exit" presetSubtype="0" fill="hold" grpId="1" nodeType="afterEffect">
                                  <p:stCondLst>
                                    <p:cond delay="2500"/>
                                  </p:stCondLst>
                                  <p:childTnLst>
                                    <p:animEffect transition="out" filter="fade">
                                      <p:cBhvr>
                                        <p:cTn id="195" dur="500"/>
                                        <p:tgtEl>
                                          <p:spTgt spid="150"/>
                                        </p:tgtEl>
                                      </p:cBhvr>
                                    </p:animEffect>
                                    <p:set>
                                      <p:cBhvr>
                                        <p:cTn id="196" dur="1" fill="hold">
                                          <p:stCondLst>
                                            <p:cond delay="499"/>
                                          </p:stCondLst>
                                        </p:cTn>
                                        <p:tgtEl>
                                          <p:spTgt spid="150"/>
                                        </p:tgtEl>
                                        <p:attrNameLst>
                                          <p:attrName>style.visibility</p:attrName>
                                        </p:attrNameLst>
                                      </p:cBhvr>
                                      <p:to>
                                        <p:strVal val="hidden"/>
                                      </p:to>
                                    </p:set>
                                  </p:childTnLst>
                                </p:cTn>
                              </p:par>
                            </p:childTnLst>
                          </p:cTn>
                        </p:par>
                      </p:childTnLst>
                    </p:cTn>
                  </p:par>
                </p:childTnLst>
              </p:cTn>
              <p:nextCondLst>
                <p:cond evt="onClick" delay="0">
                  <p:tgtEl>
                    <p:spTgt spid="115"/>
                  </p:tgtEl>
                </p:cond>
              </p:nextCondLst>
            </p:seq>
            <p:seq concurrent="1" nextAc="seek">
              <p:cTn id="197" restart="whenNotActive" fill="hold" evtFilter="cancelBubble" nodeType="interactiveSeq">
                <p:stCondLst>
                  <p:cond evt="onClick" delay="0">
                    <p:tgtEl>
                      <p:spTgt spid="114"/>
                    </p:tgtEl>
                  </p:cond>
                </p:stCondLst>
                <p:endSync evt="end" delay="0">
                  <p:rtn val="all"/>
                </p:endSync>
                <p:childTnLst>
                  <p:par>
                    <p:cTn id="198" fill="hold">
                      <p:stCondLst>
                        <p:cond delay="0"/>
                      </p:stCondLst>
                      <p:childTnLst>
                        <p:par>
                          <p:cTn id="199" fill="hold">
                            <p:stCondLst>
                              <p:cond delay="0"/>
                            </p:stCondLst>
                            <p:childTnLst>
                              <p:par>
                                <p:cTn id="200" presetID="10" presetClass="entr" presetSubtype="0" fill="hold" grpId="0" nodeType="withEffect">
                                  <p:stCondLst>
                                    <p:cond delay="0"/>
                                  </p:stCondLst>
                                  <p:childTnLst>
                                    <p:set>
                                      <p:cBhvr>
                                        <p:cTn id="201" dur="1" fill="hold">
                                          <p:stCondLst>
                                            <p:cond delay="0"/>
                                          </p:stCondLst>
                                        </p:cTn>
                                        <p:tgtEl>
                                          <p:spTgt spid="151"/>
                                        </p:tgtEl>
                                        <p:attrNameLst>
                                          <p:attrName>style.visibility</p:attrName>
                                        </p:attrNameLst>
                                      </p:cBhvr>
                                      <p:to>
                                        <p:strVal val="visible"/>
                                      </p:to>
                                    </p:set>
                                    <p:animEffect transition="in" filter="fade">
                                      <p:cBhvr>
                                        <p:cTn id="202" dur="500"/>
                                        <p:tgtEl>
                                          <p:spTgt spid="151"/>
                                        </p:tgtEl>
                                      </p:cBhvr>
                                    </p:animEffect>
                                  </p:childTnLst>
                                </p:cTn>
                              </p:par>
                            </p:childTnLst>
                          </p:cTn>
                        </p:par>
                        <p:par>
                          <p:cTn id="203" fill="hold">
                            <p:stCondLst>
                              <p:cond delay="500"/>
                            </p:stCondLst>
                            <p:childTnLst>
                              <p:par>
                                <p:cTn id="204" presetID="10" presetClass="exit" presetSubtype="0" fill="hold" grpId="1" nodeType="afterEffect">
                                  <p:stCondLst>
                                    <p:cond delay="2500"/>
                                  </p:stCondLst>
                                  <p:childTnLst>
                                    <p:animEffect transition="out" filter="fade">
                                      <p:cBhvr>
                                        <p:cTn id="205" dur="500"/>
                                        <p:tgtEl>
                                          <p:spTgt spid="151"/>
                                        </p:tgtEl>
                                      </p:cBhvr>
                                    </p:animEffect>
                                    <p:set>
                                      <p:cBhvr>
                                        <p:cTn id="206" dur="1" fill="hold">
                                          <p:stCondLst>
                                            <p:cond delay="499"/>
                                          </p:stCondLst>
                                        </p:cTn>
                                        <p:tgtEl>
                                          <p:spTgt spid="151"/>
                                        </p:tgtEl>
                                        <p:attrNameLst>
                                          <p:attrName>style.visibility</p:attrName>
                                        </p:attrNameLst>
                                      </p:cBhvr>
                                      <p:to>
                                        <p:strVal val="hidden"/>
                                      </p:to>
                                    </p:set>
                                  </p:childTnLst>
                                </p:cTn>
                              </p:par>
                            </p:childTnLst>
                          </p:cTn>
                        </p:par>
                      </p:childTnLst>
                    </p:cTn>
                  </p:par>
                </p:childTnLst>
              </p:cTn>
              <p:nextCondLst>
                <p:cond evt="onClick" delay="0">
                  <p:tgtEl>
                    <p:spTgt spid="114"/>
                  </p:tgtEl>
                </p:cond>
              </p:nextCondLst>
            </p:seq>
            <p:seq concurrent="1" nextAc="seek">
              <p:cTn id="207" restart="whenNotActive" fill="hold" evtFilter="cancelBubble" nodeType="interactiveSeq">
                <p:stCondLst>
                  <p:cond evt="onClick" delay="0">
                    <p:tgtEl>
                      <p:spTgt spid="74"/>
                    </p:tgtEl>
                  </p:cond>
                </p:stCondLst>
                <p:endSync evt="end" delay="0">
                  <p:rtn val="all"/>
                </p:endSync>
                <p:childTnLst>
                  <p:par>
                    <p:cTn id="208" fill="hold">
                      <p:stCondLst>
                        <p:cond delay="0"/>
                      </p:stCondLst>
                      <p:childTnLst>
                        <p:par>
                          <p:cTn id="209" fill="hold">
                            <p:stCondLst>
                              <p:cond delay="0"/>
                            </p:stCondLst>
                            <p:childTnLst>
                              <p:par>
                                <p:cTn id="210" presetID="10" presetClass="entr" presetSubtype="0" fill="hold" grpId="0" nodeType="withEffect">
                                  <p:stCondLst>
                                    <p:cond delay="0"/>
                                  </p:stCondLst>
                                  <p:childTnLst>
                                    <p:set>
                                      <p:cBhvr>
                                        <p:cTn id="211" dur="1" fill="hold">
                                          <p:stCondLst>
                                            <p:cond delay="0"/>
                                          </p:stCondLst>
                                        </p:cTn>
                                        <p:tgtEl>
                                          <p:spTgt spid="152"/>
                                        </p:tgtEl>
                                        <p:attrNameLst>
                                          <p:attrName>style.visibility</p:attrName>
                                        </p:attrNameLst>
                                      </p:cBhvr>
                                      <p:to>
                                        <p:strVal val="visible"/>
                                      </p:to>
                                    </p:set>
                                    <p:animEffect transition="in" filter="fade">
                                      <p:cBhvr>
                                        <p:cTn id="212" dur="500"/>
                                        <p:tgtEl>
                                          <p:spTgt spid="152"/>
                                        </p:tgtEl>
                                      </p:cBhvr>
                                    </p:animEffect>
                                  </p:childTnLst>
                                </p:cTn>
                              </p:par>
                            </p:childTnLst>
                          </p:cTn>
                        </p:par>
                        <p:par>
                          <p:cTn id="213" fill="hold">
                            <p:stCondLst>
                              <p:cond delay="500"/>
                            </p:stCondLst>
                            <p:childTnLst>
                              <p:par>
                                <p:cTn id="214" presetID="10" presetClass="exit" presetSubtype="0" fill="hold" grpId="1" nodeType="afterEffect">
                                  <p:stCondLst>
                                    <p:cond delay="2500"/>
                                  </p:stCondLst>
                                  <p:childTnLst>
                                    <p:animEffect transition="out" filter="fade">
                                      <p:cBhvr>
                                        <p:cTn id="215" dur="500"/>
                                        <p:tgtEl>
                                          <p:spTgt spid="152"/>
                                        </p:tgtEl>
                                      </p:cBhvr>
                                    </p:animEffect>
                                    <p:set>
                                      <p:cBhvr>
                                        <p:cTn id="216" dur="1" fill="hold">
                                          <p:stCondLst>
                                            <p:cond delay="499"/>
                                          </p:stCondLst>
                                        </p:cTn>
                                        <p:tgtEl>
                                          <p:spTgt spid="152"/>
                                        </p:tgtEl>
                                        <p:attrNameLst>
                                          <p:attrName>style.visibility</p:attrName>
                                        </p:attrNameLst>
                                      </p:cBhvr>
                                      <p:to>
                                        <p:strVal val="hidden"/>
                                      </p:to>
                                    </p:set>
                                  </p:childTnLst>
                                </p:cTn>
                              </p:par>
                            </p:childTnLst>
                          </p:cTn>
                        </p:par>
                      </p:childTnLst>
                    </p:cTn>
                  </p:par>
                </p:childTnLst>
              </p:cTn>
              <p:nextCondLst>
                <p:cond evt="onClick" delay="0">
                  <p:tgtEl>
                    <p:spTgt spid="74"/>
                  </p:tgtEl>
                </p:cond>
              </p:nextCondLst>
            </p:seq>
            <p:audio isNarration="1">
              <p:cMediaNode vol="80000" showWhenStopped="0">
                <p:cTn id="217" fill="hold" display="0">
                  <p:stCondLst>
                    <p:cond delay="indefinite"/>
                  </p:stCondLst>
                  <p:endCondLst>
                    <p:cond evt="onStopAudio" delay="0">
                      <p:tgtEl>
                        <p:sldTgt/>
                      </p:tgtEl>
                    </p:cond>
                  </p:endCondLst>
                </p:cTn>
                <p:tgtEl>
                  <p:spTgt spid="8"/>
                </p:tgtEl>
              </p:cMediaNode>
            </p:audio>
          </p:childTnLst>
        </p:cTn>
      </p:par>
    </p:tnLst>
    <p:bldLst>
      <p:bldP spid="78" grpId="0" animBg="1"/>
      <p:bldP spid="78" grpId="1" animBg="1"/>
      <p:bldP spid="79" grpId="0" animBg="1"/>
      <p:bldP spid="79" grpId="1" animBg="1"/>
      <p:bldP spid="146" grpId="0" animBg="1"/>
      <p:bldP spid="146" grpId="1" animBg="1"/>
      <p:bldP spid="147" grpId="0" animBg="1"/>
      <p:bldP spid="147" grpId="1" animBg="1"/>
      <p:bldP spid="148" grpId="0" animBg="1"/>
      <p:bldP spid="148" grpId="1" animBg="1"/>
      <p:bldP spid="149" grpId="0" animBg="1"/>
      <p:bldP spid="149" grpId="1" animBg="1"/>
      <p:bldP spid="150" grpId="0" animBg="1"/>
      <p:bldP spid="150" grpId="1" animBg="1"/>
      <p:bldP spid="151" grpId="0" animBg="1"/>
      <p:bldP spid="151" grpId="1" animBg="1"/>
      <p:bldP spid="152" grpId="0" animBg="1"/>
      <p:bldP spid="152" grpId="1" animBg="1"/>
      <p:bldP spid="87" grpId="0"/>
      <p:bldP spid="88" grpId="0"/>
      <p:bldP spid="89" grpId="0"/>
      <p:bldP spid="99" grpId="0"/>
      <p:bldP spid="100" grpId="0"/>
      <p:bldP spid="101" grpId="0"/>
      <p:bldP spid="153" grpId="0" animBg="1"/>
      <p:bldP spid="74" grpId="0" animBg="1"/>
      <p:bldP spid="114" grpId="0" animBg="1"/>
      <p:bldP spid="115" grpId="0" animBg="1"/>
      <p:bldP spid="116" grpId="0" animBg="1"/>
      <p:bldP spid="117" grpId="0" animBg="1"/>
      <p:bldP spid="118" grpId="0" animBg="1"/>
      <p:bldP spid="119" grpId="0" animBg="1"/>
      <p:bldP spid="77" grpId="0" animBg="1"/>
      <p:bldP spid="76" grpId="0" animBg="1"/>
      <p:bldP spid="142" grpId="0"/>
      <p:bldP spid="144" grpId="0"/>
      <p:bldP spid="90" grpId="0"/>
      <p:bldP spid="91" grpId="0"/>
      <p:bldP spid="92" grpId="0"/>
      <p:bldP spid="102" grpId="0"/>
      <p:bldP spid="103" grpId="0"/>
      <p:bldP spid="104" grpId="0"/>
      <p:bldP spid="122" grpId="0"/>
      <p:bldP spid="123" grpId="0"/>
      <p:bldP spid="126" grpId="0"/>
      <p:bldP spid="127" grpId="0"/>
      <p:bldP spid="137" grpId="0"/>
      <p:bldP spid="1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BF028B73-E430-46B4-9DCB-FD567F97110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6725"/>
          <a:stretch/>
        </p:blipFill>
        <p:spPr>
          <a:xfrm>
            <a:off x="440385" y="1932693"/>
            <a:ext cx="3892106" cy="4518597"/>
          </a:xfrm>
          <a:prstGeom prst="rect">
            <a:avLst/>
          </a:prstGeom>
        </p:spPr>
      </p:pic>
      <p:pic>
        <p:nvPicPr>
          <p:cNvPr id="17" name="Picture 16">
            <a:extLst>
              <a:ext uri="{FF2B5EF4-FFF2-40B4-BE49-F238E27FC236}">
                <a16:creationId xmlns:a16="http://schemas.microsoft.com/office/drawing/2014/main" id="{0CCE46D9-51C3-4101-9650-FA4465A518F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6" name="Rectangle 5">
            <a:extLst>
              <a:ext uri="{FF2B5EF4-FFF2-40B4-BE49-F238E27FC236}">
                <a16:creationId xmlns:a16="http://schemas.microsoft.com/office/drawing/2014/main" id="{9DEAEB24-DE6C-48BA-8249-1F28198B870D}"/>
              </a:ext>
            </a:extLst>
          </p:cNvPr>
          <p:cNvSpPr/>
          <p:nvPr/>
        </p:nvSpPr>
        <p:spPr>
          <a:xfrm>
            <a:off x="4761169" y="1927517"/>
            <a:ext cx="3627181" cy="1973104"/>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 book on algebra provides the first clue. Solve each equation to find the value of the missing number. </a:t>
            </a:r>
          </a:p>
          <a:p>
            <a:pPr>
              <a:lnSpc>
                <a:spcPct val="107000"/>
              </a:lnSpc>
              <a:spcAft>
                <a:spcPts val="800"/>
              </a:spcAft>
            </a:pPr>
            <a:r>
              <a:rPr lang="en-GB" dirty="0">
                <a:ea typeface="Calibri" panose="020F0502020204030204" pitchFamily="34" charset="0"/>
                <a:cs typeface="Times New Roman" panose="02020603050405020304" pitchFamily="18" charset="0"/>
              </a:rPr>
              <a:t>The solution found most frequently provides the first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1">
            <a:extLst>
              <a:ext uri="{FF2B5EF4-FFF2-40B4-BE49-F238E27FC236}">
                <a16:creationId xmlns:a16="http://schemas.microsoft.com/office/drawing/2014/main" id="{B23AEFDF-1ECD-4706-B1D5-5E7A3472E2DB}"/>
              </a:ext>
            </a:extLst>
          </p:cNvPr>
          <p:cNvSpPr/>
          <p:nvPr/>
        </p:nvSpPr>
        <p:spPr>
          <a:xfrm>
            <a:off x="7821611" y="564054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extLst>
              <a:ext uri="{FF2B5EF4-FFF2-40B4-BE49-F238E27FC236}">
                <a16:creationId xmlns:a16="http://schemas.microsoft.com/office/drawing/2014/main" id="{A5A9B2E3-F917-41F8-B014-CD54EC2A0332}"/>
              </a:ext>
            </a:extLst>
          </p:cNvPr>
          <p:cNvSpPr/>
          <p:nvPr/>
        </p:nvSpPr>
        <p:spPr>
          <a:xfrm>
            <a:off x="7823199" y="5665944"/>
            <a:ext cx="398462" cy="554037"/>
          </a:xfrm>
          <a:prstGeom prst="rect">
            <a:avLst/>
          </a:prstGeom>
        </p:spPr>
        <p:txBody>
          <a:bodyPr>
            <a:spAutoFit/>
          </a:bodyPr>
          <a:lstStyle/>
          <a:p>
            <a:pPr eaLnBrk="1" fontAlgn="auto" hangingPunct="1">
              <a:spcBef>
                <a:spcPts val="0"/>
              </a:spcBef>
              <a:spcAft>
                <a:spcPts val="0"/>
              </a:spcAft>
              <a:defRPr/>
            </a:pPr>
            <a:r>
              <a:rPr lang="en-GB" sz="3000" b="1" dirty="0">
                <a:solidFill>
                  <a:srgbClr val="00639A"/>
                </a:solidFill>
                <a:latin typeface="+mn-lt"/>
              </a:rPr>
              <a:t>8</a:t>
            </a:r>
          </a:p>
        </p:txBody>
      </p:sp>
      <p:sp>
        <p:nvSpPr>
          <p:cNvPr id="14"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1</a:t>
            </a:r>
          </a:p>
        </p:txBody>
      </p:sp>
      <p:sp>
        <p:nvSpPr>
          <p:cNvPr id="18"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2" name="Hyperlink">
            <a:hlinkClick r:id="rId7" action="ppaction://hlinksldjump"/>
          </p:cNvPr>
          <p:cNvSpPr/>
          <p:nvPr/>
        </p:nvSpPr>
        <p:spPr>
          <a:xfrm>
            <a:off x="7661609" y="5224408"/>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614F5470-FF59-4F61-85B4-77808118C3C9}"/>
              </a:ext>
            </a:extLst>
          </p:cNvPr>
          <p:cNvSpPr/>
          <p:nvPr/>
        </p:nvSpPr>
        <p:spPr>
          <a:xfrm>
            <a:off x="4693610" y="5724856"/>
            <a:ext cx="3048000" cy="369888"/>
          </a:xfrm>
          <a:prstGeom prst="rect">
            <a:avLst/>
          </a:prstGeom>
        </p:spPr>
        <p:txBody>
          <a:bodyPr wrap="none">
            <a:spAutoFit/>
          </a:bodyPr>
          <a:lstStyle/>
          <a:p>
            <a:pPr eaLnBrk="1" fontAlgn="auto" hangingPunct="1">
              <a:spcBef>
                <a:spcPts val="0"/>
              </a:spcBef>
              <a:spcAft>
                <a:spcPts val="0"/>
              </a:spcAft>
              <a:defRPr/>
            </a:pPr>
            <a:r>
              <a:rPr lang="en-GB" dirty="0">
                <a:latin typeface="+mn-lt"/>
              </a:rPr>
              <a:t>The first digit of the code is</a:t>
            </a:r>
          </a:p>
        </p:txBody>
      </p:sp>
      <p:sp>
        <p:nvSpPr>
          <p:cNvPr id="3" name="Rectangle 2"/>
          <p:cNvSpPr/>
          <p:nvPr/>
        </p:nvSpPr>
        <p:spPr>
          <a:xfrm>
            <a:off x="1284740" y="2327887"/>
            <a:ext cx="1390124" cy="369332"/>
          </a:xfrm>
          <a:prstGeom prst="rect">
            <a:avLst/>
          </a:prstGeom>
        </p:spPr>
        <p:txBody>
          <a:bodyPr wrap="none">
            <a:spAutoFit/>
          </a:bodyPr>
          <a:lstStyle/>
          <a:p>
            <a:r>
              <a:rPr lang="pt-BR" dirty="0"/>
              <a:t>2a + 4 = 20</a:t>
            </a:r>
            <a:endParaRPr lang="en-GB" dirty="0"/>
          </a:p>
        </p:txBody>
      </p:sp>
      <p:sp>
        <p:nvSpPr>
          <p:cNvPr id="4" name="Rectangle 3"/>
          <p:cNvSpPr/>
          <p:nvPr/>
        </p:nvSpPr>
        <p:spPr>
          <a:xfrm>
            <a:off x="2386438" y="2870664"/>
            <a:ext cx="1393330" cy="369332"/>
          </a:xfrm>
          <a:prstGeom prst="rect">
            <a:avLst/>
          </a:prstGeom>
        </p:spPr>
        <p:txBody>
          <a:bodyPr wrap="none">
            <a:spAutoFit/>
          </a:bodyPr>
          <a:lstStyle/>
          <a:p>
            <a:r>
              <a:rPr lang="pt-BR" dirty="0"/>
              <a:t>4b - 13 = 15</a:t>
            </a:r>
            <a:endParaRPr lang="en-GB" dirty="0"/>
          </a:p>
        </p:txBody>
      </p:sp>
      <p:sp>
        <p:nvSpPr>
          <p:cNvPr id="7" name="Rectangle 6"/>
          <p:cNvSpPr/>
          <p:nvPr/>
        </p:nvSpPr>
        <p:spPr>
          <a:xfrm>
            <a:off x="1246567" y="3413441"/>
            <a:ext cx="1433406" cy="369332"/>
          </a:xfrm>
          <a:prstGeom prst="rect">
            <a:avLst/>
          </a:prstGeom>
        </p:spPr>
        <p:txBody>
          <a:bodyPr wrap="none">
            <a:spAutoFit/>
          </a:bodyPr>
          <a:lstStyle/>
          <a:p>
            <a:r>
              <a:rPr lang="en-GB" dirty="0"/>
              <a:t>40 - 3c = 16</a:t>
            </a:r>
          </a:p>
        </p:txBody>
      </p:sp>
      <p:sp>
        <p:nvSpPr>
          <p:cNvPr id="9" name="Rectangle 8"/>
          <p:cNvSpPr/>
          <p:nvPr/>
        </p:nvSpPr>
        <p:spPr>
          <a:xfrm>
            <a:off x="2406389" y="3863831"/>
            <a:ext cx="1401346" cy="369332"/>
          </a:xfrm>
          <a:prstGeom prst="rect">
            <a:avLst/>
          </a:prstGeom>
        </p:spPr>
        <p:txBody>
          <a:bodyPr wrap="none">
            <a:spAutoFit/>
          </a:bodyPr>
          <a:lstStyle/>
          <a:p>
            <a:r>
              <a:rPr lang="pt-BR" dirty="0"/>
              <a:t>5d - 14 = 21</a:t>
            </a:r>
            <a:endParaRPr lang="en-GB" dirty="0"/>
          </a:p>
        </p:txBody>
      </p:sp>
      <p:sp>
        <p:nvSpPr>
          <p:cNvPr id="13" name="Rectangle 12"/>
          <p:cNvSpPr/>
          <p:nvPr/>
        </p:nvSpPr>
        <p:spPr>
          <a:xfrm>
            <a:off x="1106328" y="4287115"/>
            <a:ext cx="1348446" cy="369332"/>
          </a:xfrm>
          <a:prstGeom prst="rect">
            <a:avLst/>
          </a:prstGeom>
        </p:spPr>
        <p:txBody>
          <a:bodyPr wrap="none">
            <a:spAutoFit/>
          </a:bodyPr>
          <a:lstStyle/>
          <a:p>
            <a:r>
              <a:rPr lang="en-GB" dirty="0"/>
              <a:t>6 + 2e = 24</a:t>
            </a:r>
          </a:p>
        </p:txBody>
      </p:sp>
      <p:sp>
        <p:nvSpPr>
          <p:cNvPr id="15" name="Rectangle 14"/>
          <p:cNvSpPr/>
          <p:nvPr/>
        </p:nvSpPr>
        <p:spPr>
          <a:xfrm>
            <a:off x="2356055" y="4709523"/>
            <a:ext cx="1205779" cy="369332"/>
          </a:xfrm>
          <a:prstGeom prst="rect">
            <a:avLst/>
          </a:prstGeom>
        </p:spPr>
        <p:txBody>
          <a:bodyPr wrap="none">
            <a:spAutoFit/>
          </a:bodyPr>
          <a:lstStyle/>
          <a:p>
            <a:r>
              <a:rPr lang="en-GB" dirty="0"/>
              <a:t>f - 10 = -1</a:t>
            </a:r>
          </a:p>
        </p:txBody>
      </p:sp>
      <p:sp>
        <p:nvSpPr>
          <p:cNvPr id="19" name="Rectangle 18"/>
          <p:cNvSpPr/>
          <p:nvPr/>
        </p:nvSpPr>
        <p:spPr>
          <a:xfrm>
            <a:off x="1020567" y="5204690"/>
            <a:ext cx="1519968" cy="369332"/>
          </a:xfrm>
          <a:prstGeom prst="rect">
            <a:avLst/>
          </a:prstGeom>
        </p:spPr>
        <p:txBody>
          <a:bodyPr wrap="none">
            <a:spAutoFit/>
          </a:bodyPr>
          <a:lstStyle/>
          <a:p>
            <a:r>
              <a:rPr lang="pt-BR" dirty="0"/>
              <a:t>20 - 3g = -4 </a:t>
            </a:r>
            <a:endParaRPr lang="en-GB" dirty="0"/>
          </a:p>
        </p:txBody>
      </p:sp>
      <p:sp>
        <p:nvSpPr>
          <p:cNvPr id="22" name="Rectangle 21"/>
          <p:cNvSpPr/>
          <p:nvPr/>
        </p:nvSpPr>
        <p:spPr>
          <a:xfrm>
            <a:off x="2657231" y="5185883"/>
            <a:ext cx="716863" cy="369332"/>
          </a:xfrm>
          <a:prstGeom prst="rect">
            <a:avLst/>
          </a:prstGeom>
        </p:spPr>
        <p:txBody>
          <a:bodyPr wrap="none">
            <a:spAutoFit/>
          </a:bodyPr>
          <a:lstStyle/>
          <a:p>
            <a:r>
              <a:rPr lang="pt-BR" b="1" dirty="0">
                <a:solidFill>
                  <a:schemeClr val="accent5">
                    <a:lumMod val="75000"/>
                  </a:schemeClr>
                </a:solidFill>
              </a:rPr>
              <a:t>g = 8</a:t>
            </a:r>
          </a:p>
        </p:txBody>
      </p:sp>
      <p:sp>
        <p:nvSpPr>
          <p:cNvPr id="25" name="Rectangle 24"/>
          <p:cNvSpPr/>
          <p:nvPr/>
        </p:nvSpPr>
        <p:spPr>
          <a:xfrm>
            <a:off x="2828513" y="2327887"/>
            <a:ext cx="724878" cy="369332"/>
          </a:xfrm>
          <a:prstGeom prst="rect">
            <a:avLst/>
          </a:prstGeom>
        </p:spPr>
        <p:txBody>
          <a:bodyPr wrap="none">
            <a:spAutoFit/>
          </a:bodyPr>
          <a:lstStyle/>
          <a:p>
            <a:r>
              <a:rPr lang="pt-BR" b="1" dirty="0">
                <a:solidFill>
                  <a:schemeClr val="accent5">
                    <a:lumMod val="75000"/>
                  </a:schemeClr>
                </a:solidFill>
              </a:rPr>
              <a:t>a = 8</a:t>
            </a:r>
            <a:endParaRPr lang="en-GB" b="1" dirty="0">
              <a:solidFill>
                <a:schemeClr val="accent5">
                  <a:lumMod val="75000"/>
                </a:schemeClr>
              </a:solidFill>
            </a:endParaRPr>
          </a:p>
        </p:txBody>
      </p:sp>
      <p:sp>
        <p:nvSpPr>
          <p:cNvPr id="28" name="Rectangle 27"/>
          <p:cNvSpPr/>
          <p:nvPr/>
        </p:nvSpPr>
        <p:spPr>
          <a:xfrm>
            <a:off x="1484901" y="2884271"/>
            <a:ext cx="697627" cy="369332"/>
          </a:xfrm>
          <a:prstGeom prst="rect">
            <a:avLst/>
          </a:prstGeom>
        </p:spPr>
        <p:txBody>
          <a:bodyPr wrap="none">
            <a:spAutoFit/>
          </a:bodyPr>
          <a:lstStyle/>
          <a:p>
            <a:r>
              <a:rPr lang="pt-BR" b="1" dirty="0">
                <a:solidFill>
                  <a:schemeClr val="accent5">
                    <a:lumMod val="75000"/>
                  </a:schemeClr>
                </a:solidFill>
              </a:rPr>
              <a:t>b = 7</a:t>
            </a:r>
            <a:endParaRPr lang="en-GB" dirty="0">
              <a:solidFill>
                <a:schemeClr val="accent5">
                  <a:lumMod val="75000"/>
                </a:schemeClr>
              </a:solidFill>
            </a:endParaRPr>
          </a:p>
        </p:txBody>
      </p:sp>
      <p:sp>
        <p:nvSpPr>
          <p:cNvPr id="29" name="Rectangle 28"/>
          <p:cNvSpPr/>
          <p:nvPr/>
        </p:nvSpPr>
        <p:spPr>
          <a:xfrm>
            <a:off x="2674864" y="3386227"/>
            <a:ext cx="699230" cy="369332"/>
          </a:xfrm>
          <a:prstGeom prst="rect">
            <a:avLst/>
          </a:prstGeom>
        </p:spPr>
        <p:txBody>
          <a:bodyPr wrap="none">
            <a:spAutoFit/>
          </a:bodyPr>
          <a:lstStyle/>
          <a:p>
            <a:r>
              <a:rPr lang="pt-BR" b="1" dirty="0">
                <a:solidFill>
                  <a:schemeClr val="accent5">
                    <a:lumMod val="75000"/>
                  </a:schemeClr>
                </a:solidFill>
              </a:rPr>
              <a:t>c = 8</a:t>
            </a:r>
            <a:endParaRPr lang="en-GB" dirty="0">
              <a:solidFill>
                <a:schemeClr val="accent5">
                  <a:lumMod val="75000"/>
                </a:schemeClr>
              </a:solidFill>
            </a:endParaRPr>
          </a:p>
        </p:txBody>
      </p:sp>
      <p:sp>
        <p:nvSpPr>
          <p:cNvPr id="30" name="Rectangle 29"/>
          <p:cNvSpPr/>
          <p:nvPr/>
        </p:nvSpPr>
        <p:spPr>
          <a:xfrm>
            <a:off x="1573504" y="3864707"/>
            <a:ext cx="702436" cy="369332"/>
          </a:xfrm>
          <a:prstGeom prst="rect">
            <a:avLst/>
          </a:prstGeom>
        </p:spPr>
        <p:txBody>
          <a:bodyPr wrap="none">
            <a:spAutoFit/>
          </a:bodyPr>
          <a:lstStyle/>
          <a:p>
            <a:r>
              <a:rPr lang="pt-BR" b="1" dirty="0">
                <a:solidFill>
                  <a:schemeClr val="accent5">
                    <a:lumMod val="75000"/>
                  </a:schemeClr>
                </a:solidFill>
              </a:rPr>
              <a:t>d = 7</a:t>
            </a:r>
            <a:endParaRPr lang="en-GB" dirty="0">
              <a:solidFill>
                <a:schemeClr val="accent5">
                  <a:lumMod val="75000"/>
                </a:schemeClr>
              </a:solidFill>
            </a:endParaRPr>
          </a:p>
        </p:txBody>
      </p:sp>
      <p:sp>
        <p:nvSpPr>
          <p:cNvPr id="31" name="Rectangle 30"/>
          <p:cNvSpPr/>
          <p:nvPr/>
        </p:nvSpPr>
        <p:spPr>
          <a:xfrm>
            <a:off x="2483115" y="4269863"/>
            <a:ext cx="692818" cy="369332"/>
          </a:xfrm>
          <a:prstGeom prst="rect">
            <a:avLst/>
          </a:prstGeom>
        </p:spPr>
        <p:txBody>
          <a:bodyPr wrap="none">
            <a:spAutoFit/>
          </a:bodyPr>
          <a:lstStyle/>
          <a:p>
            <a:r>
              <a:rPr lang="pt-BR" b="1" dirty="0">
                <a:solidFill>
                  <a:schemeClr val="accent5">
                    <a:lumMod val="75000"/>
                  </a:schemeClr>
                </a:solidFill>
              </a:rPr>
              <a:t>e = 9</a:t>
            </a:r>
            <a:endParaRPr lang="en-GB" dirty="0">
              <a:solidFill>
                <a:schemeClr val="accent5">
                  <a:lumMod val="75000"/>
                </a:schemeClr>
              </a:solidFill>
            </a:endParaRPr>
          </a:p>
        </p:txBody>
      </p:sp>
      <p:sp>
        <p:nvSpPr>
          <p:cNvPr id="34" name="Rectangle 33"/>
          <p:cNvSpPr/>
          <p:nvPr/>
        </p:nvSpPr>
        <p:spPr>
          <a:xfrm>
            <a:off x="1425599" y="4709523"/>
            <a:ext cx="665567" cy="369332"/>
          </a:xfrm>
          <a:prstGeom prst="rect">
            <a:avLst/>
          </a:prstGeom>
        </p:spPr>
        <p:txBody>
          <a:bodyPr wrap="none">
            <a:spAutoFit/>
          </a:bodyPr>
          <a:lstStyle/>
          <a:p>
            <a:r>
              <a:rPr lang="pt-BR" b="1" dirty="0">
                <a:solidFill>
                  <a:schemeClr val="accent5">
                    <a:lumMod val="75000"/>
                  </a:schemeClr>
                </a:solidFill>
              </a:rPr>
              <a:t>f = 9</a:t>
            </a:r>
            <a:endParaRPr lang="en-GB" dirty="0">
              <a:solidFill>
                <a:schemeClr val="accent5">
                  <a:lumMod val="75000"/>
                </a:schemeClr>
              </a:solidFill>
            </a:endParaRPr>
          </a:p>
        </p:txBody>
      </p:sp>
      <p:sp>
        <p:nvSpPr>
          <p:cNvPr id="26" name="Oval 25"/>
          <p:cNvSpPr/>
          <p:nvPr/>
        </p:nvSpPr>
        <p:spPr>
          <a:xfrm>
            <a:off x="3088522" y="3412904"/>
            <a:ext cx="265443" cy="31597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3272073" y="2356170"/>
            <a:ext cx="265443" cy="31597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3083759" y="5206152"/>
            <a:ext cx="265443" cy="31597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Audio 1">
            <a:hlinkClick r:id="" action="ppaction://media"/>
            <a:extLst>
              <a:ext uri="{FF2B5EF4-FFF2-40B4-BE49-F238E27FC236}">
                <a16:creationId xmlns:a16="http://schemas.microsoft.com/office/drawing/2014/main" id="{2834C562-42CA-46E4-8A00-10D2C88466D0}"/>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108598353"/>
      </p:ext>
    </p:extLst>
  </p:cSld>
  <p:clrMapOvr>
    <a:masterClrMapping/>
  </p:clrMapOvr>
  <mc:AlternateContent xmlns:mc="http://schemas.openxmlformats.org/markup-compatibility/2006">
    <mc:Choice xmlns:p14="http://schemas.microsoft.com/office/powerpoint/2010/main" Requires="p14">
      <p:transition spd="slow" p14:dur="2000" advClick="0" advTm="66457"/>
    </mc:Choice>
    <mc:Fallback>
      <p:transition spd="slow" advClick="0" advTm="664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childTnLst>
                          </p:cTn>
                        </p:par>
                        <p:par>
                          <p:cTn id="53" fill="hold">
                            <p:stCondLst>
                              <p:cond delay="1000"/>
                            </p:stCondLst>
                            <p:childTnLst>
                              <p:par>
                                <p:cTn id="54" presetID="10" presetClass="exit" presetSubtype="0" fill="hold" grpId="0" nodeType="afterEffect">
                                  <p:stCondLst>
                                    <p:cond delay="0"/>
                                  </p:stCondLst>
                                  <p:childTnLst>
                                    <p:animEffect transition="out" filter="fade">
                                      <p:cBhvr>
                                        <p:cTn id="55" dur="500"/>
                                        <p:tgtEl>
                                          <p:spTgt spid="18"/>
                                        </p:tgtEl>
                                      </p:cBhvr>
                                    </p:animEffect>
                                    <p:set>
                                      <p:cBhvr>
                                        <p:cTn id="56" dur="1" fill="hold">
                                          <p:stCondLst>
                                            <p:cond delay="499"/>
                                          </p:stCondLst>
                                        </p:cTn>
                                        <p:tgtEl>
                                          <p:spTgt spid="18"/>
                                        </p:tgtEl>
                                        <p:attrNameLst>
                                          <p:attrName>style.visibility</p:attrName>
                                        </p:attrNameLst>
                                      </p:cBhvr>
                                      <p:to>
                                        <p:strVal val="hidden"/>
                                      </p:to>
                                    </p:set>
                                  </p:childTnLst>
                                </p:cTn>
                              </p:par>
                            </p:childTnLst>
                          </p:cTn>
                        </p:par>
                        <p:par>
                          <p:cTn id="57" fill="hold">
                            <p:stCondLst>
                              <p:cond delay="1500"/>
                            </p:stCondLst>
                            <p:childTnLst>
                              <p:par>
                                <p:cTn id="58" presetID="10" presetClass="entr" presetSubtype="0"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childTnLst>
                                </p:cTn>
                              </p:par>
                            </p:childTnLst>
                          </p:cTn>
                        </p:par>
                        <p:par>
                          <p:cTn id="61" fill="hold">
                            <p:stCondLst>
                              <p:cond delay="2500"/>
                            </p:stCondLst>
                            <p:childTnLst>
                              <p:par>
                                <p:cTn id="62" presetID="10" presetClass="entr" presetSubtype="0"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childTnLst>
                                </p:cTn>
                              </p:par>
                            </p:childTnLst>
                          </p:cTn>
                        </p:par>
                        <p:par>
                          <p:cTn id="65" fill="hold">
                            <p:stCondLst>
                              <p:cond delay="3500"/>
                            </p:stCondLst>
                            <p:childTnLst>
                              <p:par>
                                <p:cTn id="66" presetID="1" presetClass="entr" presetSubtype="0" fill="hold" grpId="0" nodeType="afterEffect" nodePh="1">
                                  <p:stCondLst>
                                    <p:cond delay="0"/>
                                  </p:stCondLst>
                                  <p:endCondLst>
                                    <p:cond evt="begin" delay="0">
                                      <p:tn val="66"/>
                                    </p:cond>
                                  </p:endCondLst>
                                  <p:childTnLst>
                                    <p:set>
                                      <p:cBhvr>
                                        <p:cTn id="67"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audio isNarration="1">
              <p:cMediaNode vol="80000" showWhenStopped="0">
                <p:cTn id="68" fill="hold" display="0">
                  <p:stCondLst>
                    <p:cond delay="indefinite"/>
                  </p:stCondLst>
                  <p:endCondLst>
                    <p:cond evt="onStopAudio" delay="0">
                      <p:tgtEl>
                        <p:sldTgt/>
                      </p:tgtEl>
                    </p:cond>
                  </p:endCondLst>
                </p:cTn>
                <p:tgtEl>
                  <p:spTgt spid="2"/>
                </p:tgtEl>
              </p:cMediaNode>
            </p:audio>
          </p:childTnLst>
        </p:cTn>
      </p:par>
    </p:tnLst>
    <p:bldLst>
      <p:bldP spid="11" grpId="0"/>
      <p:bldP spid="18" grpId="0" animBg="1"/>
      <p:bldP spid="12" grpId="0"/>
      <p:bldP spid="8" grpId="0"/>
      <p:bldP spid="22" grpId="0"/>
      <p:bldP spid="25" grpId="0"/>
      <p:bldP spid="28" grpId="0"/>
      <p:bldP spid="29" grpId="0"/>
      <p:bldP spid="30" grpId="0"/>
      <p:bldP spid="31" grpId="0"/>
      <p:bldP spid="34" grpId="0"/>
      <p:bldP spid="26" grpId="0" animBg="1"/>
      <p:bldP spid="27" grpId="0" animBg="1"/>
      <p:bldP spid="32" grpId="0" animBg="1"/>
    </p:bldLst>
  </p:timing>
  <p:extLst>
    <p:ext uri="{3A86A75C-4F4B-4683-9AE1-C65F6400EC91}">
      <p14:laserTraceLst xmlns:p14="http://schemas.microsoft.com/office/powerpoint/2010/main">
        <p14:tracePtLst>
          <p14:tracePt t="51568" x="2532063" y="6356350"/>
          <p14:tracePt t="53216" x="196850" y="6840538"/>
          <p14:tracePt t="53225" x="196850" y="6823075"/>
          <p14:tracePt t="53231" x="196850" y="6807200"/>
          <p14:tracePt t="53241" x="196850" y="6797675"/>
          <p14:tracePt t="53249" x="187325" y="6789738"/>
          <p14:tracePt t="53255" x="179388" y="6772275"/>
          <p14:tracePt t="53263" x="171450" y="6764338"/>
          <p14:tracePt t="53277" x="146050" y="6754813"/>
          <p14:tracePt t="53283" x="136525" y="6746875"/>
          <p14:tracePt t="53288" x="111125" y="6738938"/>
          <p14:tracePt t="53295" x="93663" y="6738938"/>
          <p14:tracePt t="53305" x="50800" y="6713538"/>
          <p14:tracePt t="53311" x="0" y="6696075"/>
          <p14:tracePt t="54554" x="60325" y="6823075"/>
          <p14:tracePt t="54559" x="50800" y="6815138"/>
          <p14:tracePt t="54567" x="25400" y="6797675"/>
          <p14:tracePt t="54576" x="17463" y="6797675"/>
          <p14:tracePt t="55097" x="555625" y="6815138"/>
          <p14:tracePt t="55104" x="538163" y="6789738"/>
          <p14:tracePt t="55111" x="477838" y="6746875"/>
          <p14:tracePt t="55120" x="419100" y="6704013"/>
          <p14:tracePt t="55128" x="384175" y="6686550"/>
          <p14:tracePt t="55135" x="325438" y="6645275"/>
          <p14:tracePt t="55144" x="298450" y="6618288"/>
          <p14:tracePt t="55153" x="230188" y="6592888"/>
          <p14:tracePt t="55161" x="204788" y="6584950"/>
          <p14:tracePt t="55167" x="153988" y="6567488"/>
          <p14:tracePt t="55175" x="93663" y="6542088"/>
          <p14:tracePt t="55183" x="76200" y="6542088"/>
          <p14:tracePt t="55192" x="42863" y="6542088"/>
          <p14:tracePt t="55200" x="17463" y="6542088"/>
          <p14:tracePt t="56256" x="469900" y="6832600"/>
          <p14:tracePt t="56263" x="469900" y="6815138"/>
          <p14:tracePt t="56271" x="469900" y="6789738"/>
          <p14:tracePt t="56279" x="469900" y="6781800"/>
          <p14:tracePt t="56288" x="469900" y="6772275"/>
          <p14:tracePt t="56296" x="469900" y="6764338"/>
          <p14:tracePt t="56304" x="469900" y="6746875"/>
          <p14:tracePt t="56315" x="469900" y="6738938"/>
          <p14:tracePt t="56328" x="469900" y="6729413"/>
          <p14:tracePt t="56346" x="469900" y="6721475"/>
          <p14:tracePt t="56370" x="469900" y="6713538"/>
          <p14:tracePt t="56384" x="469900" y="6704013"/>
          <p14:tracePt t="56400" x="469900" y="6696075"/>
          <p14:tracePt t="56416" x="469900" y="6678613"/>
          <p14:tracePt t="56441" x="469900" y="6670675"/>
          <p14:tracePt t="56801" x="461963" y="6670675"/>
          <p14:tracePt t="56808" x="452438" y="6670675"/>
          <p14:tracePt t="56817" x="452438" y="6661150"/>
          <p14:tracePt t="56826" x="444500" y="6653213"/>
          <p14:tracePt t="56841" x="436563" y="6653213"/>
          <p14:tracePt t="56850" x="436563" y="6645275"/>
          <p14:tracePt t="56855" x="436563" y="6635750"/>
          <p14:tracePt t="56864" x="427038" y="6627813"/>
          <p14:tracePt t="56875" x="427038" y="6618288"/>
          <p14:tracePt t="56878" x="419100" y="6602413"/>
          <p14:tracePt t="56897" x="419100" y="6592888"/>
          <p14:tracePt t="56904" x="401638" y="6592888"/>
          <p14:tracePt t="56911" x="401638" y="6584950"/>
          <p14:tracePt t="56921" x="393700" y="6584950"/>
          <p14:tracePt t="56940" x="393700" y="6575425"/>
          <p14:tracePt t="56951" x="393700" y="6567488"/>
          <p14:tracePt t="56969" x="384175" y="6567488"/>
          <p14:tracePt t="56985" x="384175" y="6559550"/>
          <p14:tracePt t="57153" x="384175" y="6567488"/>
          <p14:tracePt t="57169" x="409575" y="6592888"/>
          <p14:tracePt t="57179" x="419100" y="6602413"/>
          <p14:tracePt t="57183" x="452438" y="6618288"/>
          <p14:tracePt t="57191" x="477838" y="6635750"/>
          <p14:tracePt t="57199" x="512763" y="6645275"/>
          <p14:tracePt t="57207" x="538163" y="6661150"/>
          <p14:tracePt t="57215" x="573088" y="6670675"/>
          <p14:tracePt t="57223" x="581025" y="6670675"/>
          <p14:tracePt t="57232" x="588963" y="6678613"/>
          <p14:tracePt t="57240" x="606425" y="6686550"/>
          <p14:tracePt t="57248" x="615950" y="6686550"/>
          <p14:tracePt t="57256" x="615950" y="6696075"/>
          <p14:tracePt t="57323" x="615950" y="6713538"/>
          <p14:tracePt t="57346" x="615950" y="6721475"/>
          <p14:tracePt t="57352" x="615950" y="6729413"/>
          <p14:tracePt t="57371" x="598488" y="6738938"/>
          <p14:tracePt t="57376" x="588963" y="6746875"/>
          <p14:tracePt t="57383" x="581025" y="6754813"/>
          <p14:tracePt t="57391" x="573088" y="6754813"/>
          <p14:tracePt t="57399" x="555625" y="6764338"/>
          <p14:tracePt t="57408" x="538163" y="6764338"/>
          <p14:tracePt t="57416" x="520700" y="6781800"/>
          <p14:tracePt t="57424" x="495300" y="6781800"/>
          <p14:tracePt t="57431" x="487363" y="6781800"/>
          <p14:tracePt t="57441" x="452438" y="6781800"/>
          <p14:tracePt t="57448" x="444500" y="6781800"/>
          <p14:tracePt t="57456" x="409575" y="6781800"/>
          <p14:tracePt t="57464" x="401638" y="6781800"/>
          <p14:tracePt t="57471" x="366713" y="6764338"/>
          <p14:tracePt t="57480" x="333375" y="6764338"/>
          <p14:tracePt t="57488" x="325438" y="6764338"/>
          <p14:tracePt t="57496" x="307975" y="6764338"/>
          <p14:tracePt t="57508" x="290513" y="6764338"/>
          <p14:tracePt t="57513" x="273050" y="6764338"/>
          <p14:tracePt t="57519" x="265113" y="6764338"/>
          <p14:tracePt t="57529" x="255588" y="6764338"/>
          <p14:tracePt t="58168" x="247650" y="6764338"/>
          <p14:tracePt t="58248" x="230188" y="6764338"/>
          <p14:tracePt t="58393" x="222250" y="6764338"/>
          <p14:tracePt t="58441" x="214313" y="6764338"/>
          <p14:tracePt t="58504" x="204788" y="6764338"/>
          <p14:tracePt t="58522" x="196850" y="6764338"/>
          <p14:tracePt t="58537" x="187325" y="6754813"/>
          <p14:tracePt t="58552" x="179388" y="6754813"/>
          <p14:tracePt t="58576" x="161925" y="6754813"/>
          <p14:tracePt t="58593" x="153988" y="6754813"/>
          <p14:tracePt t="58601" x="153988" y="6746875"/>
          <p14:tracePt t="58607" x="146050" y="6746875"/>
          <p14:tracePt t="58673" x="136525" y="6746875"/>
          <p14:tracePt t="58793" x="146050" y="6746875"/>
          <p14:tracePt t="58801" x="153988" y="6746875"/>
          <p14:tracePt t="58808" x="179388" y="6746875"/>
          <p14:tracePt t="58818" x="179388" y="6738938"/>
          <p14:tracePt t="58823" x="187325" y="6738938"/>
          <p14:tracePt t="64656" x="161925" y="6738938"/>
          <p14:tracePt t="64664" x="153988" y="6738938"/>
          <p14:tracePt t="64768" x="153988" y="6729413"/>
          <p14:tracePt t="64776" x="153988" y="6721475"/>
          <p14:tracePt t="64784" x="153988" y="6696075"/>
          <p14:tracePt t="64793" x="171450" y="6686550"/>
          <p14:tracePt t="64800" x="179388" y="6678613"/>
          <p14:tracePt t="64808" x="187325" y="6670675"/>
          <p14:tracePt t="64815" x="204788" y="6670675"/>
          <p14:tracePt t="64823" x="230188" y="6653213"/>
          <p14:tracePt t="64831" x="255588" y="6645275"/>
          <p14:tracePt t="64840" x="341313" y="6627813"/>
          <p14:tracePt t="64850" x="461963" y="6610350"/>
          <p14:tracePt t="64855" x="512763" y="6602413"/>
          <p14:tracePt t="64863" x="631825" y="6567488"/>
          <p14:tracePt t="64871" x="700088" y="6567488"/>
          <p14:tracePt t="64886" x="906463" y="6567488"/>
          <p14:tracePt t="64888" x="1000125" y="6567488"/>
          <p14:tracePt t="64895" x="1273175" y="6567488"/>
          <p14:tracePt t="64903" x="1392238" y="6567488"/>
          <p14:tracePt t="64912" x="1682750" y="6618288"/>
          <p14:tracePt t="64919" x="1947863" y="6661150"/>
          <p14:tracePt t="64928" x="2068513" y="6678613"/>
          <p14:tracePt t="64936" x="2273300" y="6713538"/>
          <p14:tracePt t="64943" x="2366963" y="6729413"/>
          <p14:tracePt t="64951" x="2528888" y="6764338"/>
          <p14:tracePt t="64959" x="2581275" y="6764338"/>
          <p14:tracePt t="64968" x="2708275" y="6781800"/>
          <p14:tracePt t="64976" x="2846388" y="6781800"/>
          <p14:tracePt t="64984" x="2897188" y="6781800"/>
          <p14:tracePt t="64992" x="2965450" y="6781800"/>
          <p14:tracePt t="64999" x="2990850" y="6781800"/>
          <p14:tracePt t="65007" x="3008313" y="6781800"/>
          <p14:tracePt t="65016" x="3033713" y="6781800"/>
          <p14:tracePt t="65032" x="3041650" y="6781800"/>
          <p14:tracePt t="65042" x="3041650" y="6772275"/>
          <p14:tracePt t="65047" x="3051175" y="6764338"/>
          <p14:tracePt t="65056" x="3059113" y="6764338"/>
          <p14:tracePt t="65067" x="3084513" y="6738938"/>
          <p14:tracePt t="65071" x="3094038" y="6738938"/>
          <p14:tracePt t="65079" x="3101975" y="6729413"/>
          <p14:tracePt t="65087" x="3109913" y="6721475"/>
          <p14:tracePt t="65095" x="3119438" y="6713538"/>
          <p14:tracePt t="65104" x="3127375" y="6713538"/>
          <p14:tracePt t="65112" x="3152775" y="6704013"/>
          <p14:tracePt t="65120" x="3179763" y="6686550"/>
          <p14:tracePt t="65127" x="3187700" y="6686550"/>
          <p14:tracePt t="65136" x="3230563" y="6661150"/>
          <p14:tracePt t="65145" x="3273425" y="6661150"/>
          <p14:tracePt t="65151" x="3392488" y="6653213"/>
          <p14:tracePt t="65159" x="3443288" y="6635750"/>
          <p14:tracePt t="65167" x="3614738" y="6602413"/>
          <p14:tracePt t="65175" x="3751263" y="6584950"/>
          <p14:tracePt t="65184" x="3803650" y="6567488"/>
          <p14:tracePt t="65192" x="3905250" y="6534150"/>
          <p14:tracePt t="65220" x="3998913" y="6491288"/>
          <p14:tracePt t="65223" x="4024313" y="6491288"/>
          <p14:tracePt t="65248" x="4024313" y="6473825"/>
          <p14:tracePt t="65265" x="3998913" y="6473825"/>
          <p14:tracePt t="65274" x="3990975" y="6473825"/>
          <p14:tracePt t="65280" x="3983038" y="6473825"/>
          <p14:tracePt t="65287" x="3973513" y="6473825"/>
          <p14:tracePt t="65312" x="3973513" y="6481763"/>
          <p14:tracePt t="65320" x="3983038" y="6481763"/>
          <p14:tracePt t="65329" x="3990975" y="6481763"/>
          <p14:tracePt t="65336" x="4016375" y="6491288"/>
          <p14:tracePt t="65343" x="4024313" y="6491288"/>
          <p14:tracePt t="65351" x="4033838" y="6499225"/>
          <p14:tracePt t="65359" x="4041775" y="6499225"/>
          <p14:tracePt t="65392" x="4051300" y="6507163"/>
          <p14:tracePt t="65401" x="4067175" y="6507163"/>
          <p14:tracePt t="65407" x="4076700" y="6507163"/>
          <p14:tracePt t="65416" x="4076700" y="6516688"/>
          <p14:tracePt t="65423" x="4084638" y="6516688"/>
          <p14:tracePt t="65448" x="4084638" y="6507163"/>
          <p14:tracePt t="65456" x="4084638" y="6499225"/>
          <p14:tracePt t="65468" x="4067175" y="6465888"/>
          <p14:tracePt t="65474" x="4059238" y="6423025"/>
          <p14:tracePt t="65479" x="4008438" y="6319838"/>
          <p14:tracePt t="65487" x="3983038" y="6276975"/>
          <p14:tracePt t="65496" x="3887788" y="6165850"/>
          <p14:tracePt t="65503" x="3751263" y="5995988"/>
          <p14:tracePt t="65511" x="3675063" y="5910263"/>
          <p14:tracePt t="65519" x="3470275" y="5730875"/>
          <p14:tracePt t="65527" x="3402013" y="5645150"/>
          <p14:tracePt t="65536" x="3195638" y="5440363"/>
          <p14:tracePt t="65543" x="3127375" y="5354638"/>
          <p14:tracePt t="65553" x="2905125" y="5089525"/>
          <p14:tracePt t="65560" x="2682875" y="4765675"/>
          <p14:tracePt t="65568" x="2597150" y="4679950"/>
          <p14:tracePt t="65575" x="2392363" y="4381500"/>
          <p14:tracePt t="65583" x="2306638" y="4278313"/>
          <p14:tracePt t="65591" x="2033588" y="4005263"/>
          <p14:tracePt t="65599" x="1939925" y="3903663"/>
          <p14:tracePt t="65608" x="1674813" y="3656013"/>
          <p14:tracePt t="65616" x="1427163" y="3355975"/>
          <p14:tracePt t="65623" x="1341438" y="3270250"/>
          <p14:tracePt t="65631" x="1179513" y="3074988"/>
          <p14:tracePt t="65639" x="1119188" y="3014663"/>
          <p14:tracePt t="65648" x="949325" y="2843213"/>
          <p14:tracePt t="65657" x="879475" y="2759075"/>
          <p14:tracePt t="65663" x="709613" y="2630488"/>
          <p14:tracePt t="65672" x="649288" y="2562225"/>
          <p14:tracePt t="65681" x="520700" y="2433638"/>
          <p14:tracePt t="65687" x="393700" y="2306638"/>
          <p14:tracePt t="65700" x="350838" y="2271713"/>
          <p14:tracePt t="65703" x="247650" y="2160588"/>
          <p14:tracePt t="65711" x="222250" y="2127250"/>
          <p14:tracePt t="65719" x="161925" y="2049463"/>
          <p14:tracePt t="65727" x="153988" y="2024063"/>
          <p14:tracePt t="65735" x="103188" y="1955800"/>
          <p14:tracePt t="65744" x="76200" y="1870075"/>
          <p14:tracePt t="65751" x="60325" y="1852613"/>
          <p14:tracePt t="65759" x="34925" y="1776413"/>
          <p14:tracePt t="65768" x="25400" y="1758950"/>
        </p14:tracePtLst>
      </p14:laserTraceLst>
    </p:ext>
    <p:ext uri="{E180D4A7-C9FB-4DFB-919C-405C955672EB}">
      <p14:showEvtLst xmlns:p14="http://schemas.microsoft.com/office/powerpoint/2010/main">
        <p14:triggerEvt type="onClick" time="23770" objId="1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75802" y="1877347"/>
            <a:ext cx="4572396" cy="3401863"/>
          </a:xfrm>
          <a:prstGeom prst="rect">
            <a:avLst/>
          </a:prstGeom>
        </p:spPr>
      </p:pic>
      <p:sp>
        <p:nvSpPr>
          <p:cNvPr id="58" name="Rectangle 57">
            <a:extLst>
              <a:ext uri="{FF2B5EF4-FFF2-40B4-BE49-F238E27FC236}">
                <a16:creationId xmlns:a16="http://schemas.microsoft.com/office/drawing/2014/main" id="{E5BB29A5-FDAC-4DEC-8DE5-0791FFFA7058}"/>
              </a:ext>
            </a:extLst>
          </p:cNvPr>
          <p:cNvSpPr/>
          <p:nvPr/>
        </p:nvSpPr>
        <p:spPr>
          <a:xfrm>
            <a:off x="2474780" y="5286077"/>
            <a:ext cx="661374" cy="641568"/>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FD887FD-2685-4E42-99E4-A01AEDAA14CE}"/>
              </a:ext>
            </a:extLst>
          </p:cNvPr>
          <p:cNvSpPr/>
          <p:nvPr/>
        </p:nvSpPr>
        <p:spPr>
          <a:xfrm>
            <a:off x="1165033" y="5286077"/>
            <a:ext cx="661374" cy="641568"/>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a:extLst>
              <a:ext uri="{FF2B5EF4-FFF2-40B4-BE49-F238E27FC236}">
                <a16:creationId xmlns:a16="http://schemas.microsoft.com/office/drawing/2014/main" id="{0CCE46D9-51C3-4101-9650-FA4465A518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7" name="1">
            <a:extLst>
              <a:ext uri="{FF2B5EF4-FFF2-40B4-BE49-F238E27FC236}">
                <a16:creationId xmlns:a16="http://schemas.microsoft.com/office/drawing/2014/main" id="{1C26FA29-6140-4CED-8D7E-BA907D925E7E}"/>
              </a:ext>
            </a:extLst>
          </p:cNvPr>
          <p:cNvSpPr/>
          <p:nvPr/>
        </p:nvSpPr>
        <p:spPr>
          <a:xfrm>
            <a:off x="7809942" y="5639735"/>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Rectangle 8">
            <a:extLst>
              <a:ext uri="{FF2B5EF4-FFF2-40B4-BE49-F238E27FC236}">
                <a16:creationId xmlns:a16="http://schemas.microsoft.com/office/drawing/2014/main" id="{017D8418-2131-4B65-A3CE-503A66F60F9C}"/>
              </a:ext>
            </a:extLst>
          </p:cNvPr>
          <p:cNvSpPr>
            <a:spLocks noChangeArrowheads="1"/>
          </p:cNvSpPr>
          <p:nvPr/>
        </p:nvSpPr>
        <p:spPr bwMode="auto">
          <a:xfrm>
            <a:off x="7808355" y="5657197"/>
            <a:ext cx="39786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6</a:t>
            </a:r>
          </a:p>
        </p:txBody>
      </p:sp>
      <p:sp>
        <p:nvSpPr>
          <p:cNvPr id="10" name="Rectangle 9">
            <a:extLst>
              <a:ext uri="{FF2B5EF4-FFF2-40B4-BE49-F238E27FC236}">
                <a16:creationId xmlns:a16="http://schemas.microsoft.com/office/drawing/2014/main" id="{614F5470-FF59-4F61-85B4-77808118C3C9}"/>
              </a:ext>
            </a:extLst>
          </p:cNvPr>
          <p:cNvSpPr/>
          <p:nvPr/>
        </p:nvSpPr>
        <p:spPr>
          <a:xfrm>
            <a:off x="4439747" y="5727186"/>
            <a:ext cx="3259138" cy="368300"/>
          </a:xfrm>
          <a:prstGeom prst="rect">
            <a:avLst/>
          </a:prstGeom>
        </p:spPr>
        <p:txBody>
          <a:bodyPr wrap="none">
            <a:spAutoFit/>
          </a:bodyPr>
          <a:lstStyle/>
          <a:p>
            <a:pPr eaLnBrk="1" fontAlgn="auto" hangingPunct="1">
              <a:spcBef>
                <a:spcPts val="0"/>
              </a:spcBef>
              <a:spcAft>
                <a:spcPts val="0"/>
              </a:spcAft>
              <a:defRPr/>
            </a:pPr>
            <a:r>
              <a:rPr lang="en-GB" dirty="0">
                <a:latin typeface="+mn-lt"/>
              </a:rPr>
              <a:t>The second digit of the code is</a:t>
            </a:r>
          </a:p>
        </p:txBody>
      </p:sp>
      <p:sp>
        <p:nvSpPr>
          <p:cNvPr id="11" name="Rectangle 10"/>
          <p:cNvSpPr/>
          <p:nvPr/>
        </p:nvSpPr>
        <p:spPr>
          <a:xfrm>
            <a:off x="954288" y="4916745"/>
            <a:ext cx="1077072" cy="369332"/>
          </a:xfrm>
          <a:prstGeom prst="rect">
            <a:avLst/>
          </a:prstGeom>
        </p:spPr>
        <p:txBody>
          <a:bodyPr wrap="square">
            <a:spAutoFit/>
          </a:bodyPr>
          <a:lstStyle/>
          <a:p>
            <a:pPr algn="ctr" eaLnBrk="1" hangingPunct="1">
              <a:spcAft>
                <a:spcPts val="1200"/>
              </a:spcAft>
            </a:pPr>
            <a:r>
              <a:rPr lang="en-GB" altLang="en-US" b="1" dirty="0">
                <a:solidFill>
                  <a:srgbClr val="00B050"/>
                </a:solidFill>
              </a:rPr>
              <a:t>-ant</a:t>
            </a:r>
          </a:p>
        </p:txBody>
      </p:sp>
      <p:sp>
        <p:nvSpPr>
          <p:cNvPr id="16" name="Rectangle 15">
            <a:extLst>
              <a:ext uri="{FF2B5EF4-FFF2-40B4-BE49-F238E27FC236}">
                <a16:creationId xmlns:a16="http://schemas.microsoft.com/office/drawing/2014/main" id="{9DEAEB24-DE6C-48BA-8249-1F28198B870D}"/>
              </a:ext>
            </a:extLst>
          </p:cNvPr>
          <p:cNvSpPr/>
          <p:nvPr/>
        </p:nvSpPr>
        <p:spPr>
          <a:xfrm>
            <a:off x="834761" y="1952786"/>
            <a:ext cx="2301713" cy="2739211"/>
          </a:xfrm>
          <a:prstGeom prst="rect">
            <a:avLst/>
          </a:prstGeom>
        </p:spPr>
        <p:txBody>
          <a:bodyPr wrap="square">
            <a:spAutoFit/>
          </a:bodyPr>
          <a:lstStyle/>
          <a:p>
            <a:pPr lvl="0" eaLnBrk="0" fontAlgn="base" hangingPunct="0">
              <a:spcBef>
                <a:spcPct val="0"/>
              </a:spcBef>
              <a:spcAft>
                <a:spcPts val="1200"/>
              </a:spcAft>
            </a:pPr>
            <a:r>
              <a:rPr lang="en-GB" altLang="en-US" dirty="0">
                <a:latin typeface="Twinkl" pitchFamily="50" charset="0"/>
                <a:ea typeface="Calibri" panose="020F0502020204030204" pitchFamily="34" charset="0"/>
                <a:cs typeface="Times New Roman" panose="02020603050405020304" pitchFamily="18" charset="0"/>
              </a:rPr>
              <a:t>In a dictionary, a set of verbs are listed. Convert each word using the suffix </a:t>
            </a:r>
            <a:r>
              <a:rPr lang="en-GB" altLang="en-US" b="1" dirty="0">
                <a:latin typeface="Calibri" panose="020F0502020204030204" pitchFamily="34" charset="0"/>
                <a:ea typeface="Calibri" panose="020F0502020204030204" pitchFamily="34" charset="0"/>
                <a:cs typeface="Times New Roman" panose="02020603050405020304" pitchFamily="18" charset="0"/>
              </a:rPr>
              <a:t>–</a:t>
            </a:r>
            <a:r>
              <a:rPr lang="en-GB" altLang="en-US" b="1" dirty="0">
                <a:latin typeface="Twinkl" pitchFamily="50" charset="0"/>
                <a:ea typeface="Calibri" panose="020F0502020204030204" pitchFamily="34" charset="0"/>
                <a:cs typeface="Times New Roman" panose="02020603050405020304" pitchFamily="18" charset="0"/>
              </a:rPr>
              <a:t>ant </a:t>
            </a:r>
            <a:r>
              <a:rPr lang="en-GB" altLang="en-US" dirty="0">
                <a:latin typeface="Twinkl" pitchFamily="50" charset="0"/>
                <a:ea typeface="Calibri" panose="020F0502020204030204" pitchFamily="34" charset="0"/>
                <a:cs typeface="Times New Roman" panose="02020603050405020304" pitchFamily="18" charset="0"/>
              </a:rPr>
              <a:t>or </a:t>
            </a:r>
            <a:r>
              <a:rPr lang="en-GB" altLang="en-US" b="1" dirty="0">
                <a:latin typeface="Calibri" panose="020F0502020204030204" pitchFamily="34" charset="0"/>
                <a:ea typeface="Calibri" panose="020F0502020204030204" pitchFamily="34" charset="0"/>
                <a:cs typeface="Times New Roman" panose="02020603050405020304" pitchFamily="18" charset="0"/>
              </a:rPr>
              <a:t>–</a:t>
            </a:r>
            <a:r>
              <a:rPr lang="en-GB" altLang="en-US" b="1" dirty="0" err="1">
                <a:latin typeface="Twinkl" pitchFamily="50" charset="0"/>
                <a:ea typeface="Calibri" panose="020F0502020204030204" pitchFamily="34" charset="0"/>
                <a:cs typeface="Times New Roman" panose="02020603050405020304" pitchFamily="18" charset="0"/>
              </a:rPr>
              <a:t>ent</a:t>
            </a:r>
            <a:r>
              <a:rPr lang="en-GB" altLang="en-US" dirty="0">
                <a:latin typeface="Twinkl" pitchFamily="50" charset="0"/>
                <a:ea typeface="Calibri" panose="020F0502020204030204" pitchFamily="34" charset="0"/>
                <a:cs typeface="Times New Roman" panose="02020603050405020304" pitchFamily="18" charset="0"/>
              </a:rPr>
              <a:t>.</a:t>
            </a:r>
            <a:endParaRPr lang="en-GB" altLang="en-US" sz="500" dirty="0"/>
          </a:p>
          <a:p>
            <a:pPr lvl="0" eaLnBrk="0" fontAlgn="base" hangingPunct="0">
              <a:spcBef>
                <a:spcPct val="0"/>
              </a:spcBef>
              <a:spcAft>
                <a:spcPts val="1200"/>
              </a:spcAft>
            </a:pPr>
            <a:r>
              <a:rPr lang="en-GB" altLang="en-US" dirty="0">
                <a:latin typeface="Twinkl" pitchFamily="50" charset="0"/>
                <a:ea typeface="Calibri" panose="020F0502020204030204" pitchFamily="34" charset="0"/>
                <a:cs typeface="Times New Roman" panose="02020603050405020304" pitchFamily="18" charset="0"/>
              </a:rPr>
              <a:t>The number of words using the suffix </a:t>
            </a:r>
            <a:r>
              <a:rPr lang="en-GB" altLang="en-US" b="1" dirty="0">
                <a:latin typeface="Calibri" panose="020F0502020204030204" pitchFamily="34" charset="0"/>
                <a:ea typeface="Calibri" panose="020F0502020204030204" pitchFamily="34" charset="0"/>
                <a:cs typeface="Times New Roman" panose="02020603050405020304" pitchFamily="18" charset="0"/>
              </a:rPr>
              <a:t>–</a:t>
            </a:r>
            <a:r>
              <a:rPr lang="en-GB" altLang="en-US" b="1" dirty="0">
                <a:latin typeface="Twinkl" pitchFamily="50" charset="0"/>
                <a:ea typeface="Calibri" panose="020F0502020204030204" pitchFamily="34" charset="0"/>
                <a:cs typeface="Times New Roman" panose="02020603050405020304" pitchFamily="18" charset="0"/>
              </a:rPr>
              <a:t>ant </a:t>
            </a:r>
            <a:r>
              <a:rPr lang="en-GB" altLang="en-US" dirty="0">
                <a:latin typeface="Twinkl" pitchFamily="50" charset="0"/>
                <a:ea typeface="Calibri" panose="020F0502020204030204" pitchFamily="34" charset="0"/>
                <a:cs typeface="Times New Roman" panose="02020603050405020304" pitchFamily="18" charset="0"/>
              </a:rPr>
              <a:t>provides the second clue.</a:t>
            </a:r>
            <a:endParaRPr lang="en-GB" altLang="en-US" sz="500" dirty="0"/>
          </a:p>
        </p:txBody>
      </p:sp>
      <p:sp>
        <p:nvSpPr>
          <p:cNvPr id="18"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2</a:t>
            </a:r>
          </a:p>
        </p:txBody>
      </p:sp>
      <p:sp>
        <p:nvSpPr>
          <p:cNvPr id="33"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36" name="Hyperlink">
            <a:hlinkClick r:id="rId5" action="ppaction://hlinksldjump"/>
          </p:cNvPr>
          <p:cNvSpPr/>
          <p:nvPr/>
        </p:nvSpPr>
        <p:spPr>
          <a:xfrm>
            <a:off x="7636835" y="5212683"/>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2C700B65-0A8C-425A-9B52-CB4F4AAED7F8}"/>
              </a:ext>
            </a:extLst>
          </p:cNvPr>
          <p:cNvSpPr/>
          <p:nvPr/>
        </p:nvSpPr>
        <p:spPr>
          <a:xfrm>
            <a:off x="2254906" y="4923069"/>
            <a:ext cx="1083920" cy="369332"/>
          </a:xfrm>
          <a:prstGeom prst="rect">
            <a:avLst/>
          </a:prstGeom>
        </p:spPr>
        <p:txBody>
          <a:bodyPr wrap="square">
            <a:spAutoFit/>
          </a:bodyPr>
          <a:lstStyle/>
          <a:p>
            <a:pPr algn="ctr" eaLnBrk="1" hangingPunct="1">
              <a:spcAft>
                <a:spcPts val="1200"/>
              </a:spcAft>
            </a:pPr>
            <a:r>
              <a:rPr lang="en-GB" altLang="en-US" b="1" dirty="0">
                <a:solidFill>
                  <a:srgbClr val="E9506C"/>
                </a:solidFill>
              </a:rPr>
              <a:t>-</a:t>
            </a:r>
            <a:r>
              <a:rPr lang="en-GB" altLang="en-US" b="1" dirty="0" err="1">
                <a:solidFill>
                  <a:srgbClr val="E9506C"/>
                </a:solidFill>
              </a:rPr>
              <a:t>ent</a:t>
            </a:r>
            <a:endParaRPr lang="en-GB" altLang="en-US" b="1" dirty="0">
              <a:solidFill>
                <a:srgbClr val="E9506C"/>
              </a:solidFill>
            </a:endParaRPr>
          </a:p>
        </p:txBody>
      </p:sp>
      <p:sp>
        <p:nvSpPr>
          <p:cNvPr id="38" name="Rectangle 37">
            <a:extLst>
              <a:ext uri="{FF2B5EF4-FFF2-40B4-BE49-F238E27FC236}">
                <a16:creationId xmlns:a16="http://schemas.microsoft.com/office/drawing/2014/main" id="{5AAB6EF1-6015-4310-88FB-DF2EFA39274A}"/>
              </a:ext>
            </a:extLst>
          </p:cNvPr>
          <p:cNvSpPr/>
          <p:nvPr/>
        </p:nvSpPr>
        <p:spPr>
          <a:xfrm>
            <a:off x="954288" y="5215068"/>
            <a:ext cx="1077072" cy="769441"/>
          </a:xfrm>
          <a:prstGeom prst="rect">
            <a:avLst/>
          </a:prstGeom>
        </p:spPr>
        <p:txBody>
          <a:bodyPr wrap="square">
            <a:spAutoFit/>
          </a:bodyPr>
          <a:lstStyle/>
          <a:p>
            <a:pPr algn="ctr" eaLnBrk="1" hangingPunct="1">
              <a:spcAft>
                <a:spcPts val="1200"/>
              </a:spcAft>
            </a:pPr>
            <a:r>
              <a:rPr lang="en-GB" altLang="en-US" sz="4400" b="1" dirty="0"/>
              <a:t>6</a:t>
            </a:r>
          </a:p>
        </p:txBody>
      </p:sp>
      <p:sp>
        <p:nvSpPr>
          <p:cNvPr id="39" name="Rectangle 38">
            <a:extLst>
              <a:ext uri="{FF2B5EF4-FFF2-40B4-BE49-F238E27FC236}">
                <a16:creationId xmlns:a16="http://schemas.microsoft.com/office/drawing/2014/main" id="{0823896B-3878-4117-BF25-A4CD76BB03AE}"/>
              </a:ext>
            </a:extLst>
          </p:cNvPr>
          <p:cNvSpPr/>
          <p:nvPr/>
        </p:nvSpPr>
        <p:spPr>
          <a:xfrm>
            <a:off x="2271795" y="5212683"/>
            <a:ext cx="1080496" cy="769441"/>
          </a:xfrm>
          <a:prstGeom prst="rect">
            <a:avLst/>
          </a:prstGeom>
        </p:spPr>
        <p:txBody>
          <a:bodyPr wrap="square">
            <a:spAutoFit/>
          </a:bodyPr>
          <a:lstStyle/>
          <a:p>
            <a:pPr algn="ctr" eaLnBrk="1" hangingPunct="1">
              <a:spcAft>
                <a:spcPts val="1200"/>
              </a:spcAft>
            </a:pPr>
            <a:r>
              <a:rPr lang="en-GB" altLang="en-US" sz="4400" b="1" dirty="0"/>
              <a:t>4</a:t>
            </a:r>
          </a:p>
        </p:txBody>
      </p:sp>
      <p:sp>
        <p:nvSpPr>
          <p:cNvPr id="35" name="TextBox 34">
            <a:extLst>
              <a:ext uri="{FF2B5EF4-FFF2-40B4-BE49-F238E27FC236}">
                <a16:creationId xmlns:a16="http://schemas.microsoft.com/office/drawing/2014/main" id="{AFF603DE-5D9C-4E85-AF70-84CC2B403CDD}"/>
              </a:ext>
            </a:extLst>
          </p:cNvPr>
          <p:cNvSpPr txBox="1"/>
          <p:nvPr/>
        </p:nvSpPr>
        <p:spPr>
          <a:xfrm>
            <a:off x="6247449" y="4139125"/>
            <a:ext cx="1056041" cy="276999"/>
          </a:xfrm>
          <a:prstGeom prst="rect">
            <a:avLst/>
          </a:prstGeom>
          <a:noFill/>
        </p:spPr>
        <p:txBody>
          <a:bodyPr wrap="square" lIns="0" tIns="0" rIns="0" bIns="0" rtlCol="0">
            <a:spAutoFit/>
          </a:bodyPr>
          <a:lstStyle/>
          <a:p>
            <a:r>
              <a:rPr lang="en-GB" b="1" dirty="0"/>
              <a:t>hesitate</a:t>
            </a:r>
          </a:p>
        </p:txBody>
      </p:sp>
      <p:sp>
        <p:nvSpPr>
          <p:cNvPr id="40" name="TextBox 39">
            <a:extLst>
              <a:ext uri="{FF2B5EF4-FFF2-40B4-BE49-F238E27FC236}">
                <a16:creationId xmlns:a16="http://schemas.microsoft.com/office/drawing/2014/main" id="{E4A2AE5E-925D-4BD8-96D0-E23220DC135D}"/>
              </a:ext>
            </a:extLst>
          </p:cNvPr>
          <p:cNvSpPr txBox="1"/>
          <p:nvPr/>
        </p:nvSpPr>
        <p:spPr>
          <a:xfrm>
            <a:off x="4420689" y="2865503"/>
            <a:ext cx="785399" cy="276999"/>
          </a:xfrm>
          <a:prstGeom prst="rect">
            <a:avLst/>
          </a:prstGeom>
          <a:noFill/>
        </p:spPr>
        <p:txBody>
          <a:bodyPr wrap="square" lIns="0" tIns="0" rIns="0" bIns="0" rtlCol="0">
            <a:spAutoFit/>
          </a:bodyPr>
          <a:lstStyle/>
          <a:p>
            <a:r>
              <a:rPr lang="en-GB" b="1" dirty="0"/>
              <a:t>expect</a:t>
            </a:r>
          </a:p>
        </p:txBody>
      </p:sp>
      <p:sp>
        <p:nvSpPr>
          <p:cNvPr id="41" name="TextBox 40">
            <a:extLst>
              <a:ext uri="{FF2B5EF4-FFF2-40B4-BE49-F238E27FC236}">
                <a16:creationId xmlns:a16="http://schemas.microsoft.com/office/drawing/2014/main" id="{7B9866BE-A523-4457-9BE3-7475A116D907}"/>
              </a:ext>
            </a:extLst>
          </p:cNvPr>
          <p:cNvSpPr txBox="1"/>
          <p:nvPr/>
        </p:nvSpPr>
        <p:spPr>
          <a:xfrm>
            <a:off x="3813071" y="3415062"/>
            <a:ext cx="702685" cy="276999"/>
          </a:xfrm>
          <a:prstGeom prst="rect">
            <a:avLst/>
          </a:prstGeom>
          <a:noFill/>
        </p:spPr>
        <p:txBody>
          <a:bodyPr wrap="square" lIns="0" tIns="0" rIns="0" bIns="0" rtlCol="0">
            <a:spAutoFit/>
          </a:bodyPr>
          <a:lstStyle/>
          <a:p>
            <a:r>
              <a:rPr lang="en-GB" b="1" dirty="0"/>
              <a:t>reside</a:t>
            </a:r>
          </a:p>
        </p:txBody>
      </p:sp>
      <p:sp>
        <p:nvSpPr>
          <p:cNvPr id="42" name="TextBox 41">
            <a:extLst>
              <a:ext uri="{FF2B5EF4-FFF2-40B4-BE49-F238E27FC236}">
                <a16:creationId xmlns:a16="http://schemas.microsoft.com/office/drawing/2014/main" id="{F98FF037-EFC5-4F30-85EB-39C410998A40}"/>
              </a:ext>
            </a:extLst>
          </p:cNvPr>
          <p:cNvSpPr txBox="1"/>
          <p:nvPr/>
        </p:nvSpPr>
        <p:spPr>
          <a:xfrm>
            <a:off x="6570403" y="2720894"/>
            <a:ext cx="917217" cy="276999"/>
          </a:xfrm>
          <a:prstGeom prst="rect">
            <a:avLst/>
          </a:prstGeom>
          <a:noFill/>
        </p:spPr>
        <p:txBody>
          <a:bodyPr wrap="square" lIns="0" tIns="0" rIns="0" bIns="0" rtlCol="0">
            <a:spAutoFit/>
          </a:bodyPr>
          <a:lstStyle/>
          <a:p>
            <a:r>
              <a:rPr lang="en-GB" b="1" dirty="0"/>
              <a:t>differ</a:t>
            </a:r>
          </a:p>
        </p:txBody>
      </p:sp>
      <p:sp>
        <p:nvSpPr>
          <p:cNvPr id="43" name="TextBox 42">
            <a:extLst>
              <a:ext uri="{FF2B5EF4-FFF2-40B4-BE49-F238E27FC236}">
                <a16:creationId xmlns:a16="http://schemas.microsoft.com/office/drawing/2014/main" id="{6A790564-93DD-4098-B91C-69FFD254A4B1}"/>
              </a:ext>
            </a:extLst>
          </p:cNvPr>
          <p:cNvSpPr txBox="1"/>
          <p:nvPr/>
        </p:nvSpPr>
        <p:spPr>
          <a:xfrm>
            <a:off x="6015161" y="2122200"/>
            <a:ext cx="807718" cy="276999"/>
          </a:xfrm>
          <a:prstGeom prst="rect">
            <a:avLst/>
          </a:prstGeom>
          <a:noFill/>
        </p:spPr>
        <p:txBody>
          <a:bodyPr wrap="square" lIns="0" tIns="0" rIns="0" bIns="0" rtlCol="0">
            <a:spAutoFit/>
          </a:bodyPr>
          <a:lstStyle/>
          <a:p>
            <a:r>
              <a:rPr lang="en-GB" b="1" dirty="0"/>
              <a:t>recur</a:t>
            </a:r>
          </a:p>
        </p:txBody>
      </p:sp>
      <p:sp>
        <p:nvSpPr>
          <p:cNvPr id="44" name="TextBox 43">
            <a:extLst>
              <a:ext uri="{FF2B5EF4-FFF2-40B4-BE49-F238E27FC236}">
                <a16:creationId xmlns:a16="http://schemas.microsoft.com/office/drawing/2014/main" id="{87C96279-9876-4569-A08B-B9DB084C922A}"/>
              </a:ext>
            </a:extLst>
          </p:cNvPr>
          <p:cNvSpPr txBox="1"/>
          <p:nvPr/>
        </p:nvSpPr>
        <p:spPr>
          <a:xfrm>
            <a:off x="3965734" y="4477321"/>
            <a:ext cx="810180" cy="276999"/>
          </a:xfrm>
          <a:prstGeom prst="rect">
            <a:avLst/>
          </a:prstGeom>
          <a:noFill/>
        </p:spPr>
        <p:txBody>
          <a:bodyPr wrap="square" lIns="0" tIns="0" rIns="0" bIns="0" rtlCol="0">
            <a:spAutoFit/>
          </a:bodyPr>
          <a:lstStyle/>
          <a:p>
            <a:r>
              <a:rPr lang="en-GB" b="1" dirty="0"/>
              <a:t>assist</a:t>
            </a:r>
          </a:p>
        </p:txBody>
      </p:sp>
      <p:sp>
        <p:nvSpPr>
          <p:cNvPr id="45" name="TextBox 44">
            <a:extLst>
              <a:ext uri="{FF2B5EF4-FFF2-40B4-BE49-F238E27FC236}">
                <a16:creationId xmlns:a16="http://schemas.microsoft.com/office/drawing/2014/main" id="{4FB723EE-F3E7-42FF-911C-804F6D107C2B}"/>
              </a:ext>
            </a:extLst>
          </p:cNvPr>
          <p:cNvSpPr txBox="1"/>
          <p:nvPr/>
        </p:nvSpPr>
        <p:spPr>
          <a:xfrm>
            <a:off x="5985359" y="3445815"/>
            <a:ext cx="1080875" cy="276999"/>
          </a:xfrm>
          <a:prstGeom prst="rect">
            <a:avLst/>
          </a:prstGeom>
          <a:noFill/>
        </p:spPr>
        <p:txBody>
          <a:bodyPr wrap="square" lIns="0" tIns="0" rIns="0" bIns="0" rtlCol="0">
            <a:spAutoFit/>
          </a:bodyPr>
          <a:lstStyle/>
          <a:p>
            <a:r>
              <a:rPr lang="en-GB" b="1" dirty="0"/>
              <a:t>consult</a:t>
            </a:r>
          </a:p>
        </p:txBody>
      </p:sp>
      <p:sp>
        <p:nvSpPr>
          <p:cNvPr id="46" name="TextBox 45">
            <a:extLst>
              <a:ext uri="{FF2B5EF4-FFF2-40B4-BE49-F238E27FC236}">
                <a16:creationId xmlns:a16="http://schemas.microsoft.com/office/drawing/2014/main" id="{52FCC68B-FB9E-4F4A-B228-E414C9689954}"/>
              </a:ext>
            </a:extLst>
          </p:cNvPr>
          <p:cNvSpPr txBox="1"/>
          <p:nvPr/>
        </p:nvSpPr>
        <p:spPr>
          <a:xfrm>
            <a:off x="3971920" y="2356550"/>
            <a:ext cx="785398" cy="276999"/>
          </a:xfrm>
          <a:prstGeom prst="rect">
            <a:avLst/>
          </a:prstGeom>
          <a:noFill/>
        </p:spPr>
        <p:txBody>
          <a:bodyPr wrap="square" lIns="0" tIns="0" rIns="0" bIns="0" rtlCol="0">
            <a:spAutoFit/>
          </a:bodyPr>
          <a:lstStyle/>
          <a:p>
            <a:r>
              <a:rPr lang="en-GB" b="1" dirty="0"/>
              <a:t>observe</a:t>
            </a:r>
          </a:p>
        </p:txBody>
      </p:sp>
      <p:sp>
        <p:nvSpPr>
          <p:cNvPr id="47" name="TextBox 46">
            <a:extLst>
              <a:ext uri="{FF2B5EF4-FFF2-40B4-BE49-F238E27FC236}">
                <a16:creationId xmlns:a16="http://schemas.microsoft.com/office/drawing/2014/main" id="{BA85232D-0D0C-4D1B-92A6-9170A8C8DC52}"/>
              </a:ext>
            </a:extLst>
          </p:cNvPr>
          <p:cNvSpPr txBox="1"/>
          <p:nvPr/>
        </p:nvSpPr>
        <p:spPr>
          <a:xfrm>
            <a:off x="6236818" y="4139125"/>
            <a:ext cx="974183" cy="276999"/>
          </a:xfrm>
          <a:prstGeom prst="rect">
            <a:avLst/>
          </a:prstGeom>
          <a:noFill/>
        </p:spPr>
        <p:txBody>
          <a:bodyPr wrap="square" lIns="0" tIns="0" rIns="0" bIns="0" rtlCol="0">
            <a:spAutoFit/>
          </a:bodyPr>
          <a:lstStyle/>
          <a:p>
            <a:r>
              <a:rPr lang="en-GB" b="1" dirty="0"/>
              <a:t>hesit</a:t>
            </a:r>
            <a:r>
              <a:rPr lang="en-GB" b="1" dirty="0">
                <a:solidFill>
                  <a:srgbClr val="009541"/>
                </a:solidFill>
              </a:rPr>
              <a:t>ant</a:t>
            </a:r>
          </a:p>
        </p:txBody>
      </p:sp>
      <p:sp>
        <p:nvSpPr>
          <p:cNvPr id="48" name="TextBox 47">
            <a:extLst>
              <a:ext uri="{FF2B5EF4-FFF2-40B4-BE49-F238E27FC236}">
                <a16:creationId xmlns:a16="http://schemas.microsoft.com/office/drawing/2014/main" id="{4E1CA5BC-732B-4433-B282-B9DD342C9811}"/>
              </a:ext>
            </a:extLst>
          </p:cNvPr>
          <p:cNvSpPr txBox="1"/>
          <p:nvPr/>
        </p:nvSpPr>
        <p:spPr>
          <a:xfrm>
            <a:off x="5930736" y="2131379"/>
            <a:ext cx="1289720" cy="276999"/>
          </a:xfrm>
          <a:prstGeom prst="rect">
            <a:avLst/>
          </a:prstGeom>
          <a:noFill/>
        </p:spPr>
        <p:txBody>
          <a:bodyPr wrap="square" lIns="0" tIns="0" rIns="0" bIns="0" rtlCol="0">
            <a:spAutoFit/>
          </a:bodyPr>
          <a:lstStyle/>
          <a:p>
            <a:r>
              <a:rPr lang="en-GB" b="1" dirty="0"/>
              <a:t>recurr</a:t>
            </a:r>
            <a:r>
              <a:rPr lang="en-GB" b="1" dirty="0">
                <a:solidFill>
                  <a:srgbClr val="EA6E85"/>
                </a:solidFill>
              </a:rPr>
              <a:t>ent</a:t>
            </a:r>
          </a:p>
        </p:txBody>
      </p:sp>
      <p:sp>
        <p:nvSpPr>
          <p:cNvPr id="51" name="TextBox 50">
            <a:extLst>
              <a:ext uri="{FF2B5EF4-FFF2-40B4-BE49-F238E27FC236}">
                <a16:creationId xmlns:a16="http://schemas.microsoft.com/office/drawing/2014/main" id="{293B480F-CDAF-4F69-A3DC-ADFC19CE9167}"/>
              </a:ext>
            </a:extLst>
          </p:cNvPr>
          <p:cNvSpPr txBox="1"/>
          <p:nvPr/>
        </p:nvSpPr>
        <p:spPr>
          <a:xfrm>
            <a:off x="4275389" y="2865504"/>
            <a:ext cx="1379277" cy="276999"/>
          </a:xfrm>
          <a:prstGeom prst="rect">
            <a:avLst/>
          </a:prstGeom>
          <a:noFill/>
        </p:spPr>
        <p:txBody>
          <a:bodyPr wrap="square" lIns="0" tIns="0" rIns="0" bIns="0" rtlCol="0">
            <a:spAutoFit/>
          </a:bodyPr>
          <a:lstStyle/>
          <a:p>
            <a:r>
              <a:rPr lang="en-GB" b="1" dirty="0"/>
              <a:t>expect</a:t>
            </a:r>
            <a:r>
              <a:rPr lang="en-GB" b="1" dirty="0">
                <a:solidFill>
                  <a:srgbClr val="00B050"/>
                </a:solidFill>
              </a:rPr>
              <a:t>ant</a:t>
            </a:r>
          </a:p>
        </p:txBody>
      </p:sp>
      <p:sp>
        <p:nvSpPr>
          <p:cNvPr id="52" name="TextBox 51">
            <a:extLst>
              <a:ext uri="{FF2B5EF4-FFF2-40B4-BE49-F238E27FC236}">
                <a16:creationId xmlns:a16="http://schemas.microsoft.com/office/drawing/2014/main" id="{C01B0BE3-684B-46BA-92B0-D4F16505BFC5}"/>
              </a:ext>
            </a:extLst>
          </p:cNvPr>
          <p:cNvSpPr txBox="1"/>
          <p:nvPr/>
        </p:nvSpPr>
        <p:spPr>
          <a:xfrm>
            <a:off x="4273821" y="3939443"/>
            <a:ext cx="974182" cy="276999"/>
          </a:xfrm>
          <a:prstGeom prst="rect">
            <a:avLst/>
          </a:prstGeom>
          <a:noFill/>
        </p:spPr>
        <p:txBody>
          <a:bodyPr wrap="square" lIns="0" tIns="0" rIns="0" bIns="0" rtlCol="0">
            <a:spAutoFit/>
          </a:bodyPr>
          <a:lstStyle/>
          <a:p>
            <a:r>
              <a:rPr lang="en-GB" b="1" dirty="0"/>
              <a:t>pleas</a:t>
            </a:r>
            <a:r>
              <a:rPr lang="en-GB" b="1" dirty="0">
                <a:solidFill>
                  <a:srgbClr val="009541"/>
                </a:solidFill>
              </a:rPr>
              <a:t>ant</a:t>
            </a:r>
          </a:p>
        </p:txBody>
      </p:sp>
      <p:sp>
        <p:nvSpPr>
          <p:cNvPr id="54" name="TextBox 53">
            <a:extLst>
              <a:ext uri="{FF2B5EF4-FFF2-40B4-BE49-F238E27FC236}">
                <a16:creationId xmlns:a16="http://schemas.microsoft.com/office/drawing/2014/main" id="{0CA34736-144C-46A4-83F4-3E5FB1582AF6}"/>
              </a:ext>
            </a:extLst>
          </p:cNvPr>
          <p:cNvSpPr txBox="1"/>
          <p:nvPr/>
        </p:nvSpPr>
        <p:spPr>
          <a:xfrm>
            <a:off x="3888103" y="2357468"/>
            <a:ext cx="1103288" cy="276999"/>
          </a:xfrm>
          <a:prstGeom prst="rect">
            <a:avLst/>
          </a:prstGeom>
          <a:noFill/>
        </p:spPr>
        <p:txBody>
          <a:bodyPr wrap="square" lIns="0" tIns="0" rIns="0" bIns="0" rtlCol="0">
            <a:spAutoFit/>
          </a:bodyPr>
          <a:lstStyle/>
          <a:p>
            <a:r>
              <a:rPr lang="en-GB" b="1" dirty="0"/>
              <a:t>observ</a:t>
            </a:r>
            <a:r>
              <a:rPr lang="en-GB" b="1" dirty="0">
                <a:solidFill>
                  <a:srgbClr val="009541"/>
                </a:solidFill>
              </a:rPr>
              <a:t>ant</a:t>
            </a:r>
          </a:p>
        </p:txBody>
      </p:sp>
      <p:sp>
        <p:nvSpPr>
          <p:cNvPr id="55" name="TextBox 54">
            <a:extLst>
              <a:ext uri="{FF2B5EF4-FFF2-40B4-BE49-F238E27FC236}">
                <a16:creationId xmlns:a16="http://schemas.microsoft.com/office/drawing/2014/main" id="{7B9866BE-A523-4457-9BE3-7475A116D907}"/>
              </a:ext>
            </a:extLst>
          </p:cNvPr>
          <p:cNvSpPr txBox="1"/>
          <p:nvPr/>
        </p:nvSpPr>
        <p:spPr>
          <a:xfrm>
            <a:off x="5975774" y="4686945"/>
            <a:ext cx="702685" cy="276999"/>
          </a:xfrm>
          <a:prstGeom prst="rect">
            <a:avLst/>
          </a:prstGeom>
          <a:noFill/>
        </p:spPr>
        <p:txBody>
          <a:bodyPr wrap="square" lIns="0" tIns="0" rIns="0" bIns="0" rtlCol="0">
            <a:spAutoFit/>
          </a:bodyPr>
          <a:lstStyle/>
          <a:p>
            <a:r>
              <a:rPr lang="en-GB" b="1" dirty="0"/>
              <a:t>persist</a:t>
            </a:r>
          </a:p>
        </p:txBody>
      </p:sp>
      <p:sp>
        <p:nvSpPr>
          <p:cNvPr id="56" name="TextBox 55">
            <a:extLst>
              <a:ext uri="{FF2B5EF4-FFF2-40B4-BE49-F238E27FC236}">
                <a16:creationId xmlns:a16="http://schemas.microsoft.com/office/drawing/2014/main" id="{AFF603DE-5D9C-4E85-AF70-84CC2B403CDD}"/>
              </a:ext>
            </a:extLst>
          </p:cNvPr>
          <p:cNvSpPr txBox="1"/>
          <p:nvPr/>
        </p:nvSpPr>
        <p:spPr>
          <a:xfrm>
            <a:off x="4408443" y="3934528"/>
            <a:ext cx="1056041" cy="276999"/>
          </a:xfrm>
          <a:prstGeom prst="rect">
            <a:avLst/>
          </a:prstGeom>
          <a:noFill/>
        </p:spPr>
        <p:txBody>
          <a:bodyPr wrap="square" lIns="0" tIns="0" rIns="0" bIns="0" rtlCol="0">
            <a:spAutoFit/>
          </a:bodyPr>
          <a:lstStyle/>
          <a:p>
            <a:r>
              <a:rPr lang="en-GB" b="1" dirty="0"/>
              <a:t>please</a:t>
            </a:r>
          </a:p>
        </p:txBody>
      </p:sp>
      <p:sp>
        <p:nvSpPr>
          <p:cNvPr id="57" name="TextBox 56">
            <a:extLst>
              <a:ext uri="{FF2B5EF4-FFF2-40B4-BE49-F238E27FC236}">
                <a16:creationId xmlns:a16="http://schemas.microsoft.com/office/drawing/2014/main" id="{01384697-06BB-4875-BF53-0C58188EE700}"/>
              </a:ext>
            </a:extLst>
          </p:cNvPr>
          <p:cNvSpPr txBox="1"/>
          <p:nvPr/>
        </p:nvSpPr>
        <p:spPr>
          <a:xfrm>
            <a:off x="3770570" y="4482236"/>
            <a:ext cx="1275746" cy="276999"/>
          </a:xfrm>
          <a:prstGeom prst="rect">
            <a:avLst/>
          </a:prstGeom>
          <a:noFill/>
        </p:spPr>
        <p:txBody>
          <a:bodyPr wrap="square" lIns="0" tIns="0" rIns="0" bIns="0" rtlCol="0">
            <a:spAutoFit/>
          </a:bodyPr>
          <a:lstStyle/>
          <a:p>
            <a:r>
              <a:rPr lang="en-GB" b="1" dirty="0"/>
              <a:t>assist</a:t>
            </a:r>
            <a:r>
              <a:rPr lang="en-GB" b="1" dirty="0">
                <a:solidFill>
                  <a:srgbClr val="009541"/>
                </a:solidFill>
              </a:rPr>
              <a:t>ant</a:t>
            </a:r>
          </a:p>
        </p:txBody>
      </p:sp>
      <p:sp>
        <p:nvSpPr>
          <p:cNvPr id="59" name="TextBox 58">
            <a:extLst>
              <a:ext uri="{FF2B5EF4-FFF2-40B4-BE49-F238E27FC236}">
                <a16:creationId xmlns:a16="http://schemas.microsoft.com/office/drawing/2014/main" id="{4E1CA5BC-732B-4433-B282-B9DD342C9811}"/>
              </a:ext>
            </a:extLst>
          </p:cNvPr>
          <p:cNvSpPr txBox="1"/>
          <p:nvPr/>
        </p:nvSpPr>
        <p:spPr>
          <a:xfrm>
            <a:off x="6465980" y="2727794"/>
            <a:ext cx="1289720" cy="276999"/>
          </a:xfrm>
          <a:prstGeom prst="rect">
            <a:avLst/>
          </a:prstGeom>
          <a:noFill/>
        </p:spPr>
        <p:txBody>
          <a:bodyPr wrap="square" lIns="0" tIns="0" rIns="0" bIns="0" rtlCol="0">
            <a:spAutoFit/>
          </a:bodyPr>
          <a:lstStyle/>
          <a:p>
            <a:r>
              <a:rPr lang="en-GB" b="1" dirty="0"/>
              <a:t>differ</a:t>
            </a:r>
            <a:r>
              <a:rPr lang="en-GB" b="1" dirty="0">
                <a:solidFill>
                  <a:srgbClr val="EA6E85"/>
                </a:solidFill>
              </a:rPr>
              <a:t>ent</a:t>
            </a:r>
          </a:p>
        </p:txBody>
      </p:sp>
      <p:sp>
        <p:nvSpPr>
          <p:cNvPr id="60" name="TextBox 59">
            <a:extLst>
              <a:ext uri="{FF2B5EF4-FFF2-40B4-BE49-F238E27FC236}">
                <a16:creationId xmlns:a16="http://schemas.microsoft.com/office/drawing/2014/main" id="{4E1CA5BC-732B-4433-B282-B9DD342C9811}"/>
              </a:ext>
            </a:extLst>
          </p:cNvPr>
          <p:cNvSpPr txBox="1"/>
          <p:nvPr/>
        </p:nvSpPr>
        <p:spPr>
          <a:xfrm>
            <a:off x="5873775" y="3446635"/>
            <a:ext cx="1289720" cy="276999"/>
          </a:xfrm>
          <a:prstGeom prst="rect">
            <a:avLst/>
          </a:prstGeom>
          <a:noFill/>
        </p:spPr>
        <p:txBody>
          <a:bodyPr wrap="square" lIns="0" tIns="0" rIns="0" bIns="0" rtlCol="0">
            <a:spAutoFit/>
          </a:bodyPr>
          <a:lstStyle/>
          <a:p>
            <a:r>
              <a:rPr lang="en-GB" b="1" dirty="0"/>
              <a:t>consult</a:t>
            </a:r>
            <a:r>
              <a:rPr lang="en-GB" b="1" dirty="0">
                <a:solidFill>
                  <a:srgbClr val="009541"/>
                </a:solidFill>
              </a:rPr>
              <a:t>ant</a:t>
            </a:r>
          </a:p>
        </p:txBody>
      </p:sp>
      <p:sp>
        <p:nvSpPr>
          <p:cNvPr id="61" name="TextBox 60">
            <a:extLst>
              <a:ext uri="{FF2B5EF4-FFF2-40B4-BE49-F238E27FC236}">
                <a16:creationId xmlns:a16="http://schemas.microsoft.com/office/drawing/2014/main" id="{4E1CA5BC-732B-4433-B282-B9DD342C9811}"/>
              </a:ext>
            </a:extLst>
          </p:cNvPr>
          <p:cNvSpPr txBox="1"/>
          <p:nvPr/>
        </p:nvSpPr>
        <p:spPr>
          <a:xfrm>
            <a:off x="3775829" y="3413212"/>
            <a:ext cx="1289720" cy="276999"/>
          </a:xfrm>
          <a:prstGeom prst="rect">
            <a:avLst/>
          </a:prstGeom>
          <a:noFill/>
        </p:spPr>
        <p:txBody>
          <a:bodyPr wrap="square" lIns="0" tIns="0" rIns="0" bIns="0" rtlCol="0">
            <a:spAutoFit/>
          </a:bodyPr>
          <a:lstStyle/>
          <a:p>
            <a:r>
              <a:rPr lang="en-GB" b="1" dirty="0"/>
              <a:t>resid</a:t>
            </a:r>
            <a:r>
              <a:rPr lang="en-GB" b="1" dirty="0">
                <a:solidFill>
                  <a:srgbClr val="EA6E85"/>
                </a:solidFill>
              </a:rPr>
              <a:t>ent</a:t>
            </a:r>
          </a:p>
        </p:txBody>
      </p:sp>
      <p:sp>
        <p:nvSpPr>
          <p:cNvPr id="62" name="TextBox 61">
            <a:extLst>
              <a:ext uri="{FF2B5EF4-FFF2-40B4-BE49-F238E27FC236}">
                <a16:creationId xmlns:a16="http://schemas.microsoft.com/office/drawing/2014/main" id="{4E1CA5BC-732B-4433-B282-B9DD342C9811}"/>
              </a:ext>
            </a:extLst>
          </p:cNvPr>
          <p:cNvSpPr txBox="1"/>
          <p:nvPr/>
        </p:nvSpPr>
        <p:spPr>
          <a:xfrm>
            <a:off x="5873775" y="4693115"/>
            <a:ext cx="1289720" cy="276999"/>
          </a:xfrm>
          <a:prstGeom prst="rect">
            <a:avLst/>
          </a:prstGeom>
          <a:noFill/>
        </p:spPr>
        <p:txBody>
          <a:bodyPr wrap="square" lIns="0" tIns="0" rIns="0" bIns="0" rtlCol="0">
            <a:spAutoFit/>
          </a:bodyPr>
          <a:lstStyle/>
          <a:p>
            <a:r>
              <a:rPr lang="en-GB" b="1" dirty="0"/>
              <a:t>persist</a:t>
            </a:r>
            <a:r>
              <a:rPr lang="en-GB" b="1" dirty="0">
                <a:solidFill>
                  <a:srgbClr val="EA6E85"/>
                </a:solidFill>
              </a:rPr>
              <a:t>ent</a:t>
            </a:r>
          </a:p>
        </p:txBody>
      </p:sp>
    </p:spTree>
    <p:custDataLst>
      <p:tags r:id="rId1"/>
    </p:custDataLst>
    <p:extLst>
      <p:ext uri="{BB962C8B-B14F-4D97-AF65-F5344CB8AC3E}">
        <p14:creationId xmlns:p14="http://schemas.microsoft.com/office/powerpoint/2010/main" val="4896757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6"/>
                                        </p:tgtEl>
                                      </p:cBhvr>
                                    </p:animEffect>
                                    <p:set>
                                      <p:cBhvr>
                                        <p:cTn id="7" dur="1" fill="hold">
                                          <p:stCondLst>
                                            <p:cond delay="499"/>
                                          </p:stCondLst>
                                        </p:cTn>
                                        <p:tgtEl>
                                          <p:spTgt spid="4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500"/>
                                        <p:tgtEl>
                                          <p:spTgt spid="5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40"/>
                                        </p:tgtEl>
                                      </p:cBhvr>
                                    </p:animEffect>
                                    <p:set>
                                      <p:cBhvr>
                                        <p:cTn id="16" dur="1" fill="hold">
                                          <p:stCondLst>
                                            <p:cond delay="499"/>
                                          </p:stCondLst>
                                        </p:cTn>
                                        <p:tgtEl>
                                          <p:spTgt spid="40"/>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41"/>
                                        </p:tgtEl>
                                      </p:cBhvr>
                                    </p:animEffect>
                                    <p:set>
                                      <p:cBhvr>
                                        <p:cTn id="25" dur="1" fill="hold">
                                          <p:stCondLst>
                                            <p:cond delay="499"/>
                                          </p:stCondLst>
                                        </p:cTn>
                                        <p:tgtEl>
                                          <p:spTgt spid="41"/>
                                        </p:tgtEl>
                                        <p:attrNameLst>
                                          <p:attrName>style.visibility</p:attrName>
                                        </p:attrNameLst>
                                      </p:cBhvr>
                                      <p:to>
                                        <p:strVal val="hidden"/>
                                      </p:to>
                                    </p:se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fade">
                                      <p:cBhvr>
                                        <p:cTn id="29" dur="500"/>
                                        <p:tgtEl>
                                          <p:spTgt spid="6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0" nodeType="clickEffect">
                                  <p:stCondLst>
                                    <p:cond delay="0"/>
                                  </p:stCondLst>
                                  <p:childTnLst>
                                    <p:animEffect transition="out" filter="fade">
                                      <p:cBhvr>
                                        <p:cTn id="33" dur="500"/>
                                        <p:tgtEl>
                                          <p:spTgt spid="56"/>
                                        </p:tgtEl>
                                      </p:cBhvr>
                                    </p:animEffect>
                                    <p:set>
                                      <p:cBhvr>
                                        <p:cTn id="34" dur="1" fill="hold">
                                          <p:stCondLst>
                                            <p:cond delay="499"/>
                                          </p:stCondLst>
                                        </p:cTn>
                                        <p:tgtEl>
                                          <p:spTgt spid="56"/>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fade">
                                      <p:cBhvr>
                                        <p:cTn id="38" dur="500"/>
                                        <p:tgtEl>
                                          <p:spTgt spid="5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4"/>
                                        </p:tgtEl>
                                      </p:cBhvr>
                                    </p:animEffect>
                                    <p:set>
                                      <p:cBhvr>
                                        <p:cTn id="43" dur="1" fill="hold">
                                          <p:stCondLst>
                                            <p:cond delay="499"/>
                                          </p:stCondLst>
                                        </p:cTn>
                                        <p:tgtEl>
                                          <p:spTgt spid="44"/>
                                        </p:tgtEl>
                                        <p:attrNameLst>
                                          <p:attrName>style.visibility</p:attrName>
                                        </p:attrNameLst>
                                      </p:cBhvr>
                                      <p:to>
                                        <p:strVal val="hidden"/>
                                      </p:to>
                                    </p:se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500"/>
                                        <p:tgtEl>
                                          <p:spTgt spid="5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0" nodeType="clickEffect">
                                  <p:stCondLst>
                                    <p:cond delay="0"/>
                                  </p:stCondLst>
                                  <p:childTnLst>
                                    <p:animEffect transition="out" filter="fade">
                                      <p:cBhvr>
                                        <p:cTn id="51" dur="500"/>
                                        <p:tgtEl>
                                          <p:spTgt spid="43"/>
                                        </p:tgtEl>
                                      </p:cBhvr>
                                    </p:animEffect>
                                    <p:set>
                                      <p:cBhvr>
                                        <p:cTn id="52" dur="1" fill="hold">
                                          <p:stCondLst>
                                            <p:cond delay="499"/>
                                          </p:stCondLst>
                                        </p:cTn>
                                        <p:tgtEl>
                                          <p:spTgt spid="43"/>
                                        </p:tgtEl>
                                        <p:attrNameLst>
                                          <p:attrName>style.visibility</p:attrName>
                                        </p:attrNameLst>
                                      </p:cBhvr>
                                      <p:to>
                                        <p:strVal val="hidden"/>
                                      </p:to>
                                    </p:se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fade">
                                      <p:cBhvr>
                                        <p:cTn id="56" dur="500"/>
                                        <p:tgtEl>
                                          <p:spTgt spid="4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grpId="0" nodeType="clickEffect">
                                  <p:stCondLst>
                                    <p:cond delay="0"/>
                                  </p:stCondLst>
                                  <p:childTnLst>
                                    <p:animEffect transition="out" filter="fade">
                                      <p:cBhvr>
                                        <p:cTn id="60" dur="500"/>
                                        <p:tgtEl>
                                          <p:spTgt spid="42"/>
                                        </p:tgtEl>
                                      </p:cBhvr>
                                    </p:animEffect>
                                    <p:set>
                                      <p:cBhvr>
                                        <p:cTn id="61" dur="1" fill="hold">
                                          <p:stCondLst>
                                            <p:cond delay="499"/>
                                          </p:stCondLst>
                                        </p:cTn>
                                        <p:tgtEl>
                                          <p:spTgt spid="42"/>
                                        </p:tgtEl>
                                        <p:attrNameLst>
                                          <p:attrName>style.visibility</p:attrName>
                                        </p:attrNameLst>
                                      </p:cBhvr>
                                      <p:to>
                                        <p:strVal val="hidden"/>
                                      </p:to>
                                    </p:se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fade">
                                      <p:cBhvr>
                                        <p:cTn id="65" dur="500"/>
                                        <p:tgtEl>
                                          <p:spTgt spid="59"/>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xit" presetSubtype="0" fill="hold" grpId="0" nodeType="clickEffect">
                                  <p:stCondLst>
                                    <p:cond delay="0"/>
                                  </p:stCondLst>
                                  <p:childTnLst>
                                    <p:animEffect transition="out" filter="fade">
                                      <p:cBhvr>
                                        <p:cTn id="69" dur="500"/>
                                        <p:tgtEl>
                                          <p:spTgt spid="45"/>
                                        </p:tgtEl>
                                      </p:cBhvr>
                                    </p:animEffect>
                                    <p:set>
                                      <p:cBhvr>
                                        <p:cTn id="70" dur="1" fill="hold">
                                          <p:stCondLst>
                                            <p:cond delay="499"/>
                                          </p:stCondLst>
                                        </p:cTn>
                                        <p:tgtEl>
                                          <p:spTgt spid="45"/>
                                        </p:tgtEl>
                                        <p:attrNameLst>
                                          <p:attrName>style.visibility</p:attrName>
                                        </p:attrNameLst>
                                      </p:cBhvr>
                                      <p:to>
                                        <p:strVal val="hidden"/>
                                      </p:to>
                                    </p:se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60"/>
                                        </p:tgtEl>
                                        <p:attrNameLst>
                                          <p:attrName>style.visibility</p:attrName>
                                        </p:attrNameLst>
                                      </p:cBhvr>
                                      <p:to>
                                        <p:strVal val="visible"/>
                                      </p:to>
                                    </p:set>
                                    <p:animEffect transition="in" filter="fade">
                                      <p:cBhvr>
                                        <p:cTn id="74" dur="500"/>
                                        <p:tgtEl>
                                          <p:spTgt spid="60"/>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xit" presetSubtype="0" fill="hold" grpId="0" nodeType="clickEffect">
                                  <p:stCondLst>
                                    <p:cond delay="0"/>
                                  </p:stCondLst>
                                  <p:childTnLst>
                                    <p:animEffect transition="out" filter="fade">
                                      <p:cBhvr>
                                        <p:cTn id="78" dur="500"/>
                                        <p:tgtEl>
                                          <p:spTgt spid="35"/>
                                        </p:tgtEl>
                                      </p:cBhvr>
                                    </p:animEffect>
                                    <p:set>
                                      <p:cBhvr>
                                        <p:cTn id="79" dur="1" fill="hold">
                                          <p:stCondLst>
                                            <p:cond delay="499"/>
                                          </p:stCondLst>
                                        </p:cTn>
                                        <p:tgtEl>
                                          <p:spTgt spid="35"/>
                                        </p:tgtEl>
                                        <p:attrNameLst>
                                          <p:attrName>style.visibility</p:attrName>
                                        </p:attrNameLst>
                                      </p:cBhvr>
                                      <p:to>
                                        <p:strVal val="hidden"/>
                                      </p:to>
                                    </p:se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fade">
                                      <p:cBhvr>
                                        <p:cTn id="83" dur="500"/>
                                        <p:tgtEl>
                                          <p:spTgt spid="47"/>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xit" presetSubtype="0" fill="hold" grpId="0" nodeType="clickEffect">
                                  <p:stCondLst>
                                    <p:cond delay="0"/>
                                  </p:stCondLst>
                                  <p:childTnLst>
                                    <p:animEffect transition="out" filter="fade">
                                      <p:cBhvr>
                                        <p:cTn id="87" dur="500"/>
                                        <p:tgtEl>
                                          <p:spTgt spid="55"/>
                                        </p:tgtEl>
                                      </p:cBhvr>
                                    </p:animEffect>
                                    <p:set>
                                      <p:cBhvr>
                                        <p:cTn id="88" dur="1" fill="hold">
                                          <p:stCondLst>
                                            <p:cond delay="499"/>
                                          </p:stCondLst>
                                        </p:cTn>
                                        <p:tgtEl>
                                          <p:spTgt spid="55"/>
                                        </p:tgtEl>
                                        <p:attrNameLst>
                                          <p:attrName>style.visibility</p:attrName>
                                        </p:attrNameLst>
                                      </p:cBhvr>
                                      <p:to>
                                        <p:strVal val="hidden"/>
                                      </p:to>
                                    </p:set>
                                  </p:childTnLst>
                                </p:cTn>
                              </p:par>
                              <p:par>
                                <p:cTn id="89" presetID="10" presetClass="exit" presetSubtype="0" fill="hold" grpId="0" nodeType="withEffect">
                                  <p:stCondLst>
                                    <p:cond delay="0"/>
                                  </p:stCondLst>
                                  <p:childTnLst>
                                    <p:animEffect transition="out" filter="fade">
                                      <p:cBhvr>
                                        <p:cTn id="90" dur="500"/>
                                        <p:tgtEl>
                                          <p:spTgt spid="33"/>
                                        </p:tgtEl>
                                      </p:cBhvr>
                                    </p:animEffect>
                                    <p:set>
                                      <p:cBhvr>
                                        <p:cTn id="91" dur="1" fill="hold">
                                          <p:stCondLst>
                                            <p:cond delay="499"/>
                                          </p:stCondLst>
                                        </p:cTn>
                                        <p:tgtEl>
                                          <p:spTgt spid="33"/>
                                        </p:tgtEl>
                                        <p:attrNameLst>
                                          <p:attrName>style.visibility</p:attrName>
                                        </p:attrNameLst>
                                      </p:cBhvr>
                                      <p:to>
                                        <p:strVal val="hidden"/>
                                      </p:to>
                                    </p:set>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fade">
                                      <p:cBhvr>
                                        <p:cTn id="95" dur="500"/>
                                        <p:tgtEl>
                                          <p:spTgt spid="62"/>
                                        </p:tgtEl>
                                      </p:cBhvr>
                                    </p:animEffect>
                                  </p:childTnLst>
                                </p:cTn>
                              </p:par>
                            </p:childTnLst>
                          </p:cTn>
                        </p:par>
                        <p:par>
                          <p:cTn id="96" fill="hold">
                            <p:stCondLst>
                              <p:cond delay="1000"/>
                            </p:stCondLst>
                            <p:childTnLst>
                              <p:par>
                                <p:cTn id="97" presetID="10" presetClass="entr" presetSubtype="0"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500"/>
                                        <p:tgtEl>
                                          <p:spTgt spid="38"/>
                                        </p:tgtEl>
                                      </p:cBhvr>
                                    </p:animEffect>
                                  </p:childTnLst>
                                </p:cTn>
                              </p:par>
                            </p:childTnLst>
                          </p:cTn>
                        </p:par>
                        <p:par>
                          <p:cTn id="100" fill="hold">
                            <p:stCondLst>
                              <p:cond delay="1500"/>
                            </p:stCondLst>
                            <p:childTnLst>
                              <p:par>
                                <p:cTn id="101" presetID="10" presetClass="entr" presetSubtype="0"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childTnLst>
                          </p:cTn>
                        </p:par>
                        <p:par>
                          <p:cTn id="104" fill="hold">
                            <p:stCondLst>
                              <p:cond delay="2000"/>
                            </p:stCondLst>
                            <p:childTnLst>
                              <p:par>
                                <p:cTn id="105" presetID="10" presetClass="entr" presetSubtype="0" fill="hold" grpId="0" nodeType="after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childTnLst>
                                </p:cTn>
                              </p:par>
                            </p:childTnLst>
                          </p:cTn>
                        </p:par>
                        <p:par>
                          <p:cTn id="108" fill="hold">
                            <p:stCondLst>
                              <p:cond delay="3000"/>
                            </p:stCondLst>
                            <p:childTnLst>
                              <p:par>
                                <p:cTn id="109" presetID="10" presetClass="entr" presetSubtype="0" fill="hold" nodeType="afterEffect">
                                  <p:stCondLst>
                                    <p:cond delay="0"/>
                                  </p:stCondLst>
                                  <p:childTnLst>
                                    <p:set>
                                      <p:cBhvr>
                                        <p:cTn id="110" dur="1" fill="hold">
                                          <p:stCondLst>
                                            <p:cond delay="0"/>
                                          </p:stCondLst>
                                        </p:cTn>
                                        <p:tgtEl>
                                          <p:spTgt spid="9">
                                            <p:txEl>
                                              <p:pRg st="0" end="0"/>
                                            </p:txEl>
                                          </p:spTgt>
                                        </p:tgtEl>
                                        <p:attrNameLst>
                                          <p:attrName>style.visibility</p:attrName>
                                        </p:attrNameLst>
                                      </p:cBhvr>
                                      <p:to>
                                        <p:strVal val="visible"/>
                                      </p:to>
                                    </p:set>
                                    <p:animEffect transition="in" filter="fade">
                                      <p:cBhvr>
                                        <p:cTn id="111" dur="1000"/>
                                        <p:tgtEl>
                                          <p:spTgt spid="9">
                                            <p:txEl>
                                              <p:pRg st="0" end="0"/>
                                            </p:txEl>
                                          </p:spTgt>
                                        </p:tgtEl>
                                      </p:cBhvr>
                                    </p:animEffect>
                                  </p:childTnLst>
                                </p:cTn>
                              </p:par>
                            </p:childTnLst>
                          </p:cTn>
                        </p:par>
                        <p:par>
                          <p:cTn id="112" fill="hold">
                            <p:stCondLst>
                              <p:cond delay="4000"/>
                            </p:stCondLst>
                            <p:childTnLst>
                              <p:par>
                                <p:cTn id="113" presetID="1" presetClass="entr" presetSubtype="0" fill="hold" grpId="0" nodeType="afterEffect" nodePh="1">
                                  <p:stCondLst>
                                    <p:cond delay="0"/>
                                  </p:stCondLst>
                                  <p:endCondLst>
                                    <p:cond evt="begin" delay="0">
                                      <p:tn val="113"/>
                                    </p:cond>
                                  </p:endCondLst>
                                  <p:childTnLst>
                                    <p:set>
                                      <p:cBhvr>
                                        <p:cTn id="114"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33"/>
                  </p:tgtEl>
                </p:cond>
              </p:nextCondLst>
            </p:seq>
          </p:childTnLst>
        </p:cTn>
      </p:par>
    </p:tnLst>
    <p:bldLst>
      <p:bldP spid="10" grpId="0"/>
      <p:bldP spid="33" grpId="0" animBg="1"/>
      <p:bldP spid="36" grpId="0"/>
      <p:bldP spid="38" grpId="0"/>
      <p:bldP spid="39" grpId="0"/>
      <p:bldP spid="35" grpId="0"/>
      <p:bldP spid="40" grpId="0"/>
      <p:bldP spid="41" grpId="0"/>
      <p:bldP spid="42" grpId="0"/>
      <p:bldP spid="43" grpId="0"/>
      <p:bldP spid="44" grpId="0"/>
      <p:bldP spid="45" grpId="0"/>
      <p:bldP spid="46" grpId="0"/>
      <p:bldP spid="47" grpId="0"/>
      <p:bldP spid="48" grpId="0"/>
      <p:bldP spid="51" grpId="0"/>
      <p:bldP spid="52" grpId="0"/>
      <p:bldP spid="54" grpId="0"/>
      <p:bldP spid="55" grpId="0"/>
      <p:bldP spid="56" grpId="0"/>
      <p:bldP spid="57" grpId="0"/>
      <p:bldP spid="59" grpId="0"/>
      <p:bldP spid="60" grpId="0"/>
      <p:bldP spid="61" grpId="0"/>
      <p:bldP spid="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CCE46D9-51C3-4101-9650-FA4465A518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4" name="1">
            <a:extLst>
              <a:ext uri="{FF2B5EF4-FFF2-40B4-BE49-F238E27FC236}">
                <a16:creationId xmlns:a16="http://schemas.microsoft.com/office/drawing/2014/main" id="{CE4335CF-F6C7-4F0C-9FD0-29BC54114F54}"/>
              </a:ext>
            </a:extLst>
          </p:cNvPr>
          <p:cNvSpPr/>
          <p:nvPr/>
        </p:nvSpPr>
        <p:spPr>
          <a:xfrm>
            <a:off x="7824228" y="5644050"/>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1">
            <a:extLst>
              <a:ext uri="{FF2B5EF4-FFF2-40B4-BE49-F238E27FC236}">
                <a16:creationId xmlns:a16="http://schemas.microsoft.com/office/drawing/2014/main" id="{0B3BCF5B-62F3-4289-BE9D-B82A2E8EFB7B}"/>
              </a:ext>
            </a:extLst>
          </p:cNvPr>
          <p:cNvSpPr>
            <a:spLocks noChangeArrowheads="1"/>
          </p:cNvSpPr>
          <p:nvPr/>
        </p:nvSpPr>
        <p:spPr bwMode="auto">
          <a:xfrm>
            <a:off x="7824228" y="5666275"/>
            <a:ext cx="42992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0</a:t>
            </a:r>
          </a:p>
        </p:txBody>
      </p:sp>
      <p:sp>
        <p:nvSpPr>
          <p:cNvPr id="12"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3</a:t>
            </a:r>
          </a:p>
        </p:txBody>
      </p:sp>
      <p:sp>
        <p:nvSpPr>
          <p:cNvPr id="15"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7" name="Hyperlink">
            <a:hlinkClick r:id="rId4" action="ppaction://hlinksldjump"/>
          </p:cNvPr>
          <p:cNvSpPr/>
          <p:nvPr/>
        </p:nvSpPr>
        <p:spPr>
          <a:xfrm>
            <a:off x="7651047"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956E929-2CE4-41C2-8F3A-2F3F8CE7CD9D}"/>
              </a:ext>
            </a:extLst>
          </p:cNvPr>
          <p:cNvSpPr/>
          <p:nvPr/>
        </p:nvSpPr>
        <p:spPr>
          <a:xfrm>
            <a:off x="5879306" y="1940892"/>
            <a:ext cx="2509044" cy="1380378"/>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 book on shapes provides the third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ea typeface="Calibri" panose="020F0502020204030204" pitchFamily="34" charset="0"/>
                <a:cs typeface="Times New Roman" panose="02020603050405020304" pitchFamily="18" charset="0"/>
              </a:rPr>
              <a:t>Find the area of all of these shapes.</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6" name="Picture 15"/>
          <p:cNvPicPr>
            <a:picLocks noChangeAspect="1"/>
          </p:cNvPicPr>
          <p:nvPr/>
        </p:nvPicPr>
        <p:blipFill>
          <a:blip r:embed="rId5"/>
          <a:stretch>
            <a:fillRect/>
          </a:stretch>
        </p:blipFill>
        <p:spPr>
          <a:xfrm>
            <a:off x="755649" y="1824586"/>
            <a:ext cx="4883385" cy="3633239"/>
          </a:xfrm>
          <a:prstGeom prst="rect">
            <a:avLst/>
          </a:prstGeom>
        </p:spPr>
      </p:pic>
      <p:pic>
        <p:nvPicPr>
          <p:cNvPr id="3" name="Picture 2"/>
          <p:cNvPicPr>
            <a:picLocks noChangeAspect="1"/>
          </p:cNvPicPr>
          <p:nvPr/>
        </p:nvPicPr>
        <p:blipFill>
          <a:blip r:embed="rId6"/>
          <a:stretch>
            <a:fillRect/>
          </a:stretch>
        </p:blipFill>
        <p:spPr>
          <a:xfrm>
            <a:off x="1239205" y="2095501"/>
            <a:ext cx="4019393" cy="3005177"/>
          </a:xfrm>
          <a:prstGeom prst="rect">
            <a:avLst/>
          </a:prstGeom>
        </p:spPr>
      </p:pic>
      <p:sp>
        <p:nvSpPr>
          <p:cNvPr id="5" name="Rectangle 4"/>
          <p:cNvSpPr/>
          <p:nvPr/>
        </p:nvSpPr>
        <p:spPr>
          <a:xfrm>
            <a:off x="1036986" y="2246700"/>
            <a:ext cx="258404"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7</a:t>
            </a:r>
            <a:endParaRPr lang="en-GB" sz="1200" dirty="0"/>
          </a:p>
        </p:txBody>
      </p:sp>
      <p:sp>
        <p:nvSpPr>
          <p:cNvPr id="18" name="Rectangle 17"/>
          <p:cNvSpPr/>
          <p:nvPr/>
        </p:nvSpPr>
        <p:spPr>
          <a:xfrm>
            <a:off x="1529158" y="2595563"/>
            <a:ext cx="325730"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12</a:t>
            </a:r>
            <a:endParaRPr lang="en-GB" sz="1200" dirty="0"/>
          </a:p>
        </p:txBody>
      </p:sp>
      <p:sp>
        <p:nvSpPr>
          <p:cNvPr id="19" name="Rectangle 18"/>
          <p:cNvSpPr/>
          <p:nvPr/>
        </p:nvSpPr>
        <p:spPr>
          <a:xfrm>
            <a:off x="2308620" y="2259400"/>
            <a:ext cx="303288"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11</a:t>
            </a:r>
            <a:endParaRPr lang="en-GB" sz="1200" dirty="0"/>
          </a:p>
        </p:txBody>
      </p:sp>
      <p:sp>
        <p:nvSpPr>
          <p:cNvPr id="20" name="Rectangle 19"/>
          <p:cNvSpPr/>
          <p:nvPr/>
        </p:nvSpPr>
        <p:spPr>
          <a:xfrm>
            <a:off x="2616346" y="2576513"/>
            <a:ext cx="303288"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11</a:t>
            </a:r>
            <a:endParaRPr lang="en-GB" sz="1200" dirty="0"/>
          </a:p>
        </p:txBody>
      </p:sp>
      <p:sp>
        <p:nvSpPr>
          <p:cNvPr id="21" name="Rectangle 20"/>
          <p:cNvSpPr/>
          <p:nvPr/>
        </p:nvSpPr>
        <p:spPr>
          <a:xfrm>
            <a:off x="1407045" y="3004977"/>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3</a:t>
            </a:r>
            <a:endParaRPr lang="en-GB" sz="1200" dirty="0"/>
          </a:p>
        </p:txBody>
      </p:sp>
      <p:sp>
        <p:nvSpPr>
          <p:cNvPr id="22" name="Rectangle 21"/>
          <p:cNvSpPr/>
          <p:nvPr/>
        </p:nvSpPr>
        <p:spPr>
          <a:xfrm>
            <a:off x="1988070" y="3266141"/>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3</a:t>
            </a:r>
            <a:endParaRPr lang="en-GB" sz="1200" dirty="0"/>
          </a:p>
        </p:txBody>
      </p:sp>
      <p:sp>
        <p:nvSpPr>
          <p:cNvPr id="25" name="Rectangle 24"/>
          <p:cNvSpPr/>
          <p:nvPr/>
        </p:nvSpPr>
        <p:spPr>
          <a:xfrm>
            <a:off x="1091692" y="4287677"/>
            <a:ext cx="272832"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8</a:t>
            </a:r>
            <a:endParaRPr lang="en-GB" sz="1200" dirty="0"/>
          </a:p>
        </p:txBody>
      </p:sp>
      <p:sp>
        <p:nvSpPr>
          <p:cNvPr id="26" name="Rectangle 25"/>
          <p:cNvSpPr/>
          <p:nvPr/>
        </p:nvSpPr>
        <p:spPr>
          <a:xfrm>
            <a:off x="1391441" y="4845436"/>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4</a:t>
            </a:r>
            <a:endParaRPr lang="en-GB" sz="1200" dirty="0"/>
          </a:p>
        </p:txBody>
      </p:sp>
      <p:sp>
        <p:nvSpPr>
          <p:cNvPr id="27" name="Rectangle 26"/>
          <p:cNvSpPr/>
          <p:nvPr/>
        </p:nvSpPr>
        <p:spPr>
          <a:xfrm>
            <a:off x="2413791" y="4612887"/>
            <a:ext cx="325730"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12</a:t>
            </a:r>
            <a:endParaRPr lang="en-GB" sz="1200" dirty="0"/>
          </a:p>
        </p:txBody>
      </p:sp>
      <p:sp>
        <p:nvSpPr>
          <p:cNvPr id="28" name="Rectangle 27"/>
          <p:cNvSpPr/>
          <p:nvPr/>
        </p:nvSpPr>
        <p:spPr>
          <a:xfrm>
            <a:off x="2314970" y="5023125"/>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5</a:t>
            </a:r>
            <a:endParaRPr lang="en-GB" sz="1200" dirty="0"/>
          </a:p>
        </p:txBody>
      </p:sp>
      <p:sp>
        <p:nvSpPr>
          <p:cNvPr id="29" name="Rectangle 28"/>
          <p:cNvSpPr/>
          <p:nvPr/>
        </p:nvSpPr>
        <p:spPr>
          <a:xfrm>
            <a:off x="3936551" y="2469763"/>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6</a:t>
            </a:r>
            <a:endParaRPr lang="en-GB" sz="1200" dirty="0"/>
          </a:p>
        </p:txBody>
      </p:sp>
      <p:sp>
        <p:nvSpPr>
          <p:cNvPr id="30" name="Rectangle 29"/>
          <p:cNvSpPr/>
          <p:nvPr/>
        </p:nvSpPr>
        <p:spPr>
          <a:xfrm>
            <a:off x="4235001" y="3011708"/>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6</a:t>
            </a:r>
            <a:endParaRPr lang="en-GB" sz="1200" dirty="0"/>
          </a:p>
        </p:txBody>
      </p:sp>
      <p:sp>
        <p:nvSpPr>
          <p:cNvPr id="33" name="Rectangle 32"/>
          <p:cNvSpPr/>
          <p:nvPr/>
        </p:nvSpPr>
        <p:spPr>
          <a:xfrm>
            <a:off x="4052314" y="3730265"/>
            <a:ext cx="325730"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15</a:t>
            </a:r>
            <a:endParaRPr lang="en-GB" sz="1200" dirty="0"/>
          </a:p>
        </p:txBody>
      </p:sp>
      <p:sp>
        <p:nvSpPr>
          <p:cNvPr id="34" name="Rectangle 33"/>
          <p:cNvSpPr/>
          <p:nvPr/>
        </p:nvSpPr>
        <p:spPr>
          <a:xfrm>
            <a:off x="3697790" y="4625615"/>
            <a:ext cx="340158"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10</a:t>
            </a:r>
            <a:endParaRPr lang="en-GB" sz="1200" dirty="0"/>
          </a:p>
        </p:txBody>
      </p:sp>
      <p:sp>
        <p:nvSpPr>
          <p:cNvPr id="35" name="Rectangle 34"/>
          <p:cNvSpPr/>
          <p:nvPr/>
        </p:nvSpPr>
        <p:spPr>
          <a:xfrm>
            <a:off x="4167628" y="4253321"/>
            <a:ext cx="269626"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6</a:t>
            </a:r>
            <a:endParaRPr lang="en-GB" sz="1200" dirty="0"/>
          </a:p>
        </p:txBody>
      </p:sp>
      <p:sp>
        <p:nvSpPr>
          <p:cNvPr id="36" name="Rectangle 35"/>
          <p:cNvSpPr/>
          <p:nvPr/>
        </p:nvSpPr>
        <p:spPr>
          <a:xfrm>
            <a:off x="4463668" y="5038596"/>
            <a:ext cx="258404"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7</a:t>
            </a:r>
            <a:endParaRPr lang="en-GB" sz="1200" dirty="0"/>
          </a:p>
        </p:txBody>
      </p:sp>
      <p:sp>
        <p:nvSpPr>
          <p:cNvPr id="37" name="Rectangle 36"/>
          <p:cNvSpPr/>
          <p:nvPr/>
        </p:nvSpPr>
        <p:spPr>
          <a:xfrm>
            <a:off x="4591513" y="4526576"/>
            <a:ext cx="303288" cy="276999"/>
          </a:xfrm>
          <a:prstGeom prst="rect">
            <a:avLst/>
          </a:prstGeom>
        </p:spPr>
        <p:txBody>
          <a:bodyPr wrap="none">
            <a:spAutoFit/>
          </a:bodyPr>
          <a:lstStyle/>
          <a:p>
            <a:r>
              <a:rPr lang="en-GB" sz="1200" dirty="0">
                <a:ea typeface="Calibri" panose="020F0502020204030204" pitchFamily="34" charset="0"/>
                <a:cs typeface="Times New Roman" panose="02020603050405020304" pitchFamily="18" charset="0"/>
              </a:rPr>
              <a:t>11</a:t>
            </a:r>
            <a:endParaRPr lang="en-GB" sz="1200" dirty="0"/>
          </a:p>
        </p:txBody>
      </p:sp>
      <p:sp>
        <p:nvSpPr>
          <p:cNvPr id="38" name="Rectangle 37"/>
          <p:cNvSpPr/>
          <p:nvPr/>
        </p:nvSpPr>
        <p:spPr>
          <a:xfrm>
            <a:off x="4901474" y="3530440"/>
            <a:ext cx="266420" cy="276999"/>
          </a:xfrm>
          <a:prstGeom prst="rect">
            <a:avLst/>
          </a:prstGeom>
        </p:spPr>
        <p:txBody>
          <a:bodyPr wrap="none">
            <a:spAutoFit/>
          </a:bodyPr>
          <a:lstStyle/>
          <a:p>
            <a:r>
              <a:rPr lang="en-GB" sz="1200">
                <a:ea typeface="Calibri" panose="020F0502020204030204" pitchFamily="34" charset="0"/>
                <a:cs typeface="Times New Roman" panose="02020603050405020304" pitchFamily="18" charset="0"/>
              </a:rPr>
              <a:t>2</a:t>
            </a:r>
            <a:endParaRPr lang="en-GB" sz="1200" dirty="0"/>
          </a:p>
        </p:txBody>
      </p:sp>
      <p:sp>
        <p:nvSpPr>
          <p:cNvPr id="39" name="Rectangle 38"/>
          <p:cNvSpPr/>
          <p:nvPr/>
        </p:nvSpPr>
        <p:spPr>
          <a:xfrm>
            <a:off x="1509163" y="2236749"/>
            <a:ext cx="364202"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84</a:t>
            </a:r>
            <a:endParaRPr lang="en-GB" sz="1200" b="1" dirty="0">
              <a:solidFill>
                <a:schemeClr val="accent5">
                  <a:lumMod val="75000"/>
                </a:schemeClr>
              </a:solidFill>
            </a:endParaRPr>
          </a:p>
        </p:txBody>
      </p:sp>
      <p:sp>
        <p:nvSpPr>
          <p:cNvPr id="40" name="Rectangle 39"/>
          <p:cNvSpPr/>
          <p:nvPr/>
        </p:nvSpPr>
        <p:spPr>
          <a:xfrm>
            <a:off x="2557420" y="2268499"/>
            <a:ext cx="394660"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121</a:t>
            </a:r>
            <a:endParaRPr lang="en-GB" sz="1200" b="1" dirty="0">
              <a:solidFill>
                <a:schemeClr val="accent5">
                  <a:lumMod val="75000"/>
                </a:schemeClr>
              </a:solidFill>
            </a:endParaRPr>
          </a:p>
        </p:txBody>
      </p:sp>
      <p:sp>
        <p:nvSpPr>
          <p:cNvPr id="41" name="Rectangle 40"/>
          <p:cNvSpPr/>
          <p:nvPr/>
        </p:nvSpPr>
        <p:spPr>
          <a:xfrm>
            <a:off x="1970097" y="3011708"/>
            <a:ext cx="343364"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27</a:t>
            </a:r>
            <a:endParaRPr lang="en-GB" sz="1200" b="1" dirty="0">
              <a:solidFill>
                <a:schemeClr val="accent5">
                  <a:lumMod val="75000"/>
                </a:schemeClr>
              </a:solidFill>
            </a:endParaRPr>
          </a:p>
        </p:txBody>
      </p:sp>
      <p:sp>
        <p:nvSpPr>
          <p:cNvPr id="42" name="Rectangle 41"/>
          <p:cNvSpPr/>
          <p:nvPr/>
        </p:nvSpPr>
        <p:spPr>
          <a:xfrm>
            <a:off x="1303618" y="4484768"/>
            <a:ext cx="333746"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16</a:t>
            </a:r>
            <a:endParaRPr lang="en-GB" sz="1200" b="1" dirty="0">
              <a:solidFill>
                <a:schemeClr val="accent5">
                  <a:lumMod val="75000"/>
                </a:schemeClr>
              </a:solidFill>
            </a:endParaRPr>
          </a:p>
        </p:txBody>
      </p:sp>
      <p:sp>
        <p:nvSpPr>
          <p:cNvPr id="43" name="Rectangle 42"/>
          <p:cNvSpPr/>
          <p:nvPr/>
        </p:nvSpPr>
        <p:spPr>
          <a:xfrm>
            <a:off x="2638190" y="4214375"/>
            <a:ext cx="362600"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30</a:t>
            </a:r>
            <a:endParaRPr lang="en-GB" sz="1200" b="1" dirty="0">
              <a:solidFill>
                <a:schemeClr val="accent5">
                  <a:lumMod val="75000"/>
                </a:schemeClr>
              </a:solidFill>
            </a:endParaRPr>
          </a:p>
        </p:txBody>
      </p:sp>
      <p:sp>
        <p:nvSpPr>
          <p:cNvPr id="44" name="Rectangle 43"/>
          <p:cNvSpPr/>
          <p:nvPr/>
        </p:nvSpPr>
        <p:spPr>
          <a:xfrm>
            <a:off x="4714356" y="2354082"/>
            <a:ext cx="349776"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36</a:t>
            </a:r>
            <a:endParaRPr lang="en-GB" sz="1200" b="1" dirty="0">
              <a:solidFill>
                <a:schemeClr val="accent5">
                  <a:lumMod val="75000"/>
                </a:schemeClr>
              </a:solidFill>
            </a:endParaRPr>
          </a:p>
        </p:txBody>
      </p:sp>
      <p:sp>
        <p:nvSpPr>
          <p:cNvPr id="45" name="Rectangle 44"/>
          <p:cNvSpPr/>
          <p:nvPr/>
        </p:nvSpPr>
        <p:spPr>
          <a:xfrm>
            <a:off x="4062079" y="3510402"/>
            <a:ext cx="362600"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30</a:t>
            </a:r>
            <a:endParaRPr lang="en-GB" sz="1200" b="1" dirty="0">
              <a:solidFill>
                <a:schemeClr val="accent5">
                  <a:lumMod val="75000"/>
                </a:schemeClr>
              </a:solidFill>
            </a:endParaRPr>
          </a:p>
        </p:txBody>
      </p:sp>
      <p:sp>
        <p:nvSpPr>
          <p:cNvPr id="46" name="Rectangle 45"/>
          <p:cNvSpPr/>
          <p:nvPr/>
        </p:nvSpPr>
        <p:spPr>
          <a:xfrm>
            <a:off x="3766293" y="4381756"/>
            <a:ext cx="362600"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30</a:t>
            </a:r>
            <a:endParaRPr lang="en-GB" sz="1200" b="1" dirty="0">
              <a:solidFill>
                <a:schemeClr val="accent5">
                  <a:lumMod val="75000"/>
                </a:schemeClr>
              </a:solidFill>
            </a:endParaRPr>
          </a:p>
        </p:txBody>
      </p:sp>
      <p:sp>
        <p:nvSpPr>
          <p:cNvPr id="47" name="Rectangle 46"/>
          <p:cNvSpPr/>
          <p:nvPr/>
        </p:nvSpPr>
        <p:spPr>
          <a:xfrm>
            <a:off x="4940670" y="4777579"/>
            <a:ext cx="338554" cy="276999"/>
          </a:xfrm>
          <a:prstGeom prst="rect">
            <a:avLst/>
          </a:prstGeom>
        </p:spPr>
        <p:txBody>
          <a:bodyPr wrap="none">
            <a:spAutoFit/>
          </a:bodyPr>
          <a:lstStyle/>
          <a:p>
            <a:r>
              <a:rPr lang="en-GB" sz="1200" b="1" dirty="0">
                <a:solidFill>
                  <a:schemeClr val="accent5">
                    <a:lumMod val="75000"/>
                  </a:schemeClr>
                </a:solidFill>
                <a:ea typeface="Calibri" panose="020F0502020204030204" pitchFamily="34" charset="0"/>
                <a:cs typeface="Times New Roman" panose="02020603050405020304" pitchFamily="18" charset="0"/>
              </a:rPr>
              <a:t>77</a:t>
            </a:r>
            <a:endParaRPr lang="en-GB" sz="1200" b="1" dirty="0">
              <a:solidFill>
                <a:schemeClr val="accent5">
                  <a:lumMod val="75000"/>
                </a:schemeClr>
              </a:solidFill>
            </a:endParaRPr>
          </a:p>
        </p:txBody>
      </p:sp>
      <p:sp>
        <p:nvSpPr>
          <p:cNvPr id="8" name="Rectangle 7"/>
          <p:cNvSpPr/>
          <p:nvPr/>
        </p:nvSpPr>
        <p:spPr>
          <a:xfrm>
            <a:off x="5883912" y="4193396"/>
            <a:ext cx="2231386" cy="584775"/>
          </a:xfrm>
          <a:prstGeom prst="rect">
            <a:avLst/>
          </a:prstGeom>
        </p:spPr>
        <p:txBody>
          <a:bodyPr wrap="square">
            <a:spAutoFit/>
          </a:bodyPr>
          <a:lstStyle/>
          <a:p>
            <a:pPr algn="ctr">
              <a:spcAft>
                <a:spcPts val="1200"/>
              </a:spcAft>
            </a:pPr>
            <a:r>
              <a:rPr lang="en-GB" sz="1600" dirty="0">
                <a:solidFill>
                  <a:schemeClr val="accent5">
                    <a:lumMod val="75000"/>
                  </a:schemeClr>
                </a:solidFill>
              </a:rPr>
              <a:t>Order is 16, 27, 30, 30, </a:t>
            </a:r>
            <a:r>
              <a:rPr lang="en-GB" sz="1600" b="1" dirty="0">
                <a:solidFill>
                  <a:schemeClr val="accent5">
                    <a:lumMod val="75000"/>
                  </a:schemeClr>
                </a:solidFill>
              </a:rPr>
              <a:t>30</a:t>
            </a:r>
            <a:r>
              <a:rPr lang="en-GB" sz="1600" dirty="0">
                <a:solidFill>
                  <a:schemeClr val="accent5">
                    <a:lumMod val="75000"/>
                  </a:schemeClr>
                </a:solidFill>
              </a:rPr>
              <a:t>, 36, 77, 84, 121</a:t>
            </a:r>
          </a:p>
        </p:txBody>
      </p:sp>
      <p:sp>
        <p:nvSpPr>
          <p:cNvPr id="13" name="Rectangle 12"/>
          <p:cNvSpPr/>
          <p:nvPr/>
        </p:nvSpPr>
        <p:spPr>
          <a:xfrm>
            <a:off x="6134098" y="4460953"/>
            <a:ext cx="358140" cy="2666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5875195" y="3294181"/>
            <a:ext cx="2231386" cy="584775"/>
          </a:xfrm>
          <a:prstGeom prst="rect">
            <a:avLst/>
          </a:prstGeom>
        </p:spPr>
        <p:txBody>
          <a:bodyPr wrap="square">
            <a:spAutoFit/>
          </a:bodyPr>
          <a:lstStyle/>
          <a:p>
            <a:pPr algn="ctr">
              <a:spcAft>
                <a:spcPts val="1200"/>
              </a:spcAft>
            </a:pPr>
            <a:r>
              <a:rPr lang="en-GB" sz="1600" dirty="0">
                <a:solidFill>
                  <a:schemeClr val="accent5">
                    <a:lumMod val="75000"/>
                  </a:schemeClr>
                </a:solidFill>
              </a:rPr>
              <a:t>Areas are 84, 27, 121, 16, 30, 30, 36, 77, 30</a:t>
            </a:r>
          </a:p>
        </p:txBody>
      </p:sp>
      <p:sp>
        <p:nvSpPr>
          <p:cNvPr id="49" name="Rectangle 48"/>
          <p:cNvSpPr/>
          <p:nvPr/>
        </p:nvSpPr>
        <p:spPr>
          <a:xfrm>
            <a:off x="5800338" y="3839608"/>
            <a:ext cx="2425664" cy="369332"/>
          </a:xfrm>
          <a:prstGeom prst="rect">
            <a:avLst/>
          </a:prstGeom>
        </p:spPr>
        <p:txBody>
          <a:bodyPr wrap="none">
            <a:spAutoFit/>
          </a:bodyPr>
          <a:lstStyle/>
          <a:p>
            <a:r>
              <a:rPr lang="en-GB" dirty="0"/>
              <a:t>Put the areas in order</a:t>
            </a:r>
          </a:p>
        </p:txBody>
      </p:sp>
      <p:sp>
        <p:nvSpPr>
          <p:cNvPr id="50" name="Rectangle 49"/>
          <p:cNvSpPr/>
          <p:nvPr/>
        </p:nvSpPr>
        <p:spPr>
          <a:xfrm>
            <a:off x="1228338" y="5593434"/>
            <a:ext cx="4572000" cy="646331"/>
          </a:xfrm>
          <a:prstGeom prst="rect">
            <a:avLst/>
          </a:prstGeom>
        </p:spPr>
        <p:txBody>
          <a:bodyPr>
            <a:spAutoFit/>
          </a:bodyPr>
          <a:lstStyle/>
          <a:p>
            <a:r>
              <a:rPr lang="en-GB" dirty="0"/>
              <a:t>The area in the 5</a:t>
            </a:r>
            <a:r>
              <a:rPr lang="en-GB" baseline="30000" dirty="0"/>
              <a:t>th</a:t>
            </a:r>
            <a:r>
              <a:rPr lang="en-GB" dirty="0"/>
              <a:t> place and the digit in the ones place gives the third clue.</a:t>
            </a:r>
          </a:p>
        </p:txBody>
      </p:sp>
    </p:spTree>
    <p:custDataLst>
      <p:tags r:id="rId1"/>
    </p:custDataLst>
    <p:extLst>
      <p:ext uri="{BB962C8B-B14F-4D97-AF65-F5344CB8AC3E}">
        <p14:creationId xmlns:p14="http://schemas.microsoft.com/office/powerpoint/2010/main" val="23826338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fade">
                                      <p:cBhvr>
                                        <p:cTn id="32" dur="500"/>
                                        <p:tgtEl>
                                          <p:spTgt spid="4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500"/>
                                        <p:tgtEl>
                                          <p:spTgt spid="4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500"/>
                                        <p:tgtEl>
                                          <p:spTgt spid="4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childTnLst>
                          </p:cTn>
                        </p:par>
                        <p:par>
                          <p:cTn id="68" fill="hold">
                            <p:stCondLst>
                              <p:cond delay="500"/>
                            </p:stCondLst>
                            <p:childTnLst>
                              <p:par>
                                <p:cTn id="69" presetID="10" presetClass="exit" presetSubtype="0" fill="hold" grpId="0" nodeType="afterEffect">
                                  <p:stCondLst>
                                    <p:cond delay="0"/>
                                  </p:stCondLst>
                                  <p:childTnLst>
                                    <p:animEffect transition="out" filter="fade">
                                      <p:cBhvr>
                                        <p:cTn id="70" dur="500"/>
                                        <p:tgtEl>
                                          <p:spTgt spid="15"/>
                                        </p:tgtEl>
                                      </p:cBhvr>
                                    </p:animEffect>
                                    <p:set>
                                      <p:cBhvr>
                                        <p:cTn id="71" dur="1" fill="hold">
                                          <p:stCondLst>
                                            <p:cond delay="499"/>
                                          </p:stCondLst>
                                        </p:cTn>
                                        <p:tgtEl>
                                          <p:spTgt spid="15"/>
                                        </p:tgtEl>
                                        <p:attrNameLst>
                                          <p:attrName>style.visibility</p:attrName>
                                        </p:attrNameLst>
                                      </p:cBhvr>
                                      <p:to>
                                        <p:strVal val="hidden"/>
                                      </p:to>
                                    </p:set>
                                  </p:childTnLst>
                                </p:cTn>
                              </p:par>
                            </p:childTnLst>
                          </p:cTn>
                        </p:par>
                        <p:par>
                          <p:cTn id="72" fill="hold">
                            <p:stCondLst>
                              <p:cond delay="1000"/>
                            </p:stCondLst>
                            <p:childTnLst>
                              <p:par>
                                <p:cTn id="73" presetID="10" presetClass="entr" presetSubtype="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childTnLst>
                          </p:cTn>
                        </p:par>
                        <p:par>
                          <p:cTn id="76" fill="hold">
                            <p:stCondLst>
                              <p:cond delay="1500"/>
                            </p:stCondLst>
                            <p:childTnLst>
                              <p:par>
                                <p:cTn id="77" presetID="10" presetClass="entr" presetSubtype="0" fill="hold" nodeType="afterEffect">
                                  <p:stCondLst>
                                    <p:cond delay="0"/>
                                  </p:stCondLst>
                                  <p:childTnLst>
                                    <p:set>
                                      <p:cBhvr>
                                        <p:cTn id="78" dur="1" fill="hold">
                                          <p:stCondLst>
                                            <p:cond delay="0"/>
                                          </p:stCondLst>
                                        </p:cTn>
                                        <p:tgtEl>
                                          <p:spTgt spid="10">
                                            <p:txEl>
                                              <p:pRg st="0" end="0"/>
                                            </p:txEl>
                                          </p:spTgt>
                                        </p:tgtEl>
                                        <p:attrNameLst>
                                          <p:attrName>style.visibility</p:attrName>
                                        </p:attrNameLst>
                                      </p:cBhvr>
                                      <p:to>
                                        <p:strVal val="visible"/>
                                      </p:to>
                                    </p:set>
                                    <p:animEffect transition="in" filter="fade">
                                      <p:cBhvr>
                                        <p:cTn id="79" dur="1000"/>
                                        <p:tgtEl>
                                          <p:spTgt spid="10">
                                            <p:txEl>
                                              <p:pRg st="0" end="0"/>
                                            </p:txEl>
                                          </p:spTgt>
                                        </p:tgtEl>
                                      </p:cBhvr>
                                    </p:animEffect>
                                  </p:childTnLst>
                                </p:cTn>
                              </p:par>
                            </p:childTnLst>
                          </p:cTn>
                        </p:par>
                        <p:par>
                          <p:cTn id="80" fill="hold">
                            <p:stCondLst>
                              <p:cond delay="2500"/>
                            </p:stCondLst>
                            <p:childTnLst>
                              <p:par>
                                <p:cTn id="81" presetID="1" presetClass="entr" presetSubtype="0"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15" grpId="0" animBg="1"/>
      <p:bldP spid="17" grpId="0"/>
      <p:bldP spid="39" grpId="0"/>
      <p:bldP spid="40" grpId="0"/>
      <p:bldP spid="41" grpId="0"/>
      <p:bldP spid="42" grpId="0"/>
      <p:bldP spid="43" grpId="0"/>
      <p:bldP spid="44" grpId="0"/>
      <p:bldP spid="45" grpId="0"/>
      <p:bldP spid="46" grpId="0"/>
      <p:bldP spid="47" grpId="0"/>
      <p:bldP spid="8" grpId="0"/>
      <p:bldP spid="13" grpId="0" animBg="1"/>
      <p:bldP spid="48" grpId="0"/>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3"/>
          <a:stretch>
            <a:fillRect/>
          </a:stretch>
        </p:blipFill>
        <p:spPr>
          <a:xfrm>
            <a:off x="642774" y="1860464"/>
            <a:ext cx="5110326" cy="3802083"/>
          </a:xfrm>
          <a:prstGeom prst="rect">
            <a:avLst/>
          </a:prstGeom>
        </p:spPr>
      </p:pic>
      <p:pic>
        <p:nvPicPr>
          <p:cNvPr id="51" name="Picture 50">
            <a:extLst>
              <a:ext uri="{FF2B5EF4-FFF2-40B4-BE49-F238E27FC236}">
                <a16:creationId xmlns:a16="http://schemas.microsoft.com/office/drawing/2014/main" id="{0CCE46D9-51C3-4101-9650-FA4465A518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5" name="Rectangle 4">
            <a:extLst>
              <a:ext uri="{FF2B5EF4-FFF2-40B4-BE49-F238E27FC236}">
                <a16:creationId xmlns:a16="http://schemas.microsoft.com/office/drawing/2014/main" id="{614F5470-FF59-4F61-85B4-77808118C3C9}"/>
              </a:ext>
            </a:extLst>
          </p:cNvPr>
          <p:cNvSpPr/>
          <p:nvPr/>
        </p:nvSpPr>
        <p:spPr>
          <a:xfrm>
            <a:off x="5865659" y="3716640"/>
            <a:ext cx="2500002" cy="1077218"/>
          </a:xfrm>
          <a:prstGeom prst="rect">
            <a:avLst/>
          </a:prstGeom>
        </p:spPr>
        <p:txBody>
          <a:bodyPr wrap="square">
            <a:spAutoFit/>
          </a:bodyPr>
          <a:lstStyle/>
          <a:p>
            <a:pPr>
              <a:defRPr/>
            </a:pPr>
            <a:r>
              <a:rPr lang="en-GB" sz="1600" dirty="0"/>
              <a:t>The number of words that are </a:t>
            </a:r>
            <a:r>
              <a:rPr lang="en-GB" sz="1600" b="1" dirty="0"/>
              <a:t>synonyms</a:t>
            </a:r>
            <a:r>
              <a:rPr lang="en-GB" sz="1600" dirty="0"/>
              <a:t> for the word </a:t>
            </a:r>
            <a:r>
              <a:rPr lang="en-GB" sz="1600" b="1" dirty="0"/>
              <a:t>mysterious</a:t>
            </a:r>
            <a:r>
              <a:rPr lang="en-GB" sz="1600" dirty="0"/>
              <a:t> provides the fourth clue.</a:t>
            </a:r>
          </a:p>
        </p:txBody>
      </p:sp>
      <p:sp>
        <p:nvSpPr>
          <p:cNvPr id="6" name="1">
            <a:extLst>
              <a:ext uri="{FF2B5EF4-FFF2-40B4-BE49-F238E27FC236}">
                <a16:creationId xmlns:a16="http://schemas.microsoft.com/office/drawing/2014/main" id="{45F4B57A-09EF-4564-904E-408C929920A9}"/>
              </a:ext>
            </a:extLst>
          </p:cNvPr>
          <p:cNvSpPr/>
          <p:nvPr/>
        </p:nvSpPr>
        <p:spPr>
          <a:xfrm>
            <a:off x="7825451" y="5638572"/>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1">
            <a:extLst>
              <a:ext uri="{FF2B5EF4-FFF2-40B4-BE49-F238E27FC236}">
                <a16:creationId xmlns:a16="http://schemas.microsoft.com/office/drawing/2014/main" id="{BBA40E7D-F54C-48EA-B96B-D6B53A462B63}"/>
              </a:ext>
            </a:extLst>
          </p:cNvPr>
          <p:cNvSpPr>
            <a:spLocks noChangeArrowheads="1"/>
          </p:cNvSpPr>
          <p:nvPr/>
        </p:nvSpPr>
        <p:spPr bwMode="auto">
          <a:xfrm>
            <a:off x="7825451" y="5646509"/>
            <a:ext cx="37863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7</a:t>
            </a:r>
          </a:p>
        </p:txBody>
      </p:sp>
      <p:sp>
        <p:nvSpPr>
          <p:cNvPr id="31"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4</a:t>
            </a:r>
          </a:p>
        </p:txBody>
      </p:sp>
      <p:sp>
        <p:nvSpPr>
          <p:cNvPr id="52"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54" name="Hyperlink">
            <a:hlinkClick r:id="rId5" action="ppaction://hlinksldjump"/>
          </p:cNvPr>
          <p:cNvSpPr/>
          <p:nvPr/>
        </p:nvSpPr>
        <p:spPr>
          <a:xfrm>
            <a:off x="7626622" y="5213100"/>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7">
            <a:extLst>
              <a:ext uri="{FF2B5EF4-FFF2-40B4-BE49-F238E27FC236}">
                <a16:creationId xmlns:a16="http://schemas.microsoft.com/office/drawing/2014/main" id="{E9CDE486-4934-43B2-AD33-FDCDE87A5C82}"/>
              </a:ext>
            </a:extLst>
          </p:cNvPr>
          <p:cNvSpPr>
            <a:spLocks noChangeArrowheads="1"/>
          </p:cNvSpPr>
          <p:nvPr/>
        </p:nvSpPr>
        <p:spPr bwMode="auto">
          <a:xfrm>
            <a:off x="5865659" y="1987061"/>
            <a:ext cx="2374399" cy="1328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lvl="0">
              <a:buNone/>
            </a:pPr>
            <a:r>
              <a:rPr lang="en-GB" altLang="en-US" sz="1600" dirty="0">
                <a:ea typeface="Calibri" panose="020F0502020204030204" pitchFamily="34" charset="0"/>
                <a:cs typeface="Times New Roman" panose="02020603050405020304" pitchFamily="18" charset="0"/>
              </a:rPr>
              <a:t>A thesaurus provides the fourth clue.</a:t>
            </a:r>
            <a:endParaRPr lang="en-GB" altLang="en-US" sz="1600" dirty="0"/>
          </a:p>
          <a:p>
            <a:pPr lvl="0">
              <a:buNone/>
            </a:pPr>
            <a:r>
              <a:rPr lang="en-GB" altLang="en-US" sz="1600" dirty="0">
                <a:ea typeface="Calibri" panose="020F0502020204030204" pitchFamily="34" charset="0"/>
                <a:cs typeface="Times New Roman" panose="02020603050405020304" pitchFamily="18" charset="0"/>
              </a:rPr>
              <a:t>How many of the words are synonyms for </a:t>
            </a:r>
            <a:r>
              <a:rPr lang="en-GB" altLang="en-US" sz="1600" b="1" dirty="0">
                <a:ea typeface="Calibri" panose="020F0502020204030204" pitchFamily="34" charset="0"/>
                <a:cs typeface="Times New Roman" panose="02020603050405020304" pitchFamily="18" charset="0"/>
              </a:rPr>
              <a:t>mysterious</a:t>
            </a:r>
            <a:r>
              <a:rPr lang="en-GB" altLang="en-US" sz="1600" dirty="0">
                <a:ea typeface="Calibri" panose="020F0502020204030204" pitchFamily="34" charset="0"/>
                <a:cs typeface="Times New Roman" panose="02020603050405020304" pitchFamily="18" charset="0"/>
              </a:rPr>
              <a:t>?</a:t>
            </a:r>
            <a:endParaRPr lang="en-GB" altLang="en-US" sz="1600" dirty="0"/>
          </a:p>
        </p:txBody>
      </p:sp>
      <p:sp>
        <p:nvSpPr>
          <p:cNvPr id="4" name="Rectangle 3"/>
          <p:cNvSpPr/>
          <p:nvPr/>
        </p:nvSpPr>
        <p:spPr>
          <a:xfrm>
            <a:off x="3430329" y="2488413"/>
            <a:ext cx="1002197" cy="369332"/>
          </a:xfrm>
          <a:prstGeom prst="rect">
            <a:avLst/>
          </a:prstGeom>
        </p:spPr>
        <p:txBody>
          <a:bodyPr wrap="none">
            <a:spAutoFit/>
          </a:bodyPr>
          <a:lstStyle/>
          <a:p>
            <a:r>
              <a:rPr lang="en-GB" dirty="0"/>
              <a:t>familiar</a:t>
            </a:r>
          </a:p>
        </p:txBody>
      </p:sp>
      <p:sp>
        <p:nvSpPr>
          <p:cNvPr id="7" name="Rectangle 6"/>
          <p:cNvSpPr/>
          <p:nvPr/>
        </p:nvSpPr>
        <p:spPr>
          <a:xfrm>
            <a:off x="4450306" y="2065076"/>
            <a:ext cx="928459" cy="369332"/>
          </a:xfrm>
          <a:prstGeom prst="rect">
            <a:avLst/>
          </a:prstGeom>
        </p:spPr>
        <p:txBody>
          <a:bodyPr wrap="none">
            <a:spAutoFit/>
          </a:bodyPr>
          <a:lstStyle/>
          <a:p>
            <a:r>
              <a:rPr lang="en-GB" dirty="0"/>
              <a:t>curious</a:t>
            </a:r>
          </a:p>
        </p:txBody>
      </p:sp>
      <p:sp>
        <p:nvSpPr>
          <p:cNvPr id="9" name="Rectangle 8"/>
          <p:cNvSpPr/>
          <p:nvPr/>
        </p:nvSpPr>
        <p:spPr>
          <a:xfrm>
            <a:off x="959749" y="5052896"/>
            <a:ext cx="1098378" cy="369332"/>
          </a:xfrm>
          <a:prstGeom prst="rect">
            <a:avLst/>
          </a:prstGeom>
        </p:spPr>
        <p:txBody>
          <a:bodyPr wrap="none">
            <a:spAutoFit/>
          </a:bodyPr>
          <a:lstStyle/>
          <a:p>
            <a:r>
              <a:rPr lang="en-GB" dirty="0"/>
              <a:t>apparent</a:t>
            </a:r>
          </a:p>
        </p:txBody>
      </p:sp>
      <p:sp>
        <p:nvSpPr>
          <p:cNvPr id="10" name="Rectangle 9"/>
          <p:cNvSpPr/>
          <p:nvPr/>
        </p:nvSpPr>
        <p:spPr>
          <a:xfrm>
            <a:off x="3314912" y="5028434"/>
            <a:ext cx="1233030" cy="369332"/>
          </a:xfrm>
          <a:prstGeom prst="rect">
            <a:avLst/>
          </a:prstGeom>
        </p:spPr>
        <p:txBody>
          <a:bodyPr wrap="none">
            <a:spAutoFit/>
          </a:bodyPr>
          <a:lstStyle/>
          <a:p>
            <a:r>
              <a:rPr lang="en-GB" dirty="0"/>
              <a:t>perplexing</a:t>
            </a:r>
          </a:p>
        </p:txBody>
      </p:sp>
      <p:sp>
        <p:nvSpPr>
          <p:cNvPr id="12" name="Rectangle 11"/>
          <p:cNvSpPr/>
          <p:nvPr/>
        </p:nvSpPr>
        <p:spPr>
          <a:xfrm>
            <a:off x="2170376" y="4631461"/>
            <a:ext cx="679994" cy="369332"/>
          </a:xfrm>
          <a:prstGeom prst="rect">
            <a:avLst/>
          </a:prstGeom>
        </p:spPr>
        <p:txBody>
          <a:bodyPr wrap="none">
            <a:spAutoFit/>
          </a:bodyPr>
          <a:lstStyle/>
          <a:p>
            <a:r>
              <a:rPr lang="en-GB" dirty="0"/>
              <a:t>clear</a:t>
            </a:r>
          </a:p>
        </p:txBody>
      </p:sp>
      <p:sp>
        <p:nvSpPr>
          <p:cNvPr id="13" name="Rectangle 12"/>
          <p:cNvSpPr/>
          <p:nvPr/>
        </p:nvSpPr>
        <p:spPr>
          <a:xfrm>
            <a:off x="4351063" y="4605098"/>
            <a:ext cx="925253" cy="369332"/>
          </a:xfrm>
          <a:prstGeom prst="rect">
            <a:avLst/>
          </a:prstGeom>
        </p:spPr>
        <p:txBody>
          <a:bodyPr wrap="none">
            <a:spAutoFit/>
          </a:bodyPr>
          <a:lstStyle/>
          <a:p>
            <a:r>
              <a:rPr lang="en-GB" dirty="0"/>
              <a:t>regular</a:t>
            </a:r>
          </a:p>
        </p:txBody>
      </p:sp>
      <p:sp>
        <p:nvSpPr>
          <p:cNvPr id="14" name="Rectangle 13"/>
          <p:cNvSpPr/>
          <p:nvPr/>
        </p:nvSpPr>
        <p:spPr>
          <a:xfrm>
            <a:off x="1004692" y="4210024"/>
            <a:ext cx="973343" cy="369332"/>
          </a:xfrm>
          <a:prstGeom prst="rect">
            <a:avLst/>
          </a:prstGeom>
        </p:spPr>
        <p:txBody>
          <a:bodyPr wrap="none">
            <a:spAutoFit/>
          </a:bodyPr>
          <a:lstStyle/>
          <a:p>
            <a:r>
              <a:rPr lang="en-GB" dirty="0"/>
              <a:t>baffling</a:t>
            </a:r>
          </a:p>
        </p:txBody>
      </p:sp>
      <p:sp>
        <p:nvSpPr>
          <p:cNvPr id="15" name="Rectangle 14"/>
          <p:cNvSpPr/>
          <p:nvPr/>
        </p:nvSpPr>
        <p:spPr>
          <a:xfrm>
            <a:off x="3306470" y="4181761"/>
            <a:ext cx="1013419" cy="369332"/>
          </a:xfrm>
          <a:prstGeom prst="rect">
            <a:avLst/>
          </a:prstGeom>
        </p:spPr>
        <p:txBody>
          <a:bodyPr wrap="none">
            <a:spAutoFit/>
          </a:bodyPr>
          <a:lstStyle/>
          <a:p>
            <a:r>
              <a:rPr lang="en-GB" dirty="0"/>
              <a:t>tangible</a:t>
            </a:r>
          </a:p>
        </p:txBody>
      </p:sp>
      <p:sp>
        <p:nvSpPr>
          <p:cNvPr id="16" name="Rectangle 15"/>
          <p:cNvSpPr/>
          <p:nvPr/>
        </p:nvSpPr>
        <p:spPr>
          <a:xfrm>
            <a:off x="2170376" y="3788587"/>
            <a:ext cx="865943" cy="369332"/>
          </a:xfrm>
          <a:prstGeom prst="rect">
            <a:avLst/>
          </a:prstGeom>
        </p:spPr>
        <p:txBody>
          <a:bodyPr wrap="none">
            <a:spAutoFit/>
          </a:bodyPr>
          <a:lstStyle/>
          <a:p>
            <a:r>
              <a:rPr lang="en-GB" dirty="0"/>
              <a:t>known</a:t>
            </a:r>
          </a:p>
        </p:txBody>
      </p:sp>
      <p:sp>
        <p:nvSpPr>
          <p:cNvPr id="17" name="Rectangle 16"/>
          <p:cNvSpPr/>
          <p:nvPr/>
        </p:nvSpPr>
        <p:spPr>
          <a:xfrm>
            <a:off x="4319889" y="3758424"/>
            <a:ext cx="756938" cy="369332"/>
          </a:xfrm>
          <a:prstGeom prst="rect">
            <a:avLst/>
          </a:prstGeom>
        </p:spPr>
        <p:txBody>
          <a:bodyPr wrap="none">
            <a:spAutoFit/>
          </a:bodyPr>
          <a:lstStyle/>
          <a:p>
            <a:r>
              <a:rPr lang="en-GB" dirty="0"/>
              <a:t>weird</a:t>
            </a:r>
          </a:p>
        </p:txBody>
      </p:sp>
      <p:sp>
        <p:nvSpPr>
          <p:cNvPr id="18" name="Rectangle 17"/>
          <p:cNvSpPr/>
          <p:nvPr/>
        </p:nvSpPr>
        <p:spPr>
          <a:xfrm>
            <a:off x="1169742" y="3367150"/>
            <a:ext cx="888385" cy="369332"/>
          </a:xfrm>
          <a:prstGeom prst="rect">
            <a:avLst/>
          </a:prstGeom>
        </p:spPr>
        <p:txBody>
          <a:bodyPr wrap="none">
            <a:spAutoFit/>
          </a:bodyPr>
          <a:lstStyle/>
          <a:p>
            <a:r>
              <a:rPr lang="en-GB" dirty="0"/>
              <a:t>cryptic</a:t>
            </a:r>
          </a:p>
        </p:txBody>
      </p:sp>
      <p:sp>
        <p:nvSpPr>
          <p:cNvPr id="19" name="Rectangle 18"/>
          <p:cNvSpPr/>
          <p:nvPr/>
        </p:nvSpPr>
        <p:spPr>
          <a:xfrm>
            <a:off x="3286766" y="3335087"/>
            <a:ext cx="1750800" cy="369332"/>
          </a:xfrm>
          <a:prstGeom prst="rect">
            <a:avLst/>
          </a:prstGeom>
        </p:spPr>
        <p:txBody>
          <a:bodyPr wrap="none">
            <a:spAutoFit/>
          </a:bodyPr>
          <a:lstStyle/>
          <a:p>
            <a:r>
              <a:rPr lang="en-GB" dirty="0"/>
              <a:t>comprehensible</a:t>
            </a:r>
          </a:p>
        </p:txBody>
      </p:sp>
      <p:sp>
        <p:nvSpPr>
          <p:cNvPr id="20" name="Rectangle 19"/>
          <p:cNvSpPr/>
          <p:nvPr/>
        </p:nvSpPr>
        <p:spPr>
          <a:xfrm>
            <a:off x="2170376" y="2945713"/>
            <a:ext cx="918841" cy="369332"/>
          </a:xfrm>
          <a:prstGeom prst="rect">
            <a:avLst/>
          </a:prstGeom>
        </p:spPr>
        <p:txBody>
          <a:bodyPr wrap="none">
            <a:spAutoFit/>
          </a:bodyPr>
          <a:lstStyle/>
          <a:p>
            <a:r>
              <a:rPr lang="en-GB" dirty="0"/>
              <a:t>normal</a:t>
            </a:r>
          </a:p>
        </p:txBody>
      </p:sp>
      <p:sp>
        <p:nvSpPr>
          <p:cNvPr id="21" name="Rectangle 20"/>
          <p:cNvSpPr/>
          <p:nvPr/>
        </p:nvSpPr>
        <p:spPr>
          <a:xfrm>
            <a:off x="3996799" y="2911750"/>
            <a:ext cx="1279517" cy="369332"/>
          </a:xfrm>
          <a:prstGeom prst="rect">
            <a:avLst/>
          </a:prstGeom>
        </p:spPr>
        <p:txBody>
          <a:bodyPr wrap="none">
            <a:spAutoFit/>
          </a:bodyPr>
          <a:lstStyle/>
          <a:p>
            <a:r>
              <a:rPr lang="en-GB" dirty="0"/>
              <a:t>mystifying</a:t>
            </a:r>
          </a:p>
        </p:txBody>
      </p:sp>
      <p:sp>
        <p:nvSpPr>
          <p:cNvPr id="22" name="Rectangle 21"/>
          <p:cNvSpPr/>
          <p:nvPr/>
        </p:nvSpPr>
        <p:spPr>
          <a:xfrm>
            <a:off x="1119066" y="2524276"/>
            <a:ext cx="1040670" cy="369332"/>
          </a:xfrm>
          <a:prstGeom prst="rect">
            <a:avLst/>
          </a:prstGeom>
        </p:spPr>
        <p:txBody>
          <a:bodyPr wrap="none">
            <a:spAutoFit/>
          </a:bodyPr>
          <a:lstStyle/>
          <a:p>
            <a:r>
              <a:rPr lang="en-GB" dirty="0"/>
              <a:t>puzzling</a:t>
            </a:r>
          </a:p>
        </p:txBody>
      </p:sp>
      <p:sp>
        <p:nvSpPr>
          <p:cNvPr id="23" name="Rectangle 22"/>
          <p:cNvSpPr/>
          <p:nvPr/>
        </p:nvSpPr>
        <p:spPr>
          <a:xfrm>
            <a:off x="2260386" y="2102839"/>
            <a:ext cx="808235" cy="369332"/>
          </a:xfrm>
          <a:prstGeom prst="rect">
            <a:avLst/>
          </a:prstGeom>
        </p:spPr>
        <p:txBody>
          <a:bodyPr wrap="none">
            <a:spAutoFit/>
          </a:bodyPr>
          <a:lstStyle/>
          <a:p>
            <a:r>
              <a:rPr lang="en-GB" dirty="0"/>
              <a:t>bright</a:t>
            </a:r>
          </a:p>
        </p:txBody>
      </p:sp>
      <p:sp>
        <p:nvSpPr>
          <p:cNvPr id="43" name="Oval 42"/>
          <p:cNvSpPr/>
          <p:nvPr/>
        </p:nvSpPr>
        <p:spPr>
          <a:xfrm>
            <a:off x="1004692" y="2524276"/>
            <a:ext cx="1255694" cy="4214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1004692" y="3365156"/>
            <a:ext cx="1255694" cy="4214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976117" y="4183661"/>
            <a:ext cx="1053435" cy="4214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4387817" y="2050734"/>
            <a:ext cx="1053435" cy="4214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3894441" y="2907473"/>
            <a:ext cx="1484324" cy="4214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4157252" y="3765810"/>
            <a:ext cx="1100548" cy="4214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3276468" y="5028435"/>
            <a:ext cx="1271473" cy="45409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1686368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childTnLst>
                                </p:cTn>
                              </p:par>
                            </p:childTnLst>
                          </p:cTn>
                        </p:par>
                        <p:par>
                          <p:cTn id="38" fill="hold">
                            <p:stCondLst>
                              <p:cond delay="3000"/>
                            </p:stCondLst>
                            <p:childTnLst>
                              <p:par>
                                <p:cTn id="39" presetID="1" presetClass="entr" presetSubtype="0" fill="hold" grpId="0" nodeType="afterEffect" nodePh="1">
                                  <p:stCondLst>
                                    <p:cond delay="0"/>
                                  </p:stCondLst>
                                  <p:endCondLst>
                                    <p:cond evt="begin" delay="0">
                                      <p:tn val="39"/>
                                    </p:cond>
                                  </p:endCondLst>
                                  <p:childTnLst>
                                    <p:set>
                                      <p:cBhvr>
                                        <p:cTn id="40"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52"/>
                  </p:tgtEl>
                </p:cond>
              </p:nextCondLst>
            </p:seq>
          </p:childTnLst>
        </p:cTn>
      </p:par>
    </p:tnLst>
    <p:bldLst>
      <p:bldP spid="5" grpId="0"/>
      <p:bldP spid="8" grpId="0"/>
      <p:bldP spid="52" grpId="0" animBg="1"/>
      <p:bldP spid="54" grpId="0"/>
      <p:bldP spid="43" grpId="0" animBg="1"/>
      <p:bldP spid="44" grpId="0" animBg="1"/>
      <p:bldP spid="45" grpId="0" animBg="1"/>
      <p:bldP spid="46" grpId="0" animBg="1"/>
      <p:bldP spid="47" grpId="0" animBg="1"/>
      <p:bldP spid="48" grpId="0" animBg="1"/>
      <p:bldP spid="4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a:blip r:embed="rId2"/>
          <a:stretch>
            <a:fillRect/>
          </a:stretch>
        </p:blipFill>
        <p:spPr>
          <a:xfrm>
            <a:off x="3337548" y="1950312"/>
            <a:ext cx="5084505" cy="3048264"/>
          </a:xfrm>
          <a:prstGeom prst="rect">
            <a:avLst/>
          </a:prstGeom>
        </p:spPr>
      </p:pic>
      <p:pic>
        <p:nvPicPr>
          <p:cNvPr id="3" name="Picture 2">
            <a:extLst>
              <a:ext uri="{FF2B5EF4-FFF2-40B4-BE49-F238E27FC236}">
                <a16:creationId xmlns:a16="http://schemas.microsoft.com/office/drawing/2014/main" id="{0CCE46D9-51C3-4101-9650-FA4465A518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5" name="1">
            <a:extLst>
              <a:ext uri="{FF2B5EF4-FFF2-40B4-BE49-F238E27FC236}">
                <a16:creationId xmlns:a16="http://schemas.microsoft.com/office/drawing/2014/main" id="{050AE06F-8851-47C6-81F2-5E052AB73401}"/>
              </a:ext>
            </a:extLst>
          </p:cNvPr>
          <p:cNvSpPr/>
          <p:nvPr/>
        </p:nvSpPr>
        <p:spPr>
          <a:xfrm>
            <a:off x="7824694" y="5638190"/>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 name="Rectangle 1">
            <a:extLst>
              <a:ext uri="{FF2B5EF4-FFF2-40B4-BE49-F238E27FC236}">
                <a16:creationId xmlns:a16="http://schemas.microsoft.com/office/drawing/2014/main" id="{12C09C44-970E-4B9F-917B-C92B689811C5}"/>
              </a:ext>
            </a:extLst>
          </p:cNvPr>
          <p:cNvSpPr>
            <a:spLocks noChangeArrowheads="1"/>
          </p:cNvSpPr>
          <p:nvPr/>
        </p:nvSpPr>
        <p:spPr bwMode="auto">
          <a:xfrm>
            <a:off x="7853269" y="5658827"/>
            <a:ext cx="37863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7</a:t>
            </a:r>
          </a:p>
        </p:txBody>
      </p:sp>
      <p:sp>
        <p:nvSpPr>
          <p:cNvPr id="11"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5</a:t>
            </a:r>
          </a:p>
        </p:txBody>
      </p:sp>
      <p:sp>
        <p:nvSpPr>
          <p:cNvPr id="17" name="Rectangle 16">
            <a:hlinkClick r:id="rId4" action="ppaction://hlinksldjump"/>
          </p:cNvPr>
          <p:cNvSpPr/>
          <p:nvPr/>
        </p:nvSpPr>
        <p:spPr>
          <a:xfrm>
            <a:off x="7799390" y="5646107"/>
            <a:ext cx="421803" cy="57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8" name="Hyperlink">
            <a:hlinkClick r:id="rId4" action="ppaction://hlinksldjump"/>
          </p:cNvPr>
          <p:cNvSpPr/>
          <p:nvPr/>
        </p:nvSpPr>
        <p:spPr>
          <a:xfrm>
            <a:off x="7622147" y="522149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p:cNvGrpSpPr/>
          <p:nvPr/>
        </p:nvGrpSpPr>
        <p:grpSpPr>
          <a:xfrm rot="10800000">
            <a:off x="7191375" y="3172210"/>
            <a:ext cx="1412875" cy="428625"/>
            <a:chOff x="6586538" y="2767013"/>
            <a:chExt cx="1412875" cy="428625"/>
          </a:xfrm>
        </p:grpSpPr>
        <p:sp>
          <p:nvSpPr>
            <p:cNvPr id="12" name="AutoShape 3"/>
            <p:cNvSpPr>
              <a:spLocks noChangeAspect="1" noChangeArrowheads="1" noTextEdit="1"/>
            </p:cNvSpPr>
            <p:nvPr/>
          </p:nvSpPr>
          <p:spPr bwMode="auto">
            <a:xfrm>
              <a:off x="6586538" y="2767013"/>
              <a:ext cx="141287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5"/>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6"/>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close/>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noFill/>
            <a:ln w="6350" cap="flat">
              <a:solidFill>
                <a:srgbClr val="13131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9" name="Rectangle 8"/>
          <p:cNvSpPr/>
          <p:nvPr/>
        </p:nvSpPr>
        <p:spPr>
          <a:xfrm>
            <a:off x="7319939" y="3205459"/>
            <a:ext cx="1253869" cy="369332"/>
          </a:xfrm>
          <a:prstGeom prst="rect">
            <a:avLst/>
          </a:prstGeom>
        </p:spPr>
        <p:txBody>
          <a:bodyPr wrap="none">
            <a:spAutoFit/>
          </a:bodyPr>
          <a:lstStyle/>
          <a:p>
            <a:r>
              <a:rPr lang="en-GB" dirty="0"/>
              <a:t>15% off £5</a:t>
            </a:r>
          </a:p>
        </p:txBody>
      </p:sp>
      <p:grpSp>
        <p:nvGrpSpPr>
          <p:cNvPr id="27" name="Group 26"/>
          <p:cNvGrpSpPr/>
          <p:nvPr/>
        </p:nvGrpSpPr>
        <p:grpSpPr>
          <a:xfrm>
            <a:off x="2799871" y="2991146"/>
            <a:ext cx="1412875" cy="428625"/>
            <a:chOff x="6586538" y="2767013"/>
            <a:chExt cx="1412875" cy="428625"/>
          </a:xfrm>
        </p:grpSpPr>
        <p:sp>
          <p:nvSpPr>
            <p:cNvPr id="28" name="AutoShape 3"/>
            <p:cNvSpPr>
              <a:spLocks noChangeAspect="1" noChangeArrowheads="1" noTextEdit="1"/>
            </p:cNvSpPr>
            <p:nvPr/>
          </p:nvSpPr>
          <p:spPr bwMode="auto">
            <a:xfrm>
              <a:off x="6586538" y="2767013"/>
              <a:ext cx="141287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5"/>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6"/>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close/>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noFill/>
            <a:ln w="6350" cap="flat">
              <a:solidFill>
                <a:srgbClr val="13131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25" name="Rectangle 24"/>
          <p:cNvSpPr/>
          <p:nvPr/>
        </p:nvSpPr>
        <p:spPr>
          <a:xfrm>
            <a:off x="2780306" y="3062047"/>
            <a:ext cx="1303562" cy="307777"/>
          </a:xfrm>
          <a:prstGeom prst="rect">
            <a:avLst/>
          </a:prstGeom>
        </p:spPr>
        <p:txBody>
          <a:bodyPr wrap="none">
            <a:spAutoFit/>
          </a:bodyPr>
          <a:lstStyle/>
          <a:p>
            <a:r>
              <a:rPr lang="en-GB" sz="1400" dirty="0"/>
              <a:t>30% off £3.50</a:t>
            </a:r>
          </a:p>
        </p:txBody>
      </p:sp>
      <p:grpSp>
        <p:nvGrpSpPr>
          <p:cNvPr id="31" name="Group 30"/>
          <p:cNvGrpSpPr/>
          <p:nvPr/>
        </p:nvGrpSpPr>
        <p:grpSpPr>
          <a:xfrm>
            <a:off x="4003831" y="2359658"/>
            <a:ext cx="1412875" cy="428625"/>
            <a:chOff x="6586538" y="2767013"/>
            <a:chExt cx="1412875" cy="428625"/>
          </a:xfrm>
        </p:grpSpPr>
        <p:sp>
          <p:nvSpPr>
            <p:cNvPr id="32" name="AutoShape 3"/>
            <p:cNvSpPr>
              <a:spLocks noChangeAspect="1" noChangeArrowheads="1" noTextEdit="1"/>
            </p:cNvSpPr>
            <p:nvPr/>
          </p:nvSpPr>
          <p:spPr bwMode="auto">
            <a:xfrm>
              <a:off x="6586538" y="2767013"/>
              <a:ext cx="141287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 name="Freeform 5"/>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 name="Freeform 6"/>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close/>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noFill/>
            <a:ln w="6350" cap="flat">
              <a:solidFill>
                <a:srgbClr val="13131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26" name="Rectangle 25"/>
          <p:cNvSpPr/>
          <p:nvPr/>
        </p:nvSpPr>
        <p:spPr>
          <a:xfrm>
            <a:off x="4041931" y="2415468"/>
            <a:ext cx="1130438" cy="276999"/>
          </a:xfrm>
          <a:prstGeom prst="rect">
            <a:avLst/>
          </a:prstGeom>
        </p:spPr>
        <p:txBody>
          <a:bodyPr wrap="none">
            <a:spAutoFit/>
          </a:bodyPr>
          <a:lstStyle/>
          <a:p>
            <a:r>
              <a:rPr lang="en-GB" sz="1200" dirty="0"/>
              <a:t>20% off £3.35</a:t>
            </a:r>
          </a:p>
        </p:txBody>
      </p:sp>
      <p:grpSp>
        <p:nvGrpSpPr>
          <p:cNvPr id="35" name="Group 34"/>
          <p:cNvGrpSpPr/>
          <p:nvPr/>
        </p:nvGrpSpPr>
        <p:grpSpPr>
          <a:xfrm rot="10800000">
            <a:off x="6810753" y="2473522"/>
            <a:ext cx="1412875" cy="428625"/>
            <a:chOff x="6586538" y="2767013"/>
            <a:chExt cx="1412875" cy="428625"/>
          </a:xfrm>
        </p:grpSpPr>
        <p:sp>
          <p:nvSpPr>
            <p:cNvPr id="36" name="AutoShape 3"/>
            <p:cNvSpPr>
              <a:spLocks noChangeAspect="1" noChangeArrowheads="1" noTextEdit="1"/>
            </p:cNvSpPr>
            <p:nvPr/>
          </p:nvSpPr>
          <p:spPr bwMode="auto">
            <a:xfrm>
              <a:off x="6586538" y="2767013"/>
              <a:ext cx="141287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 name="Freeform 5"/>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 name="Freeform 6"/>
            <p:cNvSpPr>
              <a:spLocks noEditPoints="1"/>
            </p:cNvSpPr>
            <p:nvPr/>
          </p:nvSpPr>
          <p:spPr bwMode="auto">
            <a:xfrm>
              <a:off x="6586538" y="2767013"/>
              <a:ext cx="1412875" cy="419100"/>
            </a:xfrm>
            <a:custGeom>
              <a:avLst/>
              <a:gdLst>
                <a:gd name="T0" fmla="*/ 372 w 423"/>
                <a:gd name="T1" fmla="*/ 62 h 123"/>
                <a:gd name="T2" fmla="*/ 390 w 423"/>
                <a:gd name="T3" fmla="*/ 44 h 123"/>
                <a:gd name="T4" fmla="*/ 408 w 423"/>
                <a:gd name="T5" fmla="*/ 62 h 123"/>
                <a:gd name="T6" fmla="*/ 390 w 423"/>
                <a:gd name="T7" fmla="*/ 80 h 123"/>
                <a:gd name="T8" fmla="*/ 372 w 423"/>
                <a:gd name="T9" fmla="*/ 62 h 123"/>
                <a:gd name="T10" fmla="*/ 0 w 423"/>
                <a:gd name="T11" fmla="*/ 0 h 123"/>
                <a:gd name="T12" fmla="*/ 0 w 423"/>
                <a:gd name="T13" fmla="*/ 123 h 123"/>
                <a:gd name="T14" fmla="*/ 376 w 423"/>
                <a:gd name="T15" fmla="*/ 123 h 123"/>
                <a:gd name="T16" fmla="*/ 423 w 423"/>
                <a:gd name="T17" fmla="*/ 77 h 123"/>
                <a:gd name="T18" fmla="*/ 423 w 423"/>
                <a:gd name="T19" fmla="*/ 47 h 123"/>
                <a:gd name="T20" fmla="*/ 376 w 423"/>
                <a:gd name="T21" fmla="*/ 0 h 123"/>
                <a:gd name="T22" fmla="*/ 0 w 423"/>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3" h="123">
                  <a:moveTo>
                    <a:pt x="372" y="62"/>
                  </a:moveTo>
                  <a:cubicBezTo>
                    <a:pt x="372" y="52"/>
                    <a:pt x="380" y="44"/>
                    <a:pt x="390" y="44"/>
                  </a:cubicBezTo>
                  <a:cubicBezTo>
                    <a:pt x="400" y="44"/>
                    <a:pt x="408" y="52"/>
                    <a:pt x="408" y="62"/>
                  </a:cubicBezTo>
                  <a:cubicBezTo>
                    <a:pt x="408" y="72"/>
                    <a:pt x="400" y="80"/>
                    <a:pt x="390" y="80"/>
                  </a:cubicBezTo>
                  <a:cubicBezTo>
                    <a:pt x="380" y="80"/>
                    <a:pt x="372" y="72"/>
                    <a:pt x="372" y="62"/>
                  </a:cubicBezTo>
                  <a:close/>
                  <a:moveTo>
                    <a:pt x="0" y="0"/>
                  </a:moveTo>
                  <a:cubicBezTo>
                    <a:pt x="0" y="123"/>
                    <a:pt x="0" y="123"/>
                    <a:pt x="0" y="123"/>
                  </a:cubicBezTo>
                  <a:cubicBezTo>
                    <a:pt x="376" y="123"/>
                    <a:pt x="376" y="123"/>
                    <a:pt x="376" y="123"/>
                  </a:cubicBezTo>
                  <a:cubicBezTo>
                    <a:pt x="376" y="123"/>
                    <a:pt x="423" y="123"/>
                    <a:pt x="423" y="77"/>
                  </a:cubicBezTo>
                  <a:cubicBezTo>
                    <a:pt x="423" y="47"/>
                    <a:pt x="423" y="47"/>
                    <a:pt x="423" y="47"/>
                  </a:cubicBezTo>
                  <a:cubicBezTo>
                    <a:pt x="423" y="47"/>
                    <a:pt x="423" y="0"/>
                    <a:pt x="376" y="0"/>
                  </a:cubicBezTo>
                  <a:lnTo>
                    <a:pt x="0" y="0"/>
                  </a:lnTo>
                  <a:close/>
                </a:path>
              </a:pathLst>
            </a:custGeom>
            <a:noFill/>
            <a:ln w="6350" cap="flat">
              <a:solidFill>
                <a:srgbClr val="13131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24" name="Rectangle 23"/>
          <p:cNvSpPr/>
          <p:nvPr/>
        </p:nvSpPr>
        <p:spPr>
          <a:xfrm>
            <a:off x="6956508" y="2514956"/>
            <a:ext cx="1303562" cy="307777"/>
          </a:xfrm>
          <a:prstGeom prst="rect">
            <a:avLst/>
          </a:prstGeom>
        </p:spPr>
        <p:txBody>
          <a:bodyPr wrap="none">
            <a:spAutoFit/>
          </a:bodyPr>
          <a:lstStyle/>
          <a:p>
            <a:r>
              <a:rPr lang="en-GB" sz="1400" dirty="0"/>
              <a:t>25% off £2.80</a:t>
            </a:r>
          </a:p>
        </p:txBody>
      </p:sp>
      <p:sp>
        <p:nvSpPr>
          <p:cNvPr id="40" name="Rectangle 39"/>
          <p:cNvSpPr/>
          <p:nvPr/>
        </p:nvSpPr>
        <p:spPr>
          <a:xfrm>
            <a:off x="665994" y="3649954"/>
            <a:ext cx="2399701" cy="1077218"/>
          </a:xfrm>
          <a:prstGeom prst="rect">
            <a:avLst/>
          </a:prstGeom>
        </p:spPr>
        <p:txBody>
          <a:bodyPr wrap="square">
            <a:spAutoFit/>
          </a:bodyPr>
          <a:lstStyle/>
          <a:p>
            <a:r>
              <a:rPr lang="en-GB" sz="1600" dirty="0">
                <a:solidFill>
                  <a:schemeClr val="accent5">
                    <a:lumMod val="75000"/>
                  </a:schemeClr>
                </a:solidFill>
              </a:rPr>
              <a:t>15% off £5 = 75p</a:t>
            </a:r>
          </a:p>
          <a:p>
            <a:r>
              <a:rPr lang="en-GB" sz="1600" dirty="0">
                <a:solidFill>
                  <a:schemeClr val="accent5">
                    <a:lumMod val="75000"/>
                  </a:schemeClr>
                </a:solidFill>
              </a:rPr>
              <a:t>25% off £2.80 = 70p</a:t>
            </a:r>
          </a:p>
          <a:p>
            <a:r>
              <a:rPr lang="en-GB" sz="1600" dirty="0">
                <a:solidFill>
                  <a:schemeClr val="accent5">
                    <a:lumMod val="75000"/>
                  </a:schemeClr>
                </a:solidFill>
              </a:rPr>
              <a:t>30% off £3.50 = £1.05</a:t>
            </a:r>
          </a:p>
          <a:p>
            <a:r>
              <a:rPr lang="en-GB" sz="1600" dirty="0">
                <a:solidFill>
                  <a:schemeClr val="accent5">
                    <a:lumMod val="75000"/>
                  </a:schemeClr>
                </a:solidFill>
              </a:rPr>
              <a:t>20% off £3.35 = 67p</a:t>
            </a:r>
          </a:p>
        </p:txBody>
      </p:sp>
      <p:sp>
        <p:nvSpPr>
          <p:cNvPr id="41" name="Rectangle 40"/>
          <p:cNvSpPr/>
          <p:nvPr/>
        </p:nvSpPr>
        <p:spPr>
          <a:xfrm>
            <a:off x="665994" y="2881748"/>
            <a:ext cx="2024656" cy="584775"/>
          </a:xfrm>
          <a:prstGeom prst="rect">
            <a:avLst/>
          </a:prstGeom>
        </p:spPr>
        <p:txBody>
          <a:bodyPr wrap="square">
            <a:spAutoFit/>
          </a:bodyPr>
          <a:lstStyle/>
          <a:p>
            <a:pPr>
              <a:spcAft>
                <a:spcPts val="1200"/>
              </a:spcAft>
            </a:pPr>
            <a:r>
              <a:rPr lang="en-GB" sz="1600" dirty="0"/>
              <a:t>Find the discount for each book:</a:t>
            </a:r>
          </a:p>
        </p:txBody>
      </p:sp>
      <p:sp>
        <p:nvSpPr>
          <p:cNvPr id="42" name="Rectangle 41"/>
          <p:cNvSpPr/>
          <p:nvPr/>
        </p:nvSpPr>
        <p:spPr>
          <a:xfrm>
            <a:off x="665994" y="5734045"/>
            <a:ext cx="2591728" cy="338554"/>
          </a:xfrm>
          <a:prstGeom prst="rect">
            <a:avLst/>
          </a:prstGeom>
        </p:spPr>
        <p:txBody>
          <a:bodyPr wrap="square">
            <a:spAutoFit/>
          </a:bodyPr>
          <a:lstStyle/>
          <a:p>
            <a:r>
              <a:rPr lang="en-GB" sz="1600" b="1" dirty="0">
                <a:solidFill>
                  <a:schemeClr val="accent5">
                    <a:lumMod val="75000"/>
                  </a:schemeClr>
                </a:solidFill>
              </a:rPr>
              <a:t>7</a:t>
            </a:r>
            <a:r>
              <a:rPr lang="en-GB" sz="1600" dirty="0">
                <a:solidFill>
                  <a:schemeClr val="accent5">
                    <a:lumMod val="75000"/>
                  </a:schemeClr>
                </a:solidFill>
              </a:rPr>
              <a:t>5p, </a:t>
            </a:r>
            <a:r>
              <a:rPr lang="en-GB" sz="1600" b="1" dirty="0">
                <a:solidFill>
                  <a:schemeClr val="accent5">
                    <a:lumMod val="75000"/>
                  </a:schemeClr>
                </a:solidFill>
              </a:rPr>
              <a:t>7</a:t>
            </a:r>
            <a:r>
              <a:rPr lang="en-GB" sz="1600" dirty="0">
                <a:solidFill>
                  <a:schemeClr val="accent5">
                    <a:lumMod val="75000"/>
                  </a:schemeClr>
                </a:solidFill>
              </a:rPr>
              <a:t>0p, £1.05, 6</a:t>
            </a:r>
            <a:r>
              <a:rPr lang="en-GB" sz="1600" b="1" dirty="0">
                <a:solidFill>
                  <a:schemeClr val="accent5">
                    <a:lumMod val="75000"/>
                  </a:schemeClr>
                </a:solidFill>
              </a:rPr>
              <a:t>7</a:t>
            </a:r>
            <a:r>
              <a:rPr lang="en-GB" sz="1600" dirty="0">
                <a:solidFill>
                  <a:schemeClr val="accent5">
                    <a:lumMod val="75000"/>
                  </a:schemeClr>
                </a:solidFill>
              </a:rPr>
              <a:t>p</a:t>
            </a:r>
          </a:p>
        </p:txBody>
      </p:sp>
      <p:sp>
        <p:nvSpPr>
          <p:cNvPr id="43" name="Rectangle 42"/>
          <p:cNvSpPr/>
          <p:nvPr/>
        </p:nvSpPr>
        <p:spPr>
          <a:xfrm>
            <a:off x="665994" y="4815110"/>
            <a:ext cx="2956751" cy="830997"/>
          </a:xfrm>
          <a:prstGeom prst="rect">
            <a:avLst/>
          </a:prstGeom>
        </p:spPr>
        <p:txBody>
          <a:bodyPr wrap="square">
            <a:spAutoFit/>
          </a:bodyPr>
          <a:lstStyle/>
          <a:p>
            <a:r>
              <a:rPr lang="en-GB" sz="1600" dirty="0"/>
              <a:t>Find the digit used most frequently in the answers. This will reveal clue 5.  </a:t>
            </a:r>
          </a:p>
        </p:txBody>
      </p:sp>
      <p:sp>
        <p:nvSpPr>
          <p:cNvPr id="44" name="Rectangle 43"/>
          <p:cNvSpPr/>
          <p:nvPr/>
        </p:nvSpPr>
        <p:spPr>
          <a:xfrm>
            <a:off x="665994" y="1958681"/>
            <a:ext cx="2956751" cy="830997"/>
          </a:xfrm>
          <a:prstGeom prst="rect">
            <a:avLst/>
          </a:prstGeom>
        </p:spPr>
        <p:txBody>
          <a:bodyPr wrap="square">
            <a:spAutoFit/>
          </a:bodyPr>
          <a:lstStyle/>
          <a:p>
            <a:r>
              <a:rPr lang="en-GB" sz="1600" dirty="0"/>
              <a:t>The library has a shelf of books that have been purchased at a discount.</a:t>
            </a:r>
          </a:p>
        </p:txBody>
      </p:sp>
    </p:spTree>
    <p:extLst>
      <p:ext uri="{BB962C8B-B14F-4D97-AF65-F5344CB8AC3E}">
        <p14:creationId xmlns:p14="http://schemas.microsoft.com/office/powerpoint/2010/main" val="7625933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childTnLst>
                          </p:cTn>
                        </p:par>
                        <p:par>
                          <p:cTn id="17" fill="hold">
                            <p:stCondLst>
                              <p:cond delay="500"/>
                            </p:stCondLst>
                            <p:childTnLst>
                              <p:par>
                                <p:cTn id="18" presetID="10" presetClass="exit" presetSubtype="0" fill="hold" grpId="0" nodeType="afterEffect">
                                  <p:stCondLst>
                                    <p:cond delay="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childTnLst>
                                </p:cTn>
                              </p:par>
                            </p:childTnLst>
                          </p:cTn>
                        </p:par>
                        <p:par>
                          <p:cTn id="25" fill="hold">
                            <p:stCondLst>
                              <p:cond delay="2000"/>
                            </p:stCondLst>
                            <p:childTnLst>
                              <p:par>
                                <p:cTn id="26" presetID="1" presetClass="entr" presetSubtype="0" fill="hold" grpId="0" nodeType="afterEffect" nodePh="1">
                                  <p:stCondLst>
                                    <p:cond delay="0"/>
                                  </p:stCondLst>
                                  <p:endCondLst>
                                    <p:cond evt="begin" delay="0">
                                      <p:tn val="26"/>
                                    </p:cond>
                                  </p:endCondLst>
                                  <p:childTnLst>
                                    <p:set>
                                      <p:cBhvr>
                                        <p:cTn id="27"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6" grpId="0"/>
      <p:bldP spid="19" grpId="0" animBg="1"/>
      <p:bldP spid="18" grpId="0"/>
      <p:bldP spid="40" grpId="0"/>
      <p:bldP spid="42"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BF028B73-E430-46B4-9DCB-FD567F9711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6725"/>
          <a:stretch/>
        </p:blipFill>
        <p:spPr>
          <a:xfrm>
            <a:off x="440385" y="1932693"/>
            <a:ext cx="3892106" cy="4518597"/>
          </a:xfrm>
          <a:prstGeom prst="rect">
            <a:avLst/>
          </a:prstGeom>
        </p:spPr>
      </p:pic>
      <p:pic>
        <p:nvPicPr>
          <p:cNvPr id="21" name="Picture 20">
            <a:extLst>
              <a:ext uri="{FF2B5EF4-FFF2-40B4-BE49-F238E27FC236}">
                <a16:creationId xmlns:a16="http://schemas.microsoft.com/office/drawing/2014/main" id="{0CCE46D9-51C3-4101-9650-FA4465A518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6" name="1">
            <a:extLst>
              <a:ext uri="{FF2B5EF4-FFF2-40B4-BE49-F238E27FC236}">
                <a16:creationId xmlns:a16="http://schemas.microsoft.com/office/drawing/2014/main" id="{050AE06F-8851-47C6-81F2-5E052AB73401}"/>
              </a:ext>
            </a:extLst>
          </p:cNvPr>
          <p:cNvSpPr/>
          <p:nvPr/>
        </p:nvSpPr>
        <p:spPr>
          <a:xfrm>
            <a:off x="7824694" y="5638190"/>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1">
            <a:extLst>
              <a:ext uri="{FF2B5EF4-FFF2-40B4-BE49-F238E27FC236}">
                <a16:creationId xmlns:a16="http://schemas.microsoft.com/office/drawing/2014/main" id="{12C09C44-970E-4B9F-917B-C92B689811C5}"/>
              </a:ext>
            </a:extLst>
          </p:cNvPr>
          <p:cNvSpPr>
            <a:spLocks noChangeArrowheads="1"/>
          </p:cNvSpPr>
          <p:nvPr/>
        </p:nvSpPr>
        <p:spPr bwMode="auto">
          <a:xfrm>
            <a:off x="7817057" y="5658827"/>
            <a:ext cx="40908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4</a:t>
            </a:r>
          </a:p>
        </p:txBody>
      </p:sp>
      <p:sp>
        <p:nvSpPr>
          <p:cNvPr id="17"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6</a:t>
            </a:r>
          </a:p>
        </p:txBody>
      </p:sp>
      <p:sp>
        <p:nvSpPr>
          <p:cNvPr id="22"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8" name="Rectangle 17">
            <a:hlinkClick r:id="rId4" action="ppaction://hlinksldjump"/>
          </p:cNvPr>
          <p:cNvSpPr/>
          <p:nvPr/>
        </p:nvSpPr>
        <p:spPr>
          <a:xfrm>
            <a:off x="7813320" y="5624320"/>
            <a:ext cx="421803" cy="57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Hyperlink">
            <a:hlinkClick r:id="rId4" action="ppaction://hlinksldjump"/>
          </p:cNvPr>
          <p:cNvSpPr/>
          <p:nvPr/>
        </p:nvSpPr>
        <p:spPr>
          <a:xfrm>
            <a:off x="7633456" y="5237561"/>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312741" y="2291725"/>
            <a:ext cx="2658199" cy="1384995"/>
          </a:xfrm>
          <a:prstGeom prst="rect">
            <a:avLst/>
          </a:prstGeom>
        </p:spPr>
        <p:txBody>
          <a:bodyPr wrap="square">
            <a:spAutoFit/>
          </a:bodyPr>
          <a:lstStyle/>
          <a:p>
            <a:pPr>
              <a:spcAft>
                <a:spcPts val="1200"/>
              </a:spcAft>
            </a:pPr>
            <a:r>
              <a:rPr lang="en-GB" sz="1400" dirty="0"/>
              <a:t>The children explored the library as carefully as possible, looking for clues as to how to escape. They knew that time was short. The first clue was found on the bottom shelf. </a:t>
            </a:r>
          </a:p>
        </p:txBody>
      </p:sp>
      <p:sp>
        <p:nvSpPr>
          <p:cNvPr id="3" name="Rectangle 2"/>
          <p:cNvSpPr/>
          <p:nvPr/>
        </p:nvSpPr>
        <p:spPr>
          <a:xfrm>
            <a:off x="4843296" y="2915930"/>
            <a:ext cx="3223189" cy="584775"/>
          </a:xfrm>
          <a:prstGeom prst="rect">
            <a:avLst/>
          </a:prstGeom>
        </p:spPr>
        <p:txBody>
          <a:bodyPr wrap="square">
            <a:spAutoFit/>
          </a:bodyPr>
          <a:lstStyle/>
          <a:p>
            <a:r>
              <a:rPr lang="en-GB" sz="1600" dirty="0"/>
              <a:t>The number of adverbial phrases is the sixth clue.</a:t>
            </a:r>
          </a:p>
        </p:txBody>
      </p:sp>
      <p:sp>
        <p:nvSpPr>
          <p:cNvPr id="4" name="Rectangle 3"/>
          <p:cNvSpPr/>
          <p:nvPr/>
        </p:nvSpPr>
        <p:spPr>
          <a:xfrm>
            <a:off x="4843296" y="1939182"/>
            <a:ext cx="3383200" cy="830997"/>
          </a:xfrm>
          <a:prstGeom prst="rect">
            <a:avLst/>
          </a:prstGeom>
        </p:spPr>
        <p:txBody>
          <a:bodyPr wrap="square">
            <a:spAutoFit/>
          </a:bodyPr>
          <a:lstStyle/>
          <a:p>
            <a:r>
              <a:rPr lang="en-GB" sz="1600" dirty="0"/>
              <a:t>The sixth clue is in an adventure story. How many adverbial phrases are in this paragraph?</a:t>
            </a:r>
          </a:p>
        </p:txBody>
      </p:sp>
      <p:sp>
        <p:nvSpPr>
          <p:cNvPr id="7" name="Rectangle 6"/>
          <p:cNvSpPr/>
          <p:nvPr/>
        </p:nvSpPr>
        <p:spPr>
          <a:xfrm>
            <a:off x="916251" y="3799346"/>
            <a:ext cx="2967683" cy="1815882"/>
          </a:xfrm>
          <a:prstGeom prst="rect">
            <a:avLst/>
          </a:prstGeom>
        </p:spPr>
        <p:txBody>
          <a:bodyPr wrap="square">
            <a:spAutoFit/>
          </a:bodyPr>
          <a:lstStyle/>
          <a:p>
            <a:pPr>
              <a:spcAft>
                <a:spcPts val="1200"/>
              </a:spcAft>
            </a:pPr>
            <a:r>
              <a:rPr lang="en-GB" sz="1400" dirty="0"/>
              <a:t>The children read the clue several times to understand it better. Having solved the first clue, they began searching high and low for the next one. The dictionary that contained it was located on a shelf alongside several encyclopaedias and dictionaries.</a:t>
            </a:r>
          </a:p>
        </p:txBody>
      </p:sp>
      <p:sp>
        <p:nvSpPr>
          <p:cNvPr id="10" name="Rectangle 9"/>
          <p:cNvSpPr/>
          <p:nvPr/>
        </p:nvSpPr>
        <p:spPr>
          <a:xfrm>
            <a:off x="4843296" y="3815110"/>
            <a:ext cx="4572000" cy="1308050"/>
          </a:xfrm>
          <a:prstGeom prst="rect">
            <a:avLst/>
          </a:prstGeom>
        </p:spPr>
        <p:txBody>
          <a:bodyPr>
            <a:spAutoFit/>
          </a:bodyPr>
          <a:lstStyle/>
          <a:p>
            <a:pPr>
              <a:spcAft>
                <a:spcPts val="600"/>
              </a:spcAft>
            </a:pPr>
            <a:r>
              <a:rPr lang="en-GB" sz="1600" dirty="0">
                <a:solidFill>
                  <a:schemeClr val="accent5">
                    <a:lumMod val="75000"/>
                  </a:schemeClr>
                </a:solidFill>
              </a:rPr>
              <a:t>as carefully as possible</a:t>
            </a:r>
          </a:p>
          <a:p>
            <a:pPr>
              <a:spcAft>
                <a:spcPts val="600"/>
              </a:spcAft>
            </a:pPr>
            <a:r>
              <a:rPr lang="en-GB" sz="1600" dirty="0">
                <a:solidFill>
                  <a:schemeClr val="accent5">
                    <a:lumMod val="75000"/>
                  </a:schemeClr>
                </a:solidFill>
              </a:rPr>
              <a:t>on the bottom shelf</a:t>
            </a:r>
          </a:p>
          <a:p>
            <a:pPr>
              <a:spcAft>
                <a:spcPts val="600"/>
              </a:spcAft>
            </a:pPr>
            <a:r>
              <a:rPr lang="en-GB" sz="1600" dirty="0">
                <a:solidFill>
                  <a:schemeClr val="accent5">
                    <a:lumMod val="75000"/>
                  </a:schemeClr>
                </a:solidFill>
              </a:rPr>
              <a:t>understand it better</a:t>
            </a:r>
          </a:p>
          <a:p>
            <a:pPr>
              <a:spcAft>
                <a:spcPts val="600"/>
              </a:spcAft>
            </a:pPr>
            <a:r>
              <a:rPr lang="en-GB" sz="1600" dirty="0">
                <a:solidFill>
                  <a:schemeClr val="accent5">
                    <a:lumMod val="75000"/>
                  </a:schemeClr>
                </a:solidFill>
              </a:rPr>
              <a:t>high and low</a:t>
            </a:r>
          </a:p>
        </p:txBody>
      </p:sp>
      <p:sp>
        <p:nvSpPr>
          <p:cNvPr id="11" name="Rectangle 10"/>
          <p:cNvSpPr/>
          <p:nvPr/>
        </p:nvSpPr>
        <p:spPr>
          <a:xfrm>
            <a:off x="1982709" y="2544024"/>
            <a:ext cx="1901225" cy="2261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1892174" y="3407201"/>
            <a:ext cx="1584357" cy="2261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1658531" y="4044223"/>
            <a:ext cx="1651407" cy="2261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2292891" y="4490658"/>
            <a:ext cx="1117059" cy="2261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00553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childTnLst>
                                </p:cTn>
                              </p:par>
                            </p:childTnLst>
                          </p:cTn>
                        </p:par>
                        <p:par>
                          <p:cTn id="29" fill="hold">
                            <p:stCondLst>
                              <p:cond delay="2500"/>
                            </p:stCondLst>
                            <p:childTnLst>
                              <p:par>
                                <p:cTn id="30" presetID="1" presetClass="entr" presetSubtype="0" fill="hold" grpId="0" nodeType="afterEffect" nodePh="1">
                                  <p:stCondLst>
                                    <p:cond delay="0"/>
                                  </p:stCondLst>
                                  <p:endCondLst>
                                    <p:cond evt="begin" delay="0">
                                      <p:tn val="30"/>
                                    </p:cond>
                                  </p:endCondLst>
                                  <p:childTnLst>
                                    <p:set>
                                      <p:cBhvr>
                                        <p:cTn id="31"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childTnLst>
        </p:cTn>
      </p:par>
    </p:tnLst>
    <p:bldLst>
      <p:bldP spid="8" grpId="0"/>
      <p:bldP spid="22" grpId="0" animBg="1"/>
      <p:bldP spid="20" grpId="0"/>
      <p:bldP spid="10" grpId="0"/>
      <p:bldP spid="11" grpId="0" animBg="1"/>
      <p:bldP spid="25" grpId="0" animBg="1"/>
      <p:bldP spid="26" grpId="0" animBg="1"/>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CCE46D9-51C3-4101-9650-FA4465A518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8" name="1">
            <a:extLst>
              <a:ext uri="{FF2B5EF4-FFF2-40B4-BE49-F238E27FC236}">
                <a16:creationId xmlns:a16="http://schemas.microsoft.com/office/drawing/2014/main" id="{0CBCDEA5-81EF-4237-9DCB-06C134838392}"/>
              </a:ext>
            </a:extLst>
          </p:cNvPr>
          <p:cNvSpPr/>
          <p:nvPr/>
        </p:nvSpPr>
        <p:spPr>
          <a:xfrm>
            <a:off x="7812942" y="5646960"/>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1">
            <a:extLst>
              <a:ext uri="{FF2B5EF4-FFF2-40B4-BE49-F238E27FC236}">
                <a16:creationId xmlns:a16="http://schemas.microsoft.com/office/drawing/2014/main" id="{99B21953-0747-4872-8471-0EC12989C585}"/>
              </a:ext>
            </a:extLst>
          </p:cNvPr>
          <p:cNvSpPr>
            <a:spLocks noChangeArrowheads="1"/>
          </p:cNvSpPr>
          <p:nvPr/>
        </p:nvSpPr>
        <p:spPr bwMode="auto">
          <a:xfrm>
            <a:off x="7824054" y="5664422"/>
            <a:ext cx="38824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2</a:t>
            </a:r>
          </a:p>
        </p:txBody>
      </p:sp>
      <p:sp>
        <p:nvSpPr>
          <p:cNvPr id="12"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7</a:t>
            </a:r>
          </a:p>
        </p:txBody>
      </p:sp>
      <p:sp>
        <p:nvSpPr>
          <p:cNvPr id="15"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7" name="Hyperlink">
            <a:hlinkClick r:id="rId3" action="ppaction://hlinksldjump"/>
          </p:cNvPr>
          <p:cNvSpPr/>
          <p:nvPr/>
        </p:nvSpPr>
        <p:spPr>
          <a:xfrm>
            <a:off x="7676729" y="5232013"/>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4"/>
          <a:stretch>
            <a:fillRect/>
          </a:stretch>
        </p:blipFill>
        <p:spPr>
          <a:xfrm>
            <a:off x="2168738" y="1828448"/>
            <a:ext cx="5547841" cy="3590855"/>
          </a:xfrm>
          <a:prstGeom prst="rect">
            <a:avLst/>
          </a:prstGeom>
        </p:spPr>
      </p:pic>
      <p:pic>
        <p:nvPicPr>
          <p:cNvPr id="9" name="Picture 8"/>
          <p:cNvPicPr>
            <a:picLocks noChangeAspect="1"/>
          </p:cNvPicPr>
          <p:nvPr/>
        </p:nvPicPr>
        <p:blipFill>
          <a:blip r:embed="rId5"/>
          <a:stretch>
            <a:fillRect/>
          </a:stretch>
        </p:blipFill>
        <p:spPr>
          <a:xfrm>
            <a:off x="6577297" y="1941731"/>
            <a:ext cx="1875719" cy="3087806"/>
          </a:xfrm>
          <a:prstGeom prst="rect">
            <a:avLst/>
          </a:prstGeom>
        </p:spPr>
      </p:pic>
      <p:sp>
        <p:nvSpPr>
          <p:cNvPr id="11" name="Rectangle 10"/>
          <p:cNvSpPr/>
          <p:nvPr/>
        </p:nvSpPr>
        <p:spPr>
          <a:xfrm>
            <a:off x="644971" y="1813314"/>
            <a:ext cx="2406047" cy="2031325"/>
          </a:xfrm>
          <a:prstGeom prst="rect">
            <a:avLst/>
          </a:prstGeom>
        </p:spPr>
        <p:txBody>
          <a:bodyPr wrap="square">
            <a:spAutoFit/>
          </a:bodyPr>
          <a:lstStyle/>
          <a:p>
            <a:r>
              <a:rPr lang="en-GB" sz="1400" dirty="0"/>
              <a:t>Clue number 7 is found on a poster in the library, which shows a pyramid with the following numbers. Look at the relationship between the three decimal fractions in the bottom left hand corner, and use that to complete the pyramid.</a:t>
            </a:r>
          </a:p>
        </p:txBody>
      </p:sp>
      <p:sp>
        <p:nvSpPr>
          <p:cNvPr id="14" name="Rectangle 13"/>
          <p:cNvSpPr/>
          <p:nvPr/>
        </p:nvSpPr>
        <p:spPr>
          <a:xfrm>
            <a:off x="644971" y="5496745"/>
            <a:ext cx="4400111" cy="584775"/>
          </a:xfrm>
          <a:prstGeom prst="rect">
            <a:avLst/>
          </a:prstGeom>
        </p:spPr>
        <p:txBody>
          <a:bodyPr wrap="square">
            <a:spAutoFit/>
          </a:bodyPr>
          <a:lstStyle/>
          <a:p>
            <a:r>
              <a:rPr lang="en-GB" sz="1600" dirty="0"/>
              <a:t>Find the common digit in the shaded boxes for the </a:t>
            </a:r>
            <a:r>
              <a:rPr lang="en-GB" sz="1600" b="1" dirty="0"/>
              <a:t>seventh</a:t>
            </a:r>
            <a:r>
              <a:rPr lang="en-GB" sz="1600" dirty="0"/>
              <a:t> clue.</a:t>
            </a:r>
          </a:p>
        </p:txBody>
      </p:sp>
      <p:sp>
        <p:nvSpPr>
          <p:cNvPr id="18" name="Rectangle 17"/>
          <p:cNvSpPr/>
          <p:nvPr/>
        </p:nvSpPr>
        <p:spPr>
          <a:xfrm>
            <a:off x="4346871" y="2199996"/>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3706376" y="2886500"/>
            <a:ext cx="2368992" cy="407406"/>
            <a:chOff x="3751794" y="2859256"/>
            <a:chExt cx="2368992" cy="407406"/>
          </a:xfrm>
        </p:grpSpPr>
        <p:sp>
          <p:nvSpPr>
            <p:cNvPr id="20" name="Rectangle 19"/>
            <p:cNvSpPr/>
            <p:nvPr/>
          </p:nvSpPr>
          <p:spPr>
            <a:xfrm>
              <a:off x="3751794" y="2859256"/>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5032783" y="2859256"/>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 name="Group 24"/>
          <p:cNvGrpSpPr/>
          <p:nvPr/>
        </p:nvGrpSpPr>
        <p:grpSpPr>
          <a:xfrm>
            <a:off x="3065279" y="3573004"/>
            <a:ext cx="3651186" cy="407406"/>
            <a:chOff x="2917853" y="3492882"/>
            <a:chExt cx="3651186" cy="407406"/>
          </a:xfrm>
        </p:grpSpPr>
        <p:sp>
          <p:nvSpPr>
            <p:cNvPr id="22" name="Rectangle 21"/>
            <p:cNvSpPr/>
            <p:nvPr/>
          </p:nvSpPr>
          <p:spPr>
            <a:xfrm>
              <a:off x="2917853" y="3492882"/>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199445" y="3492882"/>
              <a:ext cx="1088003" cy="407406"/>
            </a:xfrm>
            <a:prstGeom prst="rect">
              <a:avLst/>
            </a:prstGeom>
            <a:solidFill>
              <a:schemeClr val="accent3">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481036" y="3492882"/>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 name="Group 31"/>
          <p:cNvGrpSpPr/>
          <p:nvPr/>
        </p:nvGrpSpPr>
        <p:grpSpPr>
          <a:xfrm>
            <a:off x="2418701" y="4259508"/>
            <a:ext cx="4944342" cy="407406"/>
            <a:chOff x="2201421" y="4304773"/>
            <a:chExt cx="4944342" cy="407406"/>
          </a:xfrm>
        </p:grpSpPr>
        <p:sp>
          <p:nvSpPr>
            <p:cNvPr id="28" name="Rectangle 27"/>
            <p:cNvSpPr/>
            <p:nvPr/>
          </p:nvSpPr>
          <p:spPr>
            <a:xfrm>
              <a:off x="2201421" y="4304773"/>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3482410" y="4304773"/>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4776771" y="4304773"/>
              <a:ext cx="1088003" cy="407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057760" y="4304773"/>
              <a:ext cx="1088003" cy="407406"/>
            </a:xfrm>
            <a:prstGeom prst="rect">
              <a:avLst/>
            </a:prstGeom>
            <a:solidFill>
              <a:schemeClr val="accent3">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3" name="Rectangle 32"/>
          <p:cNvSpPr/>
          <p:nvPr/>
        </p:nvSpPr>
        <p:spPr>
          <a:xfrm>
            <a:off x="4491521" y="2309325"/>
            <a:ext cx="737702" cy="379591"/>
          </a:xfrm>
          <a:prstGeom prst="rect">
            <a:avLst/>
          </a:prstGeom>
        </p:spPr>
        <p:txBody>
          <a:bodyPr wrap="none">
            <a:spAutoFit/>
          </a:bodyPr>
          <a:lstStyle/>
          <a:p>
            <a:pPr algn="ctr"/>
            <a:r>
              <a:rPr lang="en-GB" sz="2800" baseline="30000" dirty="0"/>
              <a:t>6.327</a:t>
            </a:r>
          </a:p>
        </p:txBody>
      </p:sp>
      <p:sp>
        <p:nvSpPr>
          <p:cNvPr id="34" name="Rectangle 33"/>
          <p:cNvSpPr/>
          <p:nvPr/>
        </p:nvSpPr>
        <p:spPr>
          <a:xfrm>
            <a:off x="3861136" y="3007853"/>
            <a:ext cx="721672" cy="379591"/>
          </a:xfrm>
          <a:prstGeom prst="rect">
            <a:avLst/>
          </a:prstGeom>
        </p:spPr>
        <p:txBody>
          <a:bodyPr wrap="none">
            <a:spAutoFit/>
          </a:bodyPr>
          <a:lstStyle/>
          <a:p>
            <a:pPr algn="ctr"/>
            <a:r>
              <a:rPr lang="en-GB" sz="2800" baseline="30000" dirty="0"/>
              <a:t>2.616</a:t>
            </a:r>
          </a:p>
        </p:txBody>
      </p:sp>
      <p:sp>
        <p:nvSpPr>
          <p:cNvPr id="35" name="Rectangle 34"/>
          <p:cNvSpPr/>
          <p:nvPr/>
        </p:nvSpPr>
        <p:spPr>
          <a:xfrm>
            <a:off x="3253691" y="3694211"/>
            <a:ext cx="758541" cy="379591"/>
          </a:xfrm>
          <a:prstGeom prst="rect">
            <a:avLst/>
          </a:prstGeom>
        </p:spPr>
        <p:txBody>
          <a:bodyPr wrap="none">
            <a:spAutoFit/>
          </a:bodyPr>
          <a:lstStyle/>
          <a:p>
            <a:pPr algn="ctr"/>
            <a:r>
              <a:rPr lang="en-GB" sz="2800" baseline="30000" dirty="0"/>
              <a:t>0.573</a:t>
            </a:r>
          </a:p>
        </p:txBody>
      </p:sp>
      <p:sp>
        <p:nvSpPr>
          <p:cNvPr id="36" name="Rectangle 35"/>
          <p:cNvSpPr/>
          <p:nvPr/>
        </p:nvSpPr>
        <p:spPr>
          <a:xfrm>
            <a:off x="2619667" y="4362756"/>
            <a:ext cx="603050" cy="379591"/>
          </a:xfrm>
          <a:prstGeom prst="rect">
            <a:avLst/>
          </a:prstGeom>
        </p:spPr>
        <p:txBody>
          <a:bodyPr wrap="none">
            <a:spAutoFit/>
          </a:bodyPr>
          <a:lstStyle/>
          <a:p>
            <a:pPr algn="ctr"/>
            <a:r>
              <a:rPr lang="en-GB" sz="2800" baseline="30000" dirty="0"/>
              <a:t>0.17</a:t>
            </a:r>
          </a:p>
        </p:txBody>
      </p:sp>
      <p:sp>
        <p:nvSpPr>
          <p:cNvPr id="37" name="Rectangle 36"/>
          <p:cNvSpPr/>
          <p:nvPr/>
        </p:nvSpPr>
        <p:spPr>
          <a:xfrm>
            <a:off x="3834745" y="4362756"/>
            <a:ext cx="800219" cy="379591"/>
          </a:xfrm>
          <a:prstGeom prst="rect">
            <a:avLst/>
          </a:prstGeom>
        </p:spPr>
        <p:txBody>
          <a:bodyPr wrap="none">
            <a:spAutoFit/>
          </a:bodyPr>
          <a:lstStyle/>
          <a:p>
            <a:pPr algn="ctr"/>
            <a:r>
              <a:rPr lang="en-GB" sz="2800" baseline="30000" dirty="0"/>
              <a:t>0.403</a:t>
            </a:r>
          </a:p>
        </p:txBody>
      </p:sp>
      <p:sp>
        <p:nvSpPr>
          <p:cNvPr id="38" name="Rectangle 37"/>
          <p:cNvSpPr/>
          <p:nvPr/>
        </p:nvSpPr>
        <p:spPr>
          <a:xfrm>
            <a:off x="4490237" y="3685158"/>
            <a:ext cx="795411" cy="379591"/>
          </a:xfrm>
          <a:prstGeom prst="rect">
            <a:avLst/>
          </a:prstGeom>
        </p:spPr>
        <p:txBody>
          <a:bodyPr wrap="none">
            <a:spAutoFit/>
          </a:bodyPr>
          <a:lstStyle/>
          <a:p>
            <a:pPr algn="ctr"/>
            <a:r>
              <a:rPr lang="en-GB" sz="2800" b="1" baseline="30000" dirty="0">
                <a:solidFill>
                  <a:schemeClr val="accent5">
                    <a:lumMod val="75000"/>
                  </a:schemeClr>
                </a:solidFill>
              </a:rPr>
              <a:t>2</a:t>
            </a:r>
            <a:r>
              <a:rPr lang="en-GB" sz="2800" baseline="30000" dirty="0">
                <a:solidFill>
                  <a:schemeClr val="accent5">
                    <a:lumMod val="75000"/>
                  </a:schemeClr>
                </a:solidFill>
              </a:rPr>
              <a:t>.043</a:t>
            </a:r>
          </a:p>
        </p:txBody>
      </p:sp>
      <p:sp>
        <p:nvSpPr>
          <p:cNvPr id="39" name="Rectangle 38"/>
          <p:cNvSpPr/>
          <p:nvPr/>
        </p:nvSpPr>
        <p:spPr>
          <a:xfrm>
            <a:off x="5161646" y="2998800"/>
            <a:ext cx="665567" cy="379591"/>
          </a:xfrm>
          <a:prstGeom prst="rect">
            <a:avLst/>
          </a:prstGeom>
        </p:spPr>
        <p:txBody>
          <a:bodyPr wrap="none">
            <a:spAutoFit/>
          </a:bodyPr>
          <a:lstStyle/>
          <a:p>
            <a:pPr algn="ctr"/>
            <a:r>
              <a:rPr lang="en-GB" sz="2800" baseline="30000" dirty="0">
                <a:solidFill>
                  <a:schemeClr val="accent5">
                    <a:lumMod val="75000"/>
                  </a:schemeClr>
                </a:solidFill>
              </a:rPr>
              <a:t>3.711</a:t>
            </a:r>
          </a:p>
        </p:txBody>
      </p:sp>
      <p:sp>
        <p:nvSpPr>
          <p:cNvPr id="44" name="Rectangle 43"/>
          <p:cNvSpPr/>
          <p:nvPr/>
        </p:nvSpPr>
        <p:spPr>
          <a:xfrm>
            <a:off x="5793118" y="3685158"/>
            <a:ext cx="758541" cy="379591"/>
          </a:xfrm>
          <a:prstGeom prst="rect">
            <a:avLst/>
          </a:prstGeom>
        </p:spPr>
        <p:txBody>
          <a:bodyPr wrap="none">
            <a:spAutoFit/>
          </a:bodyPr>
          <a:lstStyle/>
          <a:p>
            <a:pPr algn="ctr"/>
            <a:r>
              <a:rPr lang="en-GB" sz="2800" baseline="30000" dirty="0">
                <a:solidFill>
                  <a:schemeClr val="accent5">
                    <a:lumMod val="75000"/>
                  </a:schemeClr>
                </a:solidFill>
              </a:rPr>
              <a:t>1.668</a:t>
            </a:r>
          </a:p>
        </p:txBody>
      </p:sp>
      <p:sp>
        <p:nvSpPr>
          <p:cNvPr id="45" name="Rectangle 44"/>
          <p:cNvSpPr/>
          <p:nvPr/>
        </p:nvSpPr>
        <p:spPr>
          <a:xfrm>
            <a:off x="5144540" y="4353703"/>
            <a:ext cx="623890" cy="379591"/>
          </a:xfrm>
          <a:prstGeom prst="rect">
            <a:avLst/>
          </a:prstGeom>
        </p:spPr>
        <p:txBody>
          <a:bodyPr wrap="none">
            <a:spAutoFit/>
          </a:bodyPr>
          <a:lstStyle/>
          <a:p>
            <a:pPr algn="ctr"/>
            <a:r>
              <a:rPr lang="en-GB" sz="2800" baseline="30000" dirty="0">
                <a:solidFill>
                  <a:schemeClr val="accent5">
                    <a:lumMod val="75000"/>
                  </a:schemeClr>
                </a:solidFill>
              </a:rPr>
              <a:t>1.64</a:t>
            </a:r>
          </a:p>
        </p:txBody>
      </p:sp>
      <p:sp>
        <p:nvSpPr>
          <p:cNvPr id="46" name="Rectangle 45"/>
          <p:cNvSpPr/>
          <p:nvPr/>
        </p:nvSpPr>
        <p:spPr>
          <a:xfrm>
            <a:off x="6398075" y="4353703"/>
            <a:ext cx="824265" cy="379591"/>
          </a:xfrm>
          <a:prstGeom prst="rect">
            <a:avLst/>
          </a:prstGeom>
        </p:spPr>
        <p:txBody>
          <a:bodyPr wrap="none">
            <a:spAutoFit/>
          </a:bodyPr>
          <a:lstStyle/>
          <a:p>
            <a:pPr algn="ctr"/>
            <a:r>
              <a:rPr lang="en-GB" sz="2800" baseline="30000" dirty="0">
                <a:solidFill>
                  <a:schemeClr val="accent5">
                    <a:lumMod val="75000"/>
                  </a:schemeClr>
                </a:solidFill>
              </a:rPr>
              <a:t>0.0</a:t>
            </a:r>
            <a:r>
              <a:rPr lang="en-GB" sz="2800" b="1" baseline="30000" dirty="0">
                <a:solidFill>
                  <a:schemeClr val="accent5">
                    <a:lumMod val="75000"/>
                  </a:schemeClr>
                </a:solidFill>
              </a:rPr>
              <a:t>2</a:t>
            </a:r>
            <a:r>
              <a:rPr lang="en-GB" sz="2800" baseline="30000" dirty="0">
                <a:solidFill>
                  <a:schemeClr val="accent5">
                    <a:lumMod val="75000"/>
                  </a:schemeClr>
                </a:solidFill>
              </a:rPr>
              <a:t>8</a:t>
            </a:r>
          </a:p>
        </p:txBody>
      </p:sp>
    </p:spTree>
    <p:extLst>
      <p:ext uri="{BB962C8B-B14F-4D97-AF65-F5344CB8AC3E}">
        <p14:creationId xmlns:p14="http://schemas.microsoft.com/office/powerpoint/2010/main" val="28856559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500"/>
                                        <p:tgtEl>
                                          <p:spTgt spid="3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childTnLst>
                                </p:cTn>
                              </p:par>
                            </p:childTnLst>
                          </p:cTn>
                        </p:par>
                        <p:par>
                          <p:cTn id="28" fill="hold">
                            <p:stCondLst>
                              <p:cond delay="2000"/>
                            </p:stCondLst>
                            <p:childTnLst>
                              <p:par>
                                <p:cTn id="29" presetID="1"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10" grpId="0"/>
      <p:bldP spid="15" grpId="0" animBg="1"/>
      <p:bldP spid="17" grpId="0"/>
      <p:bldP spid="38" grpId="0"/>
      <p:bldP spid="39" grpId="0"/>
      <p:bldP spid="44" grpId="0"/>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8</a:t>
            </a:r>
          </a:p>
        </p:txBody>
      </p:sp>
      <p:pic>
        <p:nvPicPr>
          <p:cNvPr id="4" name="Picture 3">
            <a:extLst>
              <a:ext uri="{FF2B5EF4-FFF2-40B4-BE49-F238E27FC236}">
                <a16:creationId xmlns:a16="http://schemas.microsoft.com/office/drawing/2014/main" id="{0CCE46D9-51C3-4101-9650-FA4465A518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6" name="Rectangle 5">
            <a:extLst>
              <a:ext uri="{FF2B5EF4-FFF2-40B4-BE49-F238E27FC236}">
                <a16:creationId xmlns:a16="http://schemas.microsoft.com/office/drawing/2014/main" id="{614F5470-FF59-4F61-85B4-77808118C3C9}"/>
              </a:ext>
            </a:extLst>
          </p:cNvPr>
          <p:cNvSpPr/>
          <p:nvPr/>
        </p:nvSpPr>
        <p:spPr>
          <a:xfrm>
            <a:off x="4459700" y="5836808"/>
            <a:ext cx="3220753" cy="369332"/>
          </a:xfrm>
          <a:prstGeom prst="rect">
            <a:avLst/>
          </a:prstGeom>
        </p:spPr>
        <p:txBody>
          <a:bodyPr wrap="none">
            <a:spAutoFit/>
          </a:bodyPr>
          <a:lstStyle/>
          <a:p>
            <a:pPr eaLnBrk="1" fontAlgn="auto" hangingPunct="1">
              <a:spcBef>
                <a:spcPts val="0"/>
              </a:spcBef>
              <a:spcAft>
                <a:spcPts val="0"/>
              </a:spcAft>
              <a:defRPr/>
            </a:pPr>
            <a:r>
              <a:rPr lang="en-GB" dirty="0">
                <a:solidFill>
                  <a:srgbClr val="00639A"/>
                </a:solidFill>
                <a:latin typeface="+mn-lt"/>
              </a:rPr>
              <a:t>The </a:t>
            </a:r>
            <a:r>
              <a:rPr lang="en-GB" dirty="0">
                <a:solidFill>
                  <a:srgbClr val="00639A"/>
                </a:solidFill>
              </a:rPr>
              <a:t>eighth</a:t>
            </a:r>
            <a:r>
              <a:rPr lang="en-GB" dirty="0">
                <a:solidFill>
                  <a:srgbClr val="00639A"/>
                </a:solidFill>
                <a:latin typeface="+mn-lt"/>
              </a:rPr>
              <a:t> digit of the code is</a:t>
            </a:r>
          </a:p>
        </p:txBody>
      </p:sp>
      <p:sp>
        <p:nvSpPr>
          <p:cNvPr id="7" name="1">
            <a:extLst>
              <a:ext uri="{FF2B5EF4-FFF2-40B4-BE49-F238E27FC236}">
                <a16:creationId xmlns:a16="http://schemas.microsoft.com/office/drawing/2014/main" id="{0CBCDEA5-81EF-4237-9DCB-06C134838392}"/>
              </a:ext>
            </a:extLst>
          </p:cNvPr>
          <p:cNvSpPr/>
          <p:nvPr/>
        </p:nvSpPr>
        <p:spPr>
          <a:xfrm>
            <a:off x="7812942" y="5646960"/>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1">
            <a:extLst>
              <a:ext uri="{FF2B5EF4-FFF2-40B4-BE49-F238E27FC236}">
                <a16:creationId xmlns:a16="http://schemas.microsoft.com/office/drawing/2014/main" id="{99B21953-0747-4872-8471-0EC12989C585}"/>
              </a:ext>
            </a:extLst>
          </p:cNvPr>
          <p:cNvSpPr>
            <a:spLocks noChangeArrowheads="1"/>
          </p:cNvSpPr>
          <p:nvPr/>
        </p:nvSpPr>
        <p:spPr bwMode="auto">
          <a:xfrm>
            <a:off x="7824054" y="5664422"/>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4</a:t>
            </a:r>
          </a:p>
        </p:txBody>
      </p:sp>
      <p:sp>
        <p:nvSpPr>
          <p:cNvPr id="11"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0" name="Hyperlink">
            <a:hlinkClick r:id="rId3" action="ppaction://hlinksldjump"/>
          </p:cNvPr>
          <p:cNvSpPr/>
          <p:nvPr/>
        </p:nvSpPr>
        <p:spPr>
          <a:xfrm>
            <a:off x="7641120" y="523009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5812538" y="2018520"/>
            <a:ext cx="2586937" cy="1077218"/>
          </a:xfrm>
          <a:prstGeom prst="rect">
            <a:avLst/>
          </a:prstGeom>
        </p:spPr>
        <p:txBody>
          <a:bodyPr wrap="square">
            <a:spAutoFit/>
          </a:bodyPr>
          <a:lstStyle/>
          <a:p>
            <a:r>
              <a:rPr lang="en-GB" sz="1600" dirty="0"/>
              <a:t>Clue number 8 is found in a notebook which has a set of words and a set of sentences.</a:t>
            </a:r>
          </a:p>
        </p:txBody>
      </p:sp>
      <p:pic>
        <p:nvPicPr>
          <p:cNvPr id="13" name="Picture 12"/>
          <p:cNvPicPr>
            <a:picLocks noChangeAspect="1"/>
          </p:cNvPicPr>
          <p:nvPr/>
        </p:nvPicPr>
        <p:blipFill>
          <a:blip r:embed="rId4"/>
          <a:stretch>
            <a:fillRect/>
          </a:stretch>
        </p:blipFill>
        <p:spPr>
          <a:xfrm>
            <a:off x="642774" y="1860464"/>
            <a:ext cx="5110326" cy="3802083"/>
          </a:xfrm>
          <a:prstGeom prst="rect">
            <a:avLst/>
          </a:prstGeom>
        </p:spPr>
      </p:pic>
      <p:sp>
        <p:nvSpPr>
          <p:cNvPr id="5" name="Rectangle 4"/>
          <p:cNvSpPr/>
          <p:nvPr/>
        </p:nvSpPr>
        <p:spPr>
          <a:xfrm>
            <a:off x="1054727" y="1989562"/>
            <a:ext cx="1987236" cy="738664"/>
          </a:xfrm>
          <a:prstGeom prst="rect">
            <a:avLst/>
          </a:prstGeom>
        </p:spPr>
        <p:txBody>
          <a:bodyPr wrap="square">
            <a:spAutoFit/>
          </a:bodyPr>
          <a:lstStyle/>
          <a:p>
            <a:r>
              <a:rPr lang="en-GB" sz="1400" dirty="0"/>
              <a:t>Each word, except one, matches a homophone in the sentences.</a:t>
            </a:r>
          </a:p>
        </p:txBody>
      </p:sp>
      <p:sp>
        <p:nvSpPr>
          <p:cNvPr id="12" name="Rectangle 11"/>
          <p:cNvSpPr/>
          <p:nvPr/>
        </p:nvSpPr>
        <p:spPr>
          <a:xfrm>
            <a:off x="1054727" y="2757184"/>
            <a:ext cx="716863" cy="338554"/>
          </a:xfrm>
          <a:prstGeom prst="rect">
            <a:avLst/>
          </a:prstGeom>
        </p:spPr>
        <p:txBody>
          <a:bodyPr wrap="none">
            <a:spAutoFit/>
          </a:bodyPr>
          <a:lstStyle/>
          <a:p>
            <a:r>
              <a:rPr lang="en-GB" sz="1600" dirty="0"/>
              <a:t>1. you</a:t>
            </a:r>
          </a:p>
        </p:txBody>
      </p:sp>
      <p:sp>
        <p:nvSpPr>
          <p:cNvPr id="14" name="Rectangle 13"/>
          <p:cNvSpPr/>
          <p:nvPr/>
        </p:nvSpPr>
        <p:spPr>
          <a:xfrm>
            <a:off x="1054727" y="3174592"/>
            <a:ext cx="954107" cy="338554"/>
          </a:xfrm>
          <a:prstGeom prst="rect">
            <a:avLst/>
          </a:prstGeom>
        </p:spPr>
        <p:txBody>
          <a:bodyPr wrap="none">
            <a:spAutoFit/>
          </a:bodyPr>
          <a:lstStyle/>
          <a:p>
            <a:r>
              <a:rPr lang="en-GB" sz="1600" dirty="0"/>
              <a:t>3. lesson</a:t>
            </a:r>
          </a:p>
        </p:txBody>
      </p:sp>
      <p:sp>
        <p:nvSpPr>
          <p:cNvPr id="15" name="Rectangle 14"/>
          <p:cNvSpPr/>
          <p:nvPr/>
        </p:nvSpPr>
        <p:spPr>
          <a:xfrm>
            <a:off x="2084897" y="2971728"/>
            <a:ext cx="787395" cy="338554"/>
          </a:xfrm>
          <a:prstGeom prst="rect">
            <a:avLst/>
          </a:prstGeom>
        </p:spPr>
        <p:txBody>
          <a:bodyPr wrap="none">
            <a:spAutoFit/>
          </a:bodyPr>
          <a:lstStyle/>
          <a:p>
            <a:r>
              <a:rPr lang="en-GB" sz="1600" dirty="0"/>
              <a:t>2. lone</a:t>
            </a:r>
          </a:p>
        </p:txBody>
      </p:sp>
      <p:sp>
        <p:nvSpPr>
          <p:cNvPr id="16" name="Rectangle 15"/>
          <p:cNvSpPr/>
          <p:nvPr/>
        </p:nvSpPr>
        <p:spPr>
          <a:xfrm>
            <a:off x="1055587" y="3588374"/>
            <a:ext cx="768159" cy="338554"/>
          </a:xfrm>
          <a:prstGeom prst="rect">
            <a:avLst/>
          </a:prstGeom>
        </p:spPr>
        <p:txBody>
          <a:bodyPr wrap="none">
            <a:spAutoFit/>
          </a:bodyPr>
          <a:lstStyle/>
          <a:p>
            <a:r>
              <a:rPr lang="en-GB" sz="1600" dirty="0"/>
              <a:t>5. find</a:t>
            </a:r>
          </a:p>
        </p:txBody>
      </p:sp>
      <p:sp>
        <p:nvSpPr>
          <p:cNvPr id="17" name="Rectangle 16"/>
          <p:cNvSpPr/>
          <p:nvPr/>
        </p:nvSpPr>
        <p:spPr>
          <a:xfrm>
            <a:off x="2067023" y="3847450"/>
            <a:ext cx="603050" cy="338554"/>
          </a:xfrm>
          <a:prstGeom prst="rect">
            <a:avLst/>
          </a:prstGeom>
        </p:spPr>
        <p:txBody>
          <a:bodyPr wrap="none">
            <a:spAutoFit/>
          </a:bodyPr>
          <a:lstStyle/>
          <a:p>
            <a:r>
              <a:rPr lang="en-GB" sz="1600" dirty="0"/>
              <a:t>6. so</a:t>
            </a:r>
          </a:p>
        </p:txBody>
      </p:sp>
      <p:sp>
        <p:nvSpPr>
          <p:cNvPr id="18" name="Rectangle 17"/>
          <p:cNvSpPr/>
          <p:nvPr/>
        </p:nvSpPr>
        <p:spPr>
          <a:xfrm>
            <a:off x="2067023" y="3419476"/>
            <a:ext cx="857927" cy="338554"/>
          </a:xfrm>
          <a:prstGeom prst="rect">
            <a:avLst/>
          </a:prstGeom>
        </p:spPr>
        <p:txBody>
          <a:bodyPr wrap="none">
            <a:spAutoFit/>
          </a:bodyPr>
          <a:lstStyle/>
          <a:p>
            <a:r>
              <a:rPr lang="en-GB" sz="1600" dirty="0"/>
              <a:t>4. male</a:t>
            </a:r>
          </a:p>
        </p:txBody>
      </p:sp>
      <p:sp>
        <p:nvSpPr>
          <p:cNvPr id="19" name="Rectangle 18"/>
          <p:cNvSpPr/>
          <p:nvPr/>
        </p:nvSpPr>
        <p:spPr>
          <a:xfrm>
            <a:off x="3413349" y="2375832"/>
            <a:ext cx="1969129" cy="2723823"/>
          </a:xfrm>
          <a:prstGeom prst="rect">
            <a:avLst/>
          </a:prstGeom>
        </p:spPr>
        <p:txBody>
          <a:bodyPr wrap="square">
            <a:spAutoFit/>
          </a:bodyPr>
          <a:lstStyle/>
          <a:p>
            <a:pPr>
              <a:spcAft>
                <a:spcPts val="1800"/>
              </a:spcAft>
            </a:pPr>
            <a:r>
              <a:rPr lang="en-GB" sz="1400" dirty="0"/>
              <a:t>I can sew two pieces of cloth together.</a:t>
            </a:r>
          </a:p>
          <a:p>
            <a:pPr>
              <a:spcAft>
                <a:spcPts val="1800"/>
              </a:spcAft>
            </a:pPr>
            <a:r>
              <a:rPr lang="en-GB" sz="1400" dirty="0"/>
              <a:t>A female sheep is a ewe.</a:t>
            </a:r>
          </a:p>
          <a:p>
            <a:pPr>
              <a:spcAft>
                <a:spcPts val="1800"/>
              </a:spcAft>
            </a:pPr>
            <a:r>
              <a:rPr lang="en-GB" sz="1400" dirty="0"/>
              <a:t>The car was bought with a loan.</a:t>
            </a:r>
          </a:p>
          <a:p>
            <a:pPr>
              <a:spcAft>
                <a:spcPts val="1800"/>
              </a:spcAft>
            </a:pPr>
            <a:r>
              <a:rPr lang="en-GB" sz="1400" dirty="0"/>
              <a:t>Painkillers can lessen the discomfort of a headache.</a:t>
            </a:r>
          </a:p>
        </p:txBody>
      </p:sp>
      <p:sp>
        <p:nvSpPr>
          <p:cNvPr id="20" name="Rectangle 19"/>
          <p:cNvSpPr/>
          <p:nvPr/>
        </p:nvSpPr>
        <p:spPr>
          <a:xfrm>
            <a:off x="1013397" y="4387071"/>
            <a:ext cx="1992917" cy="1107996"/>
          </a:xfrm>
          <a:prstGeom prst="rect">
            <a:avLst/>
          </a:prstGeom>
        </p:spPr>
        <p:txBody>
          <a:bodyPr wrap="square">
            <a:spAutoFit/>
          </a:bodyPr>
          <a:lstStyle/>
          <a:p>
            <a:pPr>
              <a:spcAft>
                <a:spcPts val="1200"/>
              </a:spcAft>
            </a:pPr>
            <a:r>
              <a:rPr lang="en-GB" sz="1400" dirty="0"/>
              <a:t>The driver was fined for driving too fast.</a:t>
            </a:r>
          </a:p>
          <a:p>
            <a:pPr>
              <a:spcAft>
                <a:spcPts val="1200"/>
              </a:spcAft>
            </a:pPr>
            <a:r>
              <a:rPr lang="en-GB" sz="1400" dirty="0"/>
              <a:t>The athlete may not win the race.</a:t>
            </a:r>
          </a:p>
        </p:txBody>
      </p:sp>
      <p:sp>
        <p:nvSpPr>
          <p:cNvPr id="21" name="Rectangle 20"/>
          <p:cNvSpPr/>
          <p:nvPr/>
        </p:nvSpPr>
        <p:spPr>
          <a:xfrm>
            <a:off x="5812539" y="3191431"/>
            <a:ext cx="2422206" cy="1323439"/>
          </a:xfrm>
          <a:prstGeom prst="rect">
            <a:avLst/>
          </a:prstGeom>
        </p:spPr>
        <p:txBody>
          <a:bodyPr wrap="square">
            <a:spAutoFit/>
          </a:bodyPr>
          <a:lstStyle/>
          <a:p>
            <a:r>
              <a:rPr lang="en-GB" sz="1600" dirty="0"/>
              <a:t>The number next to the word that does </a:t>
            </a:r>
            <a:r>
              <a:rPr lang="en-GB" sz="1600" b="1" dirty="0"/>
              <a:t>not</a:t>
            </a:r>
            <a:r>
              <a:rPr lang="en-GB" sz="1600" dirty="0"/>
              <a:t> have a homophone will give you the next number in the code.</a:t>
            </a:r>
          </a:p>
        </p:txBody>
      </p:sp>
      <p:sp>
        <p:nvSpPr>
          <p:cNvPr id="22" name="Rounded Rectangle 21"/>
          <p:cNvSpPr/>
          <p:nvPr/>
        </p:nvSpPr>
        <p:spPr>
          <a:xfrm>
            <a:off x="986238" y="2739078"/>
            <a:ext cx="2055725" cy="1480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671326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par>
                          <p:cTn id="16" fill="hold">
                            <p:stCondLst>
                              <p:cond delay="2500"/>
                            </p:stCondLst>
                            <p:childTnLst>
                              <p:par>
                                <p:cTn id="17" presetID="1" presetClass="entr" presetSubtype="0" fill="hold" grpId="0" nodeType="afterEffect" nodePh="1">
                                  <p:stCondLst>
                                    <p:cond delay="0"/>
                                  </p:stCondLst>
                                  <p:endCondLst>
                                    <p:cond evt="begin" delay="0">
                                      <p:tn val="17"/>
                                    </p:cond>
                                  </p:end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childTnLst>
        </p:cTn>
      </p:par>
    </p:tnLst>
    <p:bldLst>
      <p:bldP spid="6" grpId="0"/>
      <p:bldP spid="8" grpId="0"/>
      <p:bldP spid="11" grpId="0" animBg="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25406"/>
          <a:stretch/>
        </p:blipFill>
        <p:spPr>
          <a:xfrm>
            <a:off x="279018" y="2081351"/>
            <a:ext cx="5628302" cy="4013393"/>
          </a:xfrm>
          <a:prstGeom prst="rect">
            <a:avLst/>
          </a:prstGeom>
        </p:spPr>
      </p:pic>
      <p:sp>
        <p:nvSpPr>
          <p:cNvPr id="44" name="Rounded Rectangle 43"/>
          <p:cNvSpPr/>
          <p:nvPr/>
        </p:nvSpPr>
        <p:spPr>
          <a:xfrm>
            <a:off x="1075471" y="2410475"/>
            <a:ext cx="3956379" cy="2544414"/>
          </a:xfrm>
          <a:prstGeom prst="roundRect">
            <a:avLst>
              <a:gd name="adj" fmla="val 22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0CCE46D9-51C3-4101-9650-FA4465A518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9" name="1">
            <a:extLst>
              <a:ext uri="{FF2B5EF4-FFF2-40B4-BE49-F238E27FC236}">
                <a16:creationId xmlns:a16="http://schemas.microsoft.com/office/drawing/2014/main" id="{78511A0A-0B2D-46B5-8BB0-F7E9B35D916E}"/>
              </a:ext>
            </a:extLst>
          </p:cNvPr>
          <p:cNvSpPr/>
          <p:nvPr/>
        </p:nvSpPr>
        <p:spPr>
          <a:xfrm>
            <a:off x="7809142" y="5642397"/>
            <a:ext cx="407988"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 name="Rectangle 1">
            <a:extLst>
              <a:ext uri="{FF2B5EF4-FFF2-40B4-BE49-F238E27FC236}">
                <a16:creationId xmlns:a16="http://schemas.microsoft.com/office/drawing/2014/main" id="{A226796C-3E6E-40C7-99A2-499FB52AC6B3}"/>
              </a:ext>
            </a:extLst>
          </p:cNvPr>
          <p:cNvSpPr>
            <a:spLocks noChangeArrowheads="1"/>
          </p:cNvSpPr>
          <p:nvPr/>
        </p:nvSpPr>
        <p:spPr bwMode="auto">
          <a:xfrm>
            <a:off x="7820255" y="5655097"/>
            <a:ext cx="38824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2</a:t>
            </a:r>
          </a:p>
        </p:txBody>
      </p:sp>
      <p:sp>
        <p:nvSpPr>
          <p:cNvPr id="13"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9</a:t>
            </a:r>
          </a:p>
        </p:txBody>
      </p:sp>
      <p:sp>
        <p:nvSpPr>
          <p:cNvPr id="16"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2" name="Rectangle 1">
            <a:hlinkClick r:id="rId4" action="ppaction://hlinksldjump"/>
          </p:cNvPr>
          <p:cNvSpPr/>
          <p:nvPr/>
        </p:nvSpPr>
        <p:spPr>
          <a:xfrm>
            <a:off x="7786700" y="5625674"/>
            <a:ext cx="421803" cy="57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Hyperlink">
            <a:hlinkClick r:id="rId4" action="ppaction://hlinksldjump"/>
          </p:cNvPr>
          <p:cNvSpPr/>
          <p:nvPr/>
        </p:nvSpPr>
        <p:spPr>
          <a:xfrm>
            <a:off x="7638749"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p:cNvGrpSpPr/>
          <p:nvPr/>
        </p:nvGrpSpPr>
        <p:grpSpPr>
          <a:xfrm>
            <a:off x="1498725" y="2399866"/>
            <a:ext cx="2958566" cy="2042676"/>
            <a:chOff x="4980327" y="1820499"/>
            <a:chExt cx="3537372" cy="2442299"/>
          </a:xfrm>
        </p:grpSpPr>
        <p:grpSp>
          <p:nvGrpSpPr>
            <p:cNvPr id="28" name="Group 27"/>
            <p:cNvGrpSpPr/>
            <p:nvPr/>
          </p:nvGrpSpPr>
          <p:grpSpPr>
            <a:xfrm>
              <a:off x="5888038" y="2117725"/>
              <a:ext cx="1917700" cy="1917700"/>
              <a:chOff x="5888038" y="2117725"/>
              <a:chExt cx="1917700" cy="1917700"/>
            </a:xfrm>
          </p:grpSpPr>
          <p:sp>
            <p:nvSpPr>
              <p:cNvPr id="22" name="Freeform 5"/>
              <p:cNvSpPr>
                <a:spLocks/>
              </p:cNvSpPr>
              <p:nvPr/>
            </p:nvSpPr>
            <p:spPr bwMode="auto">
              <a:xfrm>
                <a:off x="6846888" y="2239963"/>
                <a:ext cx="958850" cy="1673225"/>
              </a:xfrm>
              <a:custGeom>
                <a:avLst/>
                <a:gdLst>
                  <a:gd name="T0" fmla="*/ 401 w 822"/>
                  <a:gd name="T1" fmla="*/ 0 h 1433"/>
                  <a:gd name="T2" fmla="*/ 0 w 822"/>
                  <a:gd name="T3" fmla="*/ 717 h 1433"/>
                  <a:gd name="T4" fmla="*/ 404 w 822"/>
                  <a:gd name="T5" fmla="*/ 1433 h 1433"/>
                  <a:gd name="T6" fmla="*/ 822 w 822"/>
                  <a:gd name="T7" fmla="*/ 717 h 1433"/>
                  <a:gd name="T8" fmla="*/ 401 w 822"/>
                  <a:gd name="T9" fmla="*/ 0 h 1433"/>
                </a:gdLst>
                <a:ahLst/>
                <a:cxnLst>
                  <a:cxn ang="0">
                    <a:pos x="T0" y="T1"/>
                  </a:cxn>
                  <a:cxn ang="0">
                    <a:pos x="T2" y="T3"/>
                  </a:cxn>
                  <a:cxn ang="0">
                    <a:pos x="T4" y="T5"/>
                  </a:cxn>
                  <a:cxn ang="0">
                    <a:pos x="T6" y="T7"/>
                  </a:cxn>
                  <a:cxn ang="0">
                    <a:pos x="T8" y="T9"/>
                  </a:cxn>
                </a:cxnLst>
                <a:rect l="0" t="0" r="r" b="b"/>
                <a:pathLst>
                  <a:path w="822" h="1433">
                    <a:moveTo>
                      <a:pt x="401" y="0"/>
                    </a:moveTo>
                    <a:cubicBezTo>
                      <a:pt x="0" y="717"/>
                      <a:pt x="0" y="717"/>
                      <a:pt x="0" y="717"/>
                    </a:cubicBezTo>
                    <a:cubicBezTo>
                      <a:pt x="404" y="1433"/>
                      <a:pt x="404" y="1433"/>
                      <a:pt x="404" y="1433"/>
                    </a:cubicBezTo>
                    <a:cubicBezTo>
                      <a:pt x="653" y="1292"/>
                      <a:pt x="822" y="1024"/>
                      <a:pt x="822" y="717"/>
                    </a:cubicBezTo>
                    <a:cubicBezTo>
                      <a:pt x="822" y="409"/>
                      <a:pt x="652" y="140"/>
                      <a:pt x="401" y="0"/>
                    </a:cubicBezTo>
                    <a:close/>
                  </a:path>
                </a:pathLst>
              </a:custGeom>
              <a:solidFill>
                <a:srgbClr val="F08114"/>
              </a:solidFill>
              <a:ln w="4763"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3" name="Freeform 6"/>
              <p:cNvSpPr>
                <a:spLocks/>
              </p:cNvSpPr>
              <p:nvPr/>
            </p:nvSpPr>
            <p:spPr bwMode="auto">
              <a:xfrm>
                <a:off x="6832601" y="2117725"/>
                <a:ext cx="482600" cy="958850"/>
              </a:xfrm>
              <a:custGeom>
                <a:avLst/>
                <a:gdLst>
                  <a:gd name="T0" fmla="*/ 0 w 413"/>
                  <a:gd name="T1" fmla="*/ 0 h 822"/>
                  <a:gd name="T2" fmla="*/ 12 w 413"/>
                  <a:gd name="T3" fmla="*/ 822 h 822"/>
                  <a:gd name="T4" fmla="*/ 413 w 413"/>
                  <a:gd name="T5" fmla="*/ 105 h 822"/>
                  <a:gd name="T6" fmla="*/ 12 w 413"/>
                  <a:gd name="T7" fmla="*/ 0 h 822"/>
                  <a:gd name="T8" fmla="*/ 0 w 413"/>
                  <a:gd name="T9" fmla="*/ 0 h 822"/>
                </a:gdLst>
                <a:ahLst/>
                <a:cxnLst>
                  <a:cxn ang="0">
                    <a:pos x="T0" y="T1"/>
                  </a:cxn>
                  <a:cxn ang="0">
                    <a:pos x="T2" y="T3"/>
                  </a:cxn>
                  <a:cxn ang="0">
                    <a:pos x="T4" y="T5"/>
                  </a:cxn>
                  <a:cxn ang="0">
                    <a:pos x="T6" y="T7"/>
                  </a:cxn>
                  <a:cxn ang="0">
                    <a:pos x="T8" y="T9"/>
                  </a:cxn>
                </a:cxnLst>
                <a:rect l="0" t="0" r="r" b="b"/>
                <a:pathLst>
                  <a:path w="413" h="822">
                    <a:moveTo>
                      <a:pt x="0" y="0"/>
                    </a:moveTo>
                    <a:cubicBezTo>
                      <a:pt x="12" y="822"/>
                      <a:pt x="12" y="822"/>
                      <a:pt x="12" y="822"/>
                    </a:cubicBezTo>
                    <a:cubicBezTo>
                      <a:pt x="413" y="105"/>
                      <a:pt x="413" y="105"/>
                      <a:pt x="413" y="105"/>
                    </a:cubicBezTo>
                    <a:cubicBezTo>
                      <a:pt x="294" y="38"/>
                      <a:pt x="158" y="0"/>
                      <a:pt x="12" y="0"/>
                    </a:cubicBezTo>
                    <a:cubicBezTo>
                      <a:pt x="8" y="0"/>
                      <a:pt x="4" y="0"/>
                      <a:pt x="0" y="0"/>
                    </a:cubicBezTo>
                    <a:close/>
                  </a:path>
                </a:pathLst>
              </a:custGeom>
              <a:solidFill>
                <a:srgbClr val="009544"/>
              </a:solidFill>
              <a:ln w="4763"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4" name="Freeform 7"/>
              <p:cNvSpPr>
                <a:spLocks/>
              </p:cNvSpPr>
              <p:nvPr/>
            </p:nvSpPr>
            <p:spPr bwMode="auto">
              <a:xfrm>
                <a:off x="5888038" y="2606675"/>
                <a:ext cx="958850" cy="941387"/>
              </a:xfrm>
              <a:custGeom>
                <a:avLst/>
                <a:gdLst>
                  <a:gd name="T0" fmla="*/ 0 w 822"/>
                  <a:gd name="T1" fmla="*/ 403 h 807"/>
                  <a:gd name="T2" fmla="*/ 106 w 822"/>
                  <a:gd name="T3" fmla="*/ 807 h 807"/>
                  <a:gd name="T4" fmla="*/ 822 w 822"/>
                  <a:gd name="T5" fmla="*/ 403 h 807"/>
                  <a:gd name="T6" fmla="*/ 105 w 822"/>
                  <a:gd name="T7" fmla="*/ 0 h 807"/>
                  <a:gd name="T8" fmla="*/ 0 w 822"/>
                  <a:gd name="T9" fmla="*/ 403 h 807"/>
                </a:gdLst>
                <a:ahLst/>
                <a:cxnLst>
                  <a:cxn ang="0">
                    <a:pos x="T0" y="T1"/>
                  </a:cxn>
                  <a:cxn ang="0">
                    <a:pos x="T2" y="T3"/>
                  </a:cxn>
                  <a:cxn ang="0">
                    <a:pos x="T4" y="T5"/>
                  </a:cxn>
                  <a:cxn ang="0">
                    <a:pos x="T6" y="T7"/>
                  </a:cxn>
                  <a:cxn ang="0">
                    <a:pos x="T8" y="T9"/>
                  </a:cxn>
                </a:cxnLst>
                <a:rect l="0" t="0" r="r" b="b"/>
                <a:pathLst>
                  <a:path w="822" h="807">
                    <a:moveTo>
                      <a:pt x="0" y="403"/>
                    </a:moveTo>
                    <a:cubicBezTo>
                      <a:pt x="0" y="550"/>
                      <a:pt x="38" y="688"/>
                      <a:pt x="106" y="807"/>
                    </a:cubicBezTo>
                    <a:cubicBezTo>
                      <a:pt x="822" y="403"/>
                      <a:pt x="822" y="403"/>
                      <a:pt x="822" y="403"/>
                    </a:cubicBezTo>
                    <a:cubicBezTo>
                      <a:pt x="105" y="0"/>
                      <a:pt x="105" y="0"/>
                      <a:pt x="105" y="0"/>
                    </a:cubicBezTo>
                    <a:cubicBezTo>
                      <a:pt x="38" y="119"/>
                      <a:pt x="0" y="257"/>
                      <a:pt x="0" y="403"/>
                    </a:cubicBezTo>
                    <a:close/>
                  </a:path>
                </a:pathLst>
              </a:custGeom>
              <a:solidFill>
                <a:srgbClr val="0078C1"/>
              </a:solidFill>
              <a:ln w="4763"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5" name="Freeform 8"/>
              <p:cNvSpPr>
                <a:spLocks/>
              </p:cNvSpPr>
              <p:nvPr/>
            </p:nvSpPr>
            <p:spPr bwMode="auto">
              <a:xfrm>
                <a:off x="6010276" y="2117725"/>
                <a:ext cx="836613" cy="958850"/>
              </a:xfrm>
              <a:custGeom>
                <a:avLst/>
                <a:gdLst>
                  <a:gd name="T0" fmla="*/ 0 w 717"/>
                  <a:gd name="T1" fmla="*/ 419 h 822"/>
                  <a:gd name="T2" fmla="*/ 0 w 717"/>
                  <a:gd name="T3" fmla="*/ 419 h 822"/>
                  <a:gd name="T4" fmla="*/ 717 w 717"/>
                  <a:gd name="T5" fmla="*/ 822 h 822"/>
                  <a:gd name="T6" fmla="*/ 705 w 717"/>
                  <a:gd name="T7" fmla="*/ 0 h 822"/>
                  <a:gd name="T8" fmla="*/ 705 w 717"/>
                  <a:gd name="T9" fmla="*/ 0 h 822"/>
                  <a:gd name="T10" fmla="*/ 0 w 717"/>
                  <a:gd name="T11" fmla="*/ 419 h 822"/>
                </a:gdLst>
                <a:ahLst/>
                <a:cxnLst>
                  <a:cxn ang="0">
                    <a:pos x="T0" y="T1"/>
                  </a:cxn>
                  <a:cxn ang="0">
                    <a:pos x="T2" y="T3"/>
                  </a:cxn>
                  <a:cxn ang="0">
                    <a:pos x="T4" y="T5"/>
                  </a:cxn>
                  <a:cxn ang="0">
                    <a:pos x="T6" y="T7"/>
                  </a:cxn>
                  <a:cxn ang="0">
                    <a:pos x="T8" y="T9"/>
                  </a:cxn>
                  <a:cxn ang="0">
                    <a:pos x="T10" y="T11"/>
                  </a:cxn>
                </a:cxnLst>
                <a:rect l="0" t="0" r="r" b="b"/>
                <a:pathLst>
                  <a:path w="717" h="822">
                    <a:moveTo>
                      <a:pt x="0" y="419"/>
                    </a:moveTo>
                    <a:cubicBezTo>
                      <a:pt x="0" y="419"/>
                      <a:pt x="0" y="419"/>
                      <a:pt x="0" y="419"/>
                    </a:cubicBezTo>
                    <a:cubicBezTo>
                      <a:pt x="717" y="822"/>
                      <a:pt x="717" y="822"/>
                      <a:pt x="717" y="822"/>
                    </a:cubicBezTo>
                    <a:cubicBezTo>
                      <a:pt x="705" y="0"/>
                      <a:pt x="705" y="0"/>
                      <a:pt x="705" y="0"/>
                    </a:cubicBezTo>
                    <a:cubicBezTo>
                      <a:pt x="705" y="0"/>
                      <a:pt x="705" y="0"/>
                      <a:pt x="705" y="0"/>
                    </a:cubicBezTo>
                    <a:cubicBezTo>
                      <a:pt x="403" y="4"/>
                      <a:pt x="139" y="172"/>
                      <a:pt x="0" y="419"/>
                    </a:cubicBezTo>
                    <a:close/>
                  </a:path>
                </a:pathLst>
              </a:custGeom>
              <a:solidFill>
                <a:srgbClr val="8ABB38"/>
              </a:solidFill>
              <a:ln w="4763"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6" name="Freeform 9"/>
              <p:cNvSpPr>
                <a:spLocks/>
              </p:cNvSpPr>
              <p:nvPr/>
            </p:nvSpPr>
            <p:spPr bwMode="auto">
              <a:xfrm>
                <a:off x="6011863" y="3076575"/>
                <a:ext cx="1306513" cy="958850"/>
              </a:xfrm>
              <a:custGeom>
                <a:avLst/>
                <a:gdLst>
                  <a:gd name="T0" fmla="*/ 1120 w 1120"/>
                  <a:gd name="T1" fmla="*/ 716 h 822"/>
                  <a:gd name="T2" fmla="*/ 1120 w 1120"/>
                  <a:gd name="T3" fmla="*/ 716 h 822"/>
                  <a:gd name="T4" fmla="*/ 716 w 1120"/>
                  <a:gd name="T5" fmla="*/ 0 h 822"/>
                  <a:gd name="T6" fmla="*/ 0 w 1120"/>
                  <a:gd name="T7" fmla="*/ 404 h 822"/>
                  <a:gd name="T8" fmla="*/ 716 w 1120"/>
                  <a:gd name="T9" fmla="*/ 822 h 822"/>
                  <a:gd name="T10" fmla="*/ 1120 w 1120"/>
                  <a:gd name="T11" fmla="*/ 716 h 822"/>
                </a:gdLst>
                <a:ahLst/>
                <a:cxnLst>
                  <a:cxn ang="0">
                    <a:pos x="T0" y="T1"/>
                  </a:cxn>
                  <a:cxn ang="0">
                    <a:pos x="T2" y="T3"/>
                  </a:cxn>
                  <a:cxn ang="0">
                    <a:pos x="T4" y="T5"/>
                  </a:cxn>
                  <a:cxn ang="0">
                    <a:pos x="T6" y="T7"/>
                  </a:cxn>
                  <a:cxn ang="0">
                    <a:pos x="T8" y="T9"/>
                  </a:cxn>
                  <a:cxn ang="0">
                    <a:pos x="T10" y="T11"/>
                  </a:cxn>
                </a:cxnLst>
                <a:rect l="0" t="0" r="r" b="b"/>
                <a:pathLst>
                  <a:path w="1120" h="822">
                    <a:moveTo>
                      <a:pt x="1120" y="716"/>
                    </a:moveTo>
                    <a:cubicBezTo>
                      <a:pt x="1120" y="716"/>
                      <a:pt x="1120" y="716"/>
                      <a:pt x="1120" y="716"/>
                    </a:cubicBezTo>
                    <a:cubicBezTo>
                      <a:pt x="716" y="0"/>
                      <a:pt x="716" y="0"/>
                      <a:pt x="716" y="0"/>
                    </a:cubicBezTo>
                    <a:cubicBezTo>
                      <a:pt x="0" y="404"/>
                      <a:pt x="0" y="404"/>
                      <a:pt x="0" y="404"/>
                    </a:cubicBezTo>
                    <a:cubicBezTo>
                      <a:pt x="141" y="654"/>
                      <a:pt x="409" y="822"/>
                      <a:pt x="716" y="822"/>
                    </a:cubicBezTo>
                    <a:cubicBezTo>
                      <a:pt x="863" y="822"/>
                      <a:pt x="1001" y="783"/>
                      <a:pt x="1120" y="716"/>
                    </a:cubicBezTo>
                    <a:close/>
                  </a:path>
                </a:pathLst>
              </a:custGeom>
              <a:solidFill>
                <a:srgbClr val="FFE001"/>
              </a:solidFill>
              <a:ln w="4763"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grpSp>
        <p:pic>
          <p:nvPicPr>
            <p:cNvPr id="29" name="Picture 28"/>
            <p:cNvPicPr>
              <a:picLocks noChangeAspect="1"/>
            </p:cNvPicPr>
            <p:nvPr/>
          </p:nvPicPr>
          <p:blipFill>
            <a:blip r:embed="rId5"/>
            <a:stretch>
              <a:fillRect/>
            </a:stretch>
          </p:blipFill>
          <p:spPr>
            <a:xfrm>
              <a:off x="5607982" y="1975257"/>
              <a:ext cx="2449238" cy="2202634"/>
            </a:xfrm>
            <a:prstGeom prst="rect">
              <a:avLst/>
            </a:prstGeom>
          </p:spPr>
        </p:pic>
        <p:sp>
          <p:nvSpPr>
            <p:cNvPr id="31" name="Rectangle 30"/>
            <p:cNvSpPr/>
            <p:nvPr/>
          </p:nvSpPr>
          <p:spPr>
            <a:xfrm>
              <a:off x="7215484" y="1820499"/>
              <a:ext cx="696024" cy="276999"/>
            </a:xfrm>
            <a:prstGeom prst="rect">
              <a:avLst/>
            </a:prstGeom>
          </p:spPr>
          <p:txBody>
            <a:bodyPr wrap="none">
              <a:spAutoFit/>
            </a:bodyPr>
            <a:lstStyle/>
            <a:p>
              <a:r>
                <a:rPr lang="en-GB" sz="1200" dirty="0"/>
                <a:t>No pets</a:t>
              </a:r>
            </a:p>
          </p:txBody>
        </p:sp>
        <p:sp>
          <p:nvSpPr>
            <p:cNvPr id="32" name="Rectangle 31"/>
            <p:cNvSpPr/>
            <p:nvPr/>
          </p:nvSpPr>
          <p:spPr>
            <a:xfrm>
              <a:off x="5489942" y="1924034"/>
              <a:ext cx="591829" cy="276999"/>
            </a:xfrm>
            <a:prstGeom prst="rect">
              <a:avLst/>
            </a:prstGeom>
          </p:spPr>
          <p:txBody>
            <a:bodyPr wrap="none">
              <a:spAutoFit/>
            </a:bodyPr>
            <a:lstStyle/>
            <a:p>
              <a:r>
                <a:rPr lang="en-GB" sz="1200" dirty="0"/>
                <a:t>4 pets</a:t>
              </a:r>
            </a:p>
          </p:txBody>
        </p:sp>
        <p:sp>
          <p:nvSpPr>
            <p:cNvPr id="33" name="Rectangle 32"/>
            <p:cNvSpPr/>
            <p:nvPr/>
          </p:nvSpPr>
          <p:spPr>
            <a:xfrm>
              <a:off x="4980327" y="2899634"/>
              <a:ext cx="582211" cy="276999"/>
            </a:xfrm>
            <a:prstGeom prst="rect">
              <a:avLst/>
            </a:prstGeom>
          </p:spPr>
          <p:txBody>
            <a:bodyPr wrap="none">
              <a:spAutoFit/>
            </a:bodyPr>
            <a:lstStyle/>
            <a:p>
              <a:r>
                <a:rPr lang="en-GB" sz="1200" dirty="0"/>
                <a:t>3 pets</a:t>
              </a:r>
            </a:p>
          </p:txBody>
        </p:sp>
        <p:sp>
          <p:nvSpPr>
            <p:cNvPr id="34" name="Rectangle 33"/>
            <p:cNvSpPr/>
            <p:nvPr/>
          </p:nvSpPr>
          <p:spPr>
            <a:xfrm>
              <a:off x="5500574" y="3985799"/>
              <a:ext cx="582211" cy="276999"/>
            </a:xfrm>
            <a:prstGeom prst="rect">
              <a:avLst/>
            </a:prstGeom>
          </p:spPr>
          <p:txBody>
            <a:bodyPr wrap="none">
              <a:spAutoFit/>
            </a:bodyPr>
            <a:lstStyle/>
            <a:p>
              <a:r>
                <a:rPr lang="en-GB" sz="1200" dirty="0"/>
                <a:t>2 pets</a:t>
              </a:r>
            </a:p>
          </p:txBody>
        </p:sp>
        <p:sp>
          <p:nvSpPr>
            <p:cNvPr id="35" name="Rectangle 34"/>
            <p:cNvSpPr/>
            <p:nvPr/>
          </p:nvSpPr>
          <p:spPr>
            <a:xfrm>
              <a:off x="8017241" y="2912469"/>
              <a:ext cx="500458" cy="276999"/>
            </a:xfrm>
            <a:prstGeom prst="rect">
              <a:avLst/>
            </a:prstGeom>
          </p:spPr>
          <p:txBody>
            <a:bodyPr wrap="none">
              <a:spAutoFit/>
            </a:bodyPr>
            <a:lstStyle/>
            <a:p>
              <a:r>
                <a:rPr lang="en-GB" sz="1200" dirty="0"/>
                <a:t>1 pet</a:t>
              </a:r>
            </a:p>
          </p:txBody>
        </p:sp>
      </p:grpSp>
      <p:grpSp>
        <p:nvGrpSpPr>
          <p:cNvPr id="42" name="Group 41"/>
          <p:cNvGrpSpPr/>
          <p:nvPr/>
        </p:nvGrpSpPr>
        <p:grpSpPr>
          <a:xfrm>
            <a:off x="1225011" y="4598309"/>
            <a:ext cx="3905492" cy="276999"/>
            <a:chOff x="1589799" y="5365398"/>
            <a:chExt cx="3905492" cy="276999"/>
          </a:xfrm>
        </p:grpSpPr>
        <p:sp>
          <p:nvSpPr>
            <p:cNvPr id="36" name="Rectangle 35"/>
            <p:cNvSpPr/>
            <p:nvPr/>
          </p:nvSpPr>
          <p:spPr>
            <a:xfrm>
              <a:off x="1695853" y="5365398"/>
              <a:ext cx="3799438" cy="276999"/>
            </a:xfrm>
            <a:prstGeom prst="rect">
              <a:avLst/>
            </a:prstGeom>
          </p:spPr>
          <p:txBody>
            <a:bodyPr wrap="none">
              <a:spAutoFit/>
            </a:bodyPr>
            <a:lstStyle/>
            <a:p>
              <a:r>
                <a:rPr lang="en-GB" sz="1200" dirty="0"/>
                <a:t>No pets        1 pet       2 pets        3 pets        4 pets  </a:t>
              </a:r>
            </a:p>
          </p:txBody>
        </p:sp>
        <p:sp>
          <p:nvSpPr>
            <p:cNvPr id="37" name="Rectangle 36"/>
            <p:cNvSpPr/>
            <p:nvPr/>
          </p:nvSpPr>
          <p:spPr>
            <a:xfrm>
              <a:off x="1589799" y="5422615"/>
              <a:ext cx="162563" cy="162563"/>
            </a:xfrm>
            <a:prstGeom prst="rect">
              <a:avLst/>
            </a:prstGeom>
            <a:solidFill>
              <a:srgbClr val="00954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2478799" y="5422615"/>
              <a:ext cx="162563" cy="162563"/>
            </a:xfrm>
            <a:prstGeom prst="rect">
              <a:avLst/>
            </a:prstGeom>
            <a:solidFill>
              <a:srgbClr val="F0811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3124475" y="5422615"/>
              <a:ext cx="162563" cy="162563"/>
            </a:xfrm>
            <a:prstGeom prst="rect">
              <a:avLst/>
            </a:prstGeom>
            <a:solidFill>
              <a:srgbClr val="FFE0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3869134" y="5422615"/>
              <a:ext cx="162563" cy="162563"/>
            </a:xfrm>
            <a:prstGeom prst="rect">
              <a:avLst/>
            </a:prstGeom>
            <a:solidFill>
              <a:srgbClr val="0078C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4669232" y="5422615"/>
              <a:ext cx="162563" cy="162563"/>
            </a:xfrm>
            <a:prstGeom prst="rect">
              <a:avLst/>
            </a:prstGeom>
            <a:solidFill>
              <a:srgbClr val="8ABB3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Rectangle 44"/>
          <p:cNvSpPr/>
          <p:nvPr/>
        </p:nvSpPr>
        <p:spPr>
          <a:xfrm>
            <a:off x="5542526" y="2137306"/>
            <a:ext cx="2657476" cy="1754326"/>
          </a:xfrm>
          <a:prstGeom prst="rect">
            <a:avLst/>
          </a:prstGeom>
        </p:spPr>
        <p:txBody>
          <a:bodyPr wrap="square">
            <a:spAutoFit/>
          </a:bodyPr>
          <a:lstStyle/>
          <a:p>
            <a:pPr>
              <a:spcAft>
                <a:spcPts val="1200"/>
              </a:spcAft>
            </a:pPr>
            <a:r>
              <a:rPr lang="en-GB" sz="1400" dirty="0"/>
              <a:t>The ninth clue appears on a computer screen, which shows a pie chart.</a:t>
            </a:r>
          </a:p>
          <a:p>
            <a:pPr>
              <a:spcAft>
                <a:spcPts val="1200"/>
              </a:spcAft>
            </a:pPr>
            <a:r>
              <a:rPr lang="en-GB" sz="1400" dirty="0"/>
              <a:t>The chart shows the number of children who have a different number of pets, taken from a survey of 12 children.</a:t>
            </a:r>
          </a:p>
        </p:txBody>
      </p:sp>
      <p:sp>
        <p:nvSpPr>
          <p:cNvPr id="46" name="Rectangle 45"/>
          <p:cNvSpPr/>
          <p:nvPr/>
        </p:nvSpPr>
        <p:spPr>
          <a:xfrm>
            <a:off x="5552876" y="3892166"/>
            <a:ext cx="2463177" cy="523220"/>
          </a:xfrm>
          <a:prstGeom prst="rect">
            <a:avLst/>
          </a:prstGeom>
        </p:spPr>
        <p:txBody>
          <a:bodyPr wrap="square">
            <a:spAutoFit/>
          </a:bodyPr>
          <a:lstStyle/>
          <a:p>
            <a:r>
              <a:rPr lang="en-GB" sz="1400" dirty="0"/>
              <a:t>Find the mean number of pets of the 12 children.</a:t>
            </a:r>
          </a:p>
        </p:txBody>
      </p:sp>
      <p:sp>
        <p:nvSpPr>
          <p:cNvPr id="47" name="Rectangle 46"/>
          <p:cNvSpPr/>
          <p:nvPr/>
        </p:nvSpPr>
        <p:spPr>
          <a:xfrm>
            <a:off x="5596190" y="4463793"/>
            <a:ext cx="2417650" cy="307777"/>
          </a:xfrm>
          <a:prstGeom prst="rect">
            <a:avLst/>
          </a:prstGeom>
        </p:spPr>
        <p:txBody>
          <a:bodyPr wrap="none">
            <a:spAutoFit/>
          </a:bodyPr>
          <a:lstStyle/>
          <a:p>
            <a:r>
              <a:rPr lang="en-GB" sz="1400" b="1" dirty="0">
                <a:solidFill>
                  <a:schemeClr val="accent5">
                    <a:lumMod val="75000"/>
                  </a:schemeClr>
                </a:solidFill>
              </a:rPr>
              <a:t>0, 1, 1, 1, 1, 2, 2, 2, 3, 3, 4, 4</a:t>
            </a:r>
          </a:p>
        </p:txBody>
      </p:sp>
      <p:sp>
        <p:nvSpPr>
          <p:cNvPr id="48" name="Rectangle 47"/>
          <p:cNvSpPr/>
          <p:nvPr/>
        </p:nvSpPr>
        <p:spPr>
          <a:xfrm>
            <a:off x="5596190" y="4884223"/>
            <a:ext cx="1709122" cy="307777"/>
          </a:xfrm>
          <a:prstGeom prst="rect">
            <a:avLst/>
          </a:prstGeom>
        </p:spPr>
        <p:txBody>
          <a:bodyPr wrap="none">
            <a:spAutoFit/>
          </a:bodyPr>
          <a:lstStyle/>
          <a:p>
            <a:r>
              <a:rPr lang="en-GB" sz="1400" b="1" dirty="0">
                <a:solidFill>
                  <a:schemeClr val="accent5">
                    <a:lumMod val="75000"/>
                  </a:schemeClr>
                </a:solidFill>
              </a:rPr>
              <a:t>Mean = 24 ÷ 12 = 2</a:t>
            </a:r>
          </a:p>
        </p:txBody>
      </p:sp>
    </p:spTree>
    <p:extLst>
      <p:ext uri="{BB962C8B-B14F-4D97-AF65-F5344CB8AC3E}">
        <p14:creationId xmlns:p14="http://schemas.microsoft.com/office/powerpoint/2010/main" val="4425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childTnLst>
                                </p:cTn>
                              </p:par>
                            </p:childTnLst>
                          </p:cTn>
                        </p:par>
                        <p:par>
                          <p:cTn id="19" fill="hold">
                            <p:stCondLst>
                              <p:cond delay="2000"/>
                            </p:stCondLst>
                            <p:childTnLst>
                              <p:par>
                                <p:cTn id="20" presetID="1" presetClass="entr" presetSubtype="0" fill="hold" grpId="0" nodeType="afterEffect" nodePh="1">
                                  <p:stCondLst>
                                    <p:cond delay="0"/>
                                  </p:stCondLst>
                                  <p:endCondLst>
                                    <p:cond evt="begin" delay="0">
                                      <p:tn val="20"/>
                                    </p:cond>
                                  </p:endCondLst>
                                  <p:childTnLst>
                                    <p:set>
                                      <p:cBhvr>
                                        <p:cTn id="21"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childTnLst>
        </p:cTn>
      </p:par>
    </p:tnLst>
    <p:bldLst>
      <p:bldP spid="11" grpId="0"/>
      <p:bldP spid="16" grpId="0" animBg="1"/>
      <p:bldP spid="17"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4220" y="2913391"/>
            <a:ext cx="7797460" cy="2152075"/>
          </a:xfrm>
          <a:prstGeom prst="rect">
            <a:avLst/>
          </a:prstGeom>
        </p:spPr>
      </p:pic>
      <p:pic>
        <p:nvPicPr>
          <p:cNvPr id="15" name="Picture 14">
            <a:extLst>
              <a:ext uri="{FF2B5EF4-FFF2-40B4-BE49-F238E27FC236}">
                <a16:creationId xmlns:a16="http://schemas.microsoft.com/office/drawing/2014/main" id="{0CCE46D9-51C3-4101-9650-FA4465A518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1609" y="5237562"/>
            <a:ext cx="726741" cy="1041587"/>
          </a:xfrm>
          <a:prstGeom prst="rect">
            <a:avLst/>
          </a:prstGeom>
        </p:spPr>
      </p:pic>
      <p:sp>
        <p:nvSpPr>
          <p:cNvPr id="6" name="1">
            <a:extLst>
              <a:ext uri="{FF2B5EF4-FFF2-40B4-BE49-F238E27FC236}">
                <a16:creationId xmlns:a16="http://schemas.microsoft.com/office/drawing/2014/main" id="{2817C6C8-77D3-4D19-811C-1EEAFFD8CA98}"/>
              </a:ext>
            </a:extLst>
          </p:cNvPr>
          <p:cNvSpPr/>
          <p:nvPr/>
        </p:nvSpPr>
        <p:spPr>
          <a:xfrm>
            <a:off x="7806251" y="5642952"/>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1">
            <a:extLst>
              <a:ext uri="{FF2B5EF4-FFF2-40B4-BE49-F238E27FC236}">
                <a16:creationId xmlns:a16="http://schemas.microsoft.com/office/drawing/2014/main" id="{477454C0-A021-4BBA-93B9-45A3DA2F4DD5}"/>
              </a:ext>
            </a:extLst>
          </p:cNvPr>
          <p:cNvSpPr>
            <a:spLocks noChangeArrowheads="1"/>
          </p:cNvSpPr>
          <p:nvPr/>
        </p:nvSpPr>
        <p:spPr bwMode="auto">
          <a:xfrm>
            <a:off x="7806251" y="5655652"/>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00639A"/>
                </a:solidFill>
              </a:rPr>
              <a:t>8</a:t>
            </a:r>
          </a:p>
        </p:txBody>
      </p:sp>
      <p:sp>
        <p:nvSpPr>
          <p:cNvPr id="14"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10</a:t>
            </a:r>
          </a:p>
        </p:txBody>
      </p:sp>
      <p:sp>
        <p:nvSpPr>
          <p:cNvPr id="17" name="Reveal answer 1"/>
          <p:cNvSpPr/>
          <p:nvPr/>
        </p:nvSpPr>
        <p:spPr>
          <a:xfrm>
            <a:off x="6104626" y="5764161"/>
            <a:ext cx="1491778" cy="330583"/>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8" name="Hyperlink">
            <a:hlinkClick r:id="rId4" action="ppaction://hlinksldjump"/>
          </p:cNvPr>
          <p:cNvSpPr/>
          <p:nvPr/>
        </p:nvSpPr>
        <p:spPr>
          <a:xfrm>
            <a:off x="7636835" y="52186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7DF83B1E-DE88-4872-B3F6-FB498BA331F1}"/>
              </a:ext>
            </a:extLst>
          </p:cNvPr>
          <p:cNvSpPr/>
          <p:nvPr/>
        </p:nvSpPr>
        <p:spPr>
          <a:xfrm>
            <a:off x="755650" y="1904656"/>
            <a:ext cx="7632700" cy="886461"/>
          </a:xfrm>
          <a:prstGeom prst="rect">
            <a:avLst/>
          </a:prstGeom>
        </p:spPr>
        <p:txBody>
          <a:bodyPr wrap="square">
            <a:spAutoFit/>
          </a:bodyPr>
          <a:lstStyle/>
          <a:p>
            <a:pPr>
              <a:lnSpc>
                <a:spcPct val="107000"/>
              </a:lnSpc>
              <a:spcAft>
                <a:spcPts val="800"/>
              </a:spcAft>
            </a:pPr>
            <a:r>
              <a:rPr lang="en-GB" sz="1400" dirty="0">
                <a:ea typeface="Calibri" panose="020F0502020204030204" pitchFamily="34" charset="0"/>
                <a:cs typeface="Times New Roman" panose="02020603050405020304" pitchFamily="18" charset="0"/>
              </a:rPr>
              <a:t>The final clue is found on a bookmark with a list of anagrams. (Anagrams are words where the letters are mixed up, usually to make a new word or words).</a:t>
            </a:r>
          </a:p>
          <a:p>
            <a:pPr>
              <a:lnSpc>
                <a:spcPct val="107000"/>
              </a:lnSpc>
              <a:spcAft>
                <a:spcPts val="800"/>
              </a:spcAft>
            </a:pPr>
            <a:r>
              <a:rPr lang="en-GB" sz="1400" dirty="0">
                <a:ea typeface="Calibri" panose="020F0502020204030204" pitchFamily="34" charset="0"/>
                <a:cs typeface="Times New Roman" panose="02020603050405020304" pitchFamily="18" charset="0"/>
              </a:rPr>
              <a:t>Solve these anagrams. </a:t>
            </a:r>
          </a:p>
        </p:txBody>
      </p:sp>
      <p:sp>
        <p:nvSpPr>
          <p:cNvPr id="3" name="Rectangle 2"/>
          <p:cNvSpPr/>
          <p:nvPr/>
        </p:nvSpPr>
        <p:spPr>
          <a:xfrm>
            <a:off x="2140486" y="3077823"/>
            <a:ext cx="1265090" cy="369332"/>
          </a:xfrm>
          <a:prstGeom prst="rect">
            <a:avLst/>
          </a:prstGeom>
        </p:spPr>
        <p:txBody>
          <a:bodyPr wrap="none">
            <a:spAutoFit/>
          </a:bodyPr>
          <a:lstStyle/>
          <a:p>
            <a:r>
              <a:rPr lang="en-GB" dirty="0"/>
              <a:t>twelve one</a:t>
            </a:r>
          </a:p>
        </p:txBody>
      </p:sp>
      <p:sp>
        <p:nvSpPr>
          <p:cNvPr id="19" name="Rectangle 18"/>
          <p:cNvSpPr/>
          <p:nvPr/>
        </p:nvSpPr>
        <p:spPr>
          <a:xfrm>
            <a:off x="1995414" y="3456219"/>
            <a:ext cx="1555234" cy="369332"/>
          </a:xfrm>
          <a:prstGeom prst="rect">
            <a:avLst/>
          </a:prstGeom>
        </p:spPr>
        <p:txBody>
          <a:bodyPr wrap="none">
            <a:spAutoFit/>
          </a:bodyPr>
          <a:lstStyle/>
          <a:p>
            <a:r>
              <a:rPr lang="en-GB" dirty="0"/>
              <a:t>______  ___</a:t>
            </a:r>
          </a:p>
        </p:txBody>
      </p:sp>
      <p:sp>
        <p:nvSpPr>
          <p:cNvPr id="23" name="Rectangle 22"/>
          <p:cNvSpPr/>
          <p:nvPr/>
        </p:nvSpPr>
        <p:spPr>
          <a:xfrm>
            <a:off x="2441421" y="3994790"/>
            <a:ext cx="587020" cy="369332"/>
          </a:xfrm>
          <a:prstGeom prst="rect">
            <a:avLst/>
          </a:prstGeom>
        </p:spPr>
        <p:txBody>
          <a:bodyPr wrap="none">
            <a:spAutoFit/>
          </a:bodyPr>
          <a:lstStyle/>
          <a:p>
            <a:r>
              <a:rPr lang="en-GB" dirty="0"/>
              <a:t>dice</a:t>
            </a:r>
          </a:p>
        </p:txBody>
      </p:sp>
      <p:sp>
        <p:nvSpPr>
          <p:cNvPr id="24" name="Rectangle 23"/>
          <p:cNvSpPr/>
          <p:nvPr/>
        </p:nvSpPr>
        <p:spPr>
          <a:xfrm>
            <a:off x="2370088" y="4363251"/>
            <a:ext cx="729687" cy="369332"/>
          </a:xfrm>
          <a:prstGeom prst="rect">
            <a:avLst/>
          </a:prstGeom>
        </p:spPr>
        <p:txBody>
          <a:bodyPr wrap="none">
            <a:spAutoFit/>
          </a:bodyPr>
          <a:lstStyle/>
          <a:p>
            <a:r>
              <a:rPr lang="en-GB" dirty="0"/>
              <a:t>____</a:t>
            </a:r>
          </a:p>
        </p:txBody>
      </p:sp>
      <p:sp>
        <p:nvSpPr>
          <p:cNvPr id="25" name="Rectangle 24"/>
          <p:cNvSpPr/>
          <p:nvPr/>
        </p:nvSpPr>
        <p:spPr>
          <a:xfrm>
            <a:off x="4135709" y="3585741"/>
            <a:ext cx="699230" cy="369332"/>
          </a:xfrm>
          <a:prstGeom prst="rect">
            <a:avLst/>
          </a:prstGeom>
        </p:spPr>
        <p:txBody>
          <a:bodyPr wrap="none">
            <a:spAutoFit/>
          </a:bodyPr>
          <a:lstStyle/>
          <a:p>
            <a:r>
              <a:rPr lang="en-GB" dirty="0"/>
              <a:t>large</a:t>
            </a:r>
          </a:p>
        </p:txBody>
      </p:sp>
      <p:sp>
        <p:nvSpPr>
          <p:cNvPr id="26" name="Rectangle 25"/>
          <p:cNvSpPr/>
          <p:nvPr/>
        </p:nvSpPr>
        <p:spPr>
          <a:xfrm>
            <a:off x="4052353" y="3911771"/>
            <a:ext cx="865943" cy="369332"/>
          </a:xfrm>
          <a:prstGeom prst="rect">
            <a:avLst/>
          </a:prstGeom>
        </p:spPr>
        <p:txBody>
          <a:bodyPr wrap="none">
            <a:spAutoFit/>
          </a:bodyPr>
          <a:lstStyle/>
          <a:p>
            <a:r>
              <a:rPr lang="en-GB" dirty="0"/>
              <a:t>_____</a:t>
            </a:r>
          </a:p>
        </p:txBody>
      </p:sp>
      <p:sp>
        <p:nvSpPr>
          <p:cNvPr id="27" name="Rectangle 26"/>
          <p:cNvSpPr/>
          <p:nvPr/>
        </p:nvSpPr>
        <p:spPr>
          <a:xfrm>
            <a:off x="5914624" y="3077823"/>
            <a:ext cx="728084" cy="369332"/>
          </a:xfrm>
          <a:prstGeom prst="rect">
            <a:avLst/>
          </a:prstGeom>
        </p:spPr>
        <p:txBody>
          <a:bodyPr wrap="none">
            <a:spAutoFit/>
          </a:bodyPr>
          <a:lstStyle/>
          <a:p>
            <a:r>
              <a:rPr lang="en-GB" dirty="0"/>
              <a:t>shore</a:t>
            </a:r>
          </a:p>
        </p:txBody>
      </p:sp>
      <p:sp>
        <p:nvSpPr>
          <p:cNvPr id="28" name="Rectangle 27"/>
          <p:cNvSpPr/>
          <p:nvPr/>
        </p:nvSpPr>
        <p:spPr>
          <a:xfrm>
            <a:off x="5845695" y="3486150"/>
            <a:ext cx="865943" cy="369332"/>
          </a:xfrm>
          <a:prstGeom prst="rect">
            <a:avLst/>
          </a:prstGeom>
        </p:spPr>
        <p:txBody>
          <a:bodyPr wrap="none">
            <a:spAutoFit/>
          </a:bodyPr>
          <a:lstStyle/>
          <a:p>
            <a:r>
              <a:rPr lang="en-GB" dirty="0"/>
              <a:t>_____</a:t>
            </a:r>
          </a:p>
        </p:txBody>
      </p:sp>
      <p:sp>
        <p:nvSpPr>
          <p:cNvPr id="29" name="Rectangle 28"/>
          <p:cNvSpPr/>
          <p:nvPr/>
        </p:nvSpPr>
        <p:spPr>
          <a:xfrm>
            <a:off x="5377670" y="3994790"/>
            <a:ext cx="1733167" cy="369332"/>
          </a:xfrm>
          <a:prstGeom prst="rect">
            <a:avLst/>
          </a:prstGeom>
        </p:spPr>
        <p:txBody>
          <a:bodyPr wrap="none">
            <a:spAutoFit/>
          </a:bodyPr>
          <a:lstStyle/>
          <a:p>
            <a:r>
              <a:rPr lang="en-GB" dirty="0"/>
              <a:t>here come dots</a:t>
            </a:r>
          </a:p>
        </p:txBody>
      </p:sp>
      <p:sp>
        <p:nvSpPr>
          <p:cNvPr id="30" name="Rectangle 29"/>
          <p:cNvSpPr/>
          <p:nvPr/>
        </p:nvSpPr>
        <p:spPr>
          <a:xfrm>
            <a:off x="5181462" y="4386400"/>
            <a:ext cx="2125582" cy="369332"/>
          </a:xfrm>
          <a:prstGeom prst="rect">
            <a:avLst/>
          </a:prstGeom>
        </p:spPr>
        <p:txBody>
          <a:bodyPr wrap="none">
            <a:spAutoFit/>
          </a:bodyPr>
          <a:lstStyle/>
          <a:p>
            <a:r>
              <a:rPr lang="en-GB" spc="90" dirty="0"/>
              <a:t>___ _____ ____</a:t>
            </a:r>
          </a:p>
        </p:txBody>
      </p:sp>
      <p:sp>
        <p:nvSpPr>
          <p:cNvPr id="31" name="Rectangle 30"/>
          <p:cNvSpPr/>
          <p:nvPr/>
        </p:nvSpPr>
        <p:spPr>
          <a:xfrm>
            <a:off x="1980987" y="3417889"/>
            <a:ext cx="1584088" cy="369332"/>
          </a:xfrm>
          <a:prstGeom prst="rect">
            <a:avLst/>
          </a:prstGeom>
        </p:spPr>
        <p:txBody>
          <a:bodyPr wrap="none">
            <a:spAutoFit/>
          </a:bodyPr>
          <a:lstStyle/>
          <a:p>
            <a:r>
              <a:rPr lang="en-GB" b="1" kern="1600" spc="220" dirty="0">
                <a:solidFill>
                  <a:schemeClr val="accent5">
                    <a:lumMod val="75000"/>
                  </a:schemeClr>
                </a:solidFill>
              </a:rPr>
              <a:t>eleven two</a:t>
            </a:r>
          </a:p>
        </p:txBody>
      </p:sp>
      <p:sp>
        <p:nvSpPr>
          <p:cNvPr id="32" name="Rectangle 31"/>
          <p:cNvSpPr/>
          <p:nvPr/>
        </p:nvSpPr>
        <p:spPr>
          <a:xfrm>
            <a:off x="2376179" y="4354240"/>
            <a:ext cx="717504" cy="369332"/>
          </a:xfrm>
          <a:prstGeom prst="rect">
            <a:avLst/>
          </a:prstGeom>
        </p:spPr>
        <p:txBody>
          <a:bodyPr wrap="none">
            <a:spAutoFit/>
          </a:bodyPr>
          <a:lstStyle/>
          <a:p>
            <a:r>
              <a:rPr lang="en-GB" b="1" kern="1600" spc="220" dirty="0">
                <a:solidFill>
                  <a:schemeClr val="accent5">
                    <a:lumMod val="75000"/>
                  </a:schemeClr>
                </a:solidFill>
              </a:rPr>
              <a:t>iced</a:t>
            </a:r>
          </a:p>
        </p:txBody>
      </p:sp>
      <p:sp>
        <p:nvSpPr>
          <p:cNvPr id="33" name="Rectangle 32"/>
          <p:cNvSpPr/>
          <p:nvPr/>
        </p:nvSpPr>
        <p:spPr>
          <a:xfrm>
            <a:off x="4053155" y="3901151"/>
            <a:ext cx="864339" cy="369332"/>
          </a:xfrm>
          <a:prstGeom prst="rect">
            <a:avLst/>
          </a:prstGeom>
        </p:spPr>
        <p:txBody>
          <a:bodyPr wrap="none">
            <a:spAutoFit/>
          </a:bodyPr>
          <a:lstStyle/>
          <a:p>
            <a:r>
              <a:rPr lang="en-GB" b="1" kern="1600" spc="220" dirty="0">
                <a:solidFill>
                  <a:schemeClr val="accent5">
                    <a:lumMod val="75000"/>
                  </a:schemeClr>
                </a:solidFill>
              </a:rPr>
              <a:t>glare</a:t>
            </a:r>
          </a:p>
        </p:txBody>
      </p:sp>
      <p:sp>
        <p:nvSpPr>
          <p:cNvPr id="34" name="Rectangle 33"/>
          <p:cNvSpPr/>
          <p:nvPr/>
        </p:nvSpPr>
        <p:spPr>
          <a:xfrm>
            <a:off x="5831268" y="3470653"/>
            <a:ext cx="894797" cy="369332"/>
          </a:xfrm>
          <a:prstGeom prst="rect">
            <a:avLst/>
          </a:prstGeom>
        </p:spPr>
        <p:txBody>
          <a:bodyPr wrap="none">
            <a:spAutoFit/>
          </a:bodyPr>
          <a:lstStyle/>
          <a:p>
            <a:r>
              <a:rPr lang="en-GB" b="1" kern="1600" spc="220" dirty="0">
                <a:solidFill>
                  <a:schemeClr val="accent5">
                    <a:lumMod val="75000"/>
                  </a:schemeClr>
                </a:solidFill>
              </a:rPr>
              <a:t>horse</a:t>
            </a:r>
          </a:p>
        </p:txBody>
      </p:sp>
      <p:sp>
        <p:nvSpPr>
          <p:cNvPr id="35" name="Rectangle 34"/>
          <p:cNvSpPr/>
          <p:nvPr/>
        </p:nvSpPr>
        <p:spPr>
          <a:xfrm>
            <a:off x="5171979" y="4365592"/>
            <a:ext cx="2182649" cy="369332"/>
          </a:xfrm>
          <a:prstGeom prst="rect">
            <a:avLst/>
          </a:prstGeom>
        </p:spPr>
        <p:txBody>
          <a:bodyPr wrap="none">
            <a:spAutoFit/>
          </a:bodyPr>
          <a:lstStyle/>
          <a:p>
            <a:r>
              <a:rPr lang="en-GB" b="1" kern="1600" spc="220" dirty="0">
                <a:solidFill>
                  <a:schemeClr val="accent5">
                    <a:lumMod val="75000"/>
                  </a:schemeClr>
                </a:solidFill>
              </a:rPr>
              <a:t>the Morse Code</a:t>
            </a:r>
          </a:p>
        </p:txBody>
      </p:sp>
      <p:sp>
        <p:nvSpPr>
          <p:cNvPr id="7" name="Rectangle 6"/>
          <p:cNvSpPr/>
          <p:nvPr/>
        </p:nvSpPr>
        <p:spPr>
          <a:xfrm>
            <a:off x="755650" y="5470139"/>
            <a:ext cx="5757474" cy="338554"/>
          </a:xfrm>
          <a:prstGeom prst="rect">
            <a:avLst/>
          </a:prstGeom>
        </p:spPr>
        <p:txBody>
          <a:bodyPr wrap="square">
            <a:spAutoFit/>
          </a:bodyPr>
          <a:lstStyle/>
          <a:p>
            <a:r>
              <a:rPr lang="en-GB" sz="1600" b="1" dirty="0">
                <a:solidFill>
                  <a:schemeClr val="accent5">
                    <a:lumMod val="75000"/>
                  </a:schemeClr>
                </a:solidFill>
              </a:rPr>
              <a:t>e</a:t>
            </a:r>
            <a:r>
              <a:rPr lang="en-GB" sz="1600" dirty="0">
                <a:solidFill>
                  <a:schemeClr val="accent5">
                    <a:lumMod val="75000"/>
                  </a:schemeClr>
                </a:solidFill>
              </a:rPr>
              <a:t>leven two    </a:t>
            </a:r>
            <a:r>
              <a:rPr lang="en-GB" sz="1600" b="1" dirty="0">
                <a:solidFill>
                  <a:schemeClr val="accent5">
                    <a:lumMod val="75000"/>
                  </a:schemeClr>
                </a:solidFill>
              </a:rPr>
              <a:t>i</a:t>
            </a:r>
            <a:r>
              <a:rPr lang="en-GB" sz="1600" dirty="0">
                <a:solidFill>
                  <a:schemeClr val="accent5">
                    <a:lumMod val="75000"/>
                  </a:schemeClr>
                </a:solidFill>
              </a:rPr>
              <a:t>ced    </a:t>
            </a:r>
            <a:r>
              <a:rPr lang="en-GB" sz="1600" b="1" dirty="0">
                <a:solidFill>
                  <a:schemeClr val="accent5">
                    <a:lumMod val="75000"/>
                  </a:schemeClr>
                </a:solidFill>
              </a:rPr>
              <a:t>g</a:t>
            </a:r>
            <a:r>
              <a:rPr lang="en-GB" sz="1600" dirty="0">
                <a:solidFill>
                  <a:schemeClr val="accent5">
                    <a:lumMod val="75000"/>
                  </a:schemeClr>
                </a:solidFill>
              </a:rPr>
              <a:t>lare    </a:t>
            </a:r>
            <a:r>
              <a:rPr lang="en-GB" sz="1600" b="1" dirty="0">
                <a:solidFill>
                  <a:schemeClr val="accent5">
                    <a:lumMod val="75000"/>
                  </a:schemeClr>
                </a:solidFill>
              </a:rPr>
              <a:t>h</a:t>
            </a:r>
            <a:r>
              <a:rPr lang="en-GB" sz="1600" dirty="0">
                <a:solidFill>
                  <a:schemeClr val="accent5">
                    <a:lumMod val="75000"/>
                  </a:schemeClr>
                </a:solidFill>
              </a:rPr>
              <a:t>orse    </a:t>
            </a:r>
            <a:r>
              <a:rPr lang="en-GB" sz="1600" b="1" dirty="0">
                <a:solidFill>
                  <a:schemeClr val="accent5">
                    <a:lumMod val="75000"/>
                  </a:schemeClr>
                </a:solidFill>
              </a:rPr>
              <a:t>t</a:t>
            </a:r>
            <a:r>
              <a:rPr lang="en-GB" sz="1600" dirty="0">
                <a:solidFill>
                  <a:schemeClr val="accent5">
                    <a:lumMod val="75000"/>
                  </a:schemeClr>
                </a:solidFill>
              </a:rPr>
              <a:t>he Morse Code</a:t>
            </a:r>
          </a:p>
        </p:txBody>
      </p:sp>
      <p:sp>
        <p:nvSpPr>
          <p:cNvPr id="36" name="Rectangle 35"/>
          <p:cNvSpPr/>
          <p:nvPr/>
        </p:nvSpPr>
        <p:spPr>
          <a:xfrm>
            <a:off x="755650" y="5821592"/>
            <a:ext cx="4692650" cy="338554"/>
          </a:xfrm>
          <a:prstGeom prst="rect">
            <a:avLst/>
          </a:prstGeom>
        </p:spPr>
        <p:txBody>
          <a:bodyPr wrap="square">
            <a:spAutoFit/>
          </a:bodyPr>
          <a:lstStyle/>
          <a:p>
            <a:pPr algn="ctr"/>
            <a:r>
              <a:rPr lang="en-GB" sz="1600" b="1" dirty="0">
                <a:solidFill>
                  <a:schemeClr val="accent5">
                    <a:lumMod val="75000"/>
                  </a:schemeClr>
                </a:solidFill>
              </a:rPr>
              <a:t>eight</a:t>
            </a:r>
            <a:endParaRPr lang="en-GB" sz="1600" dirty="0">
              <a:solidFill>
                <a:schemeClr val="accent5">
                  <a:lumMod val="75000"/>
                </a:schemeClr>
              </a:solidFill>
            </a:endParaRPr>
          </a:p>
        </p:txBody>
      </p:sp>
      <p:sp>
        <p:nvSpPr>
          <p:cNvPr id="9" name="Rectangle 8"/>
          <p:cNvSpPr/>
          <p:nvPr/>
        </p:nvSpPr>
        <p:spPr>
          <a:xfrm>
            <a:off x="687023" y="5064774"/>
            <a:ext cx="4572000" cy="307777"/>
          </a:xfrm>
          <a:prstGeom prst="rect">
            <a:avLst/>
          </a:prstGeom>
        </p:spPr>
        <p:txBody>
          <a:bodyPr>
            <a:spAutoFit/>
          </a:bodyPr>
          <a:lstStyle/>
          <a:p>
            <a:r>
              <a:rPr lang="en-GB" sz="1400" dirty="0"/>
              <a:t>The first letter of each answer gives the last number.</a:t>
            </a:r>
          </a:p>
        </p:txBody>
      </p:sp>
    </p:spTree>
    <p:extLst>
      <p:ext uri="{BB962C8B-B14F-4D97-AF65-F5344CB8AC3E}">
        <p14:creationId xmlns:p14="http://schemas.microsoft.com/office/powerpoint/2010/main" val="11274387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childTnLst>
                          </p:cTn>
                        </p:par>
                        <p:par>
                          <p:cTn id="36" fill="hold">
                            <p:stCondLst>
                              <p:cond delay="500"/>
                            </p:stCondLst>
                            <p:childTnLst>
                              <p:par>
                                <p:cTn id="37" presetID="10" presetClass="exit" presetSubtype="0" fill="hold" grpId="0" nodeType="afterEffect">
                                  <p:stCondLst>
                                    <p:cond delay="0"/>
                                  </p:stCondLst>
                                  <p:childTnLst>
                                    <p:animEffect transition="out" filter="fade">
                                      <p:cBhvr>
                                        <p:cTn id="38" dur="500"/>
                                        <p:tgtEl>
                                          <p:spTgt spid="17"/>
                                        </p:tgtEl>
                                      </p:cBhvr>
                                    </p:animEffect>
                                    <p:set>
                                      <p:cBhvr>
                                        <p:cTn id="39" dur="1" fill="hold">
                                          <p:stCondLst>
                                            <p:cond delay="499"/>
                                          </p:stCondLst>
                                        </p:cTn>
                                        <p:tgtEl>
                                          <p:spTgt spid="17"/>
                                        </p:tgtEl>
                                        <p:attrNameLst>
                                          <p:attrName>style.visibility</p:attrName>
                                        </p:attrNameLst>
                                      </p:cBhvr>
                                      <p:to>
                                        <p:strVal val="hidden"/>
                                      </p:to>
                                    </p:se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childTnLst>
                                </p:cTn>
                              </p:par>
                            </p:childTnLst>
                          </p:cTn>
                        </p:par>
                        <p:par>
                          <p:cTn id="44" fill="hold">
                            <p:stCondLst>
                              <p:cond delay="2000"/>
                            </p:stCondLst>
                            <p:childTnLst>
                              <p:par>
                                <p:cTn id="45" presetID="1"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childTnLst>
        </p:cTn>
      </p:par>
    </p:tnLst>
    <p:bldLst>
      <p:bldP spid="8" grpId="0"/>
      <p:bldP spid="17" grpId="0" animBg="1"/>
      <p:bldP spid="18" grpId="0"/>
      <p:bldP spid="31" grpId="0"/>
      <p:bldP spid="32" grpId="0"/>
      <p:bldP spid="33" grpId="0"/>
      <p:bldP spid="34" grpId="0"/>
      <p:bldP spid="35" grpId="0"/>
      <p:bldP spid="7" grpId="0"/>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b="61135"/>
          <a:stretch/>
        </p:blipFill>
        <p:spPr>
          <a:xfrm>
            <a:off x="2148549" y="2241396"/>
            <a:ext cx="4837378" cy="2818227"/>
          </a:xfrm>
          <a:prstGeom prst="rect">
            <a:avLst/>
          </a:prstGeom>
        </p:spPr>
      </p:pic>
      <p:sp>
        <p:nvSpPr>
          <p:cNvPr id="3"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You unlocked the door!</a:t>
            </a:r>
          </a:p>
        </p:txBody>
      </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811779">
            <a:off x="2449472" y="3752064"/>
            <a:ext cx="733310" cy="776892"/>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811779">
            <a:off x="5200532" y="3781369"/>
            <a:ext cx="733310" cy="776892"/>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520037">
            <a:off x="2952790" y="3855357"/>
            <a:ext cx="769939" cy="81569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520037">
            <a:off x="5972790" y="3780923"/>
            <a:ext cx="769939" cy="81569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997302">
            <a:off x="3282301" y="2561293"/>
            <a:ext cx="565500" cy="599109"/>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3371634">
            <a:off x="4183721" y="2449064"/>
            <a:ext cx="715919" cy="758467"/>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456438">
            <a:off x="3325593" y="4149185"/>
            <a:ext cx="828458" cy="877694"/>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357590">
            <a:off x="2388522" y="4228230"/>
            <a:ext cx="833090" cy="882602"/>
          </a:xfrm>
          <a:prstGeom prst="rect">
            <a:avLst/>
          </a:prstGeom>
        </p:spPr>
      </p:pic>
      <p:pic>
        <p:nvPicPr>
          <p:cNvPr id="5" name="Picture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81613" y="3919473"/>
            <a:ext cx="577466" cy="611786"/>
          </a:xfrm>
          <a:prstGeom prst="rect">
            <a:avLst/>
          </a:prstGeom>
        </p:spPr>
      </p:pic>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48549" y="5026745"/>
            <a:ext cx="4837378" cy="1237830"/>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811779">
            <a:off x="2871370" y="4027046"/>
            <a:ext cx="733310" cy="776892"/>
          </a:xfrm>
          <a:prstGeom prst="rect">
            <a:avLst/>
          </a:prstGeom>
        </p:spPr>
      </p:pic>
      <p:pic>
        <p:nvPicPr>
          <p:cNvPr id="21" name="Picture 2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305130">
            <a:off x="6029049" y="1882117"/>
            <a:ext cx="2360634" cy="1784912"/>
          </a:xfrm>
          <a:prstGeom prst="rect">
            <a:avLst/>
          </a:prstGeom>
        </p:spPr>
      </p:pic>
      <p:pic>
        <p:nvPicPr>
          <p:cNvPr id="22" name="Picture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292392">
            <a:off x="732959" y="1990182"/>
            <a:ext cx="2983754" cy="2256062"/>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811779">
            <a:off x="4013153" y="5422187"/>
            <a:ext cx="733310" cy="776892"/>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811779">
            <a:off x="4365863" y="4900711"/>
            <a:ext cx="733310" cy="776892"/>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520037">
            <a:off x="3381081" y="5011856"/>
            <a:ext cx="769939" cy="815697"/>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520037">
            <a:off x="5427080" y="4989397"/>
            <a:ext cx="769939" cy="815697"/>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92880" y="5496641"/>
            <a:ext cx="577466" cy="611786"/>
          </a:xfrm>
          <a:prstGeom prst="rect">
            <a:avLst/>
          </a:prstGeom>
        </p:spPr>
      </p:pic>
      <p:pic>
        <p:nvPicPr>
          <p:cNvPr id="28" name="Picture 2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54808" y="4332982"/>
            <a:ext cx="577466" cy="611786"/>
          </a:xfrm>
          <a:prstGeom prst="rect">
            <a:avLst/>
          </a:prstGeom>
        </p:spPr>
      </p:pic>
      <p:pic>
        <p:nvPicPr>
          <p:cNvPr id="29" name="Picture 2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7252177">
            <a:off x="2511462" y="5023910"/>
            <a:ext cx="577466" cy="611786"/>
          </a:xfrm>
          <a:prstGeom prst="rect">
            <a:avLst/>
          </a:prstGeom>
        </p:spPr>
      </p:pic>
      <p:pic>
        <p:nvPicPr>
          <p:cNvPr id="30" name="Picture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305130">
            <a:off x="5953253" y="2813988"/>
            <a:ext cx="2360634" cy="1784912"/>
          </a:xfrm>
          <a:prstGeom prst="rect">
            <a:avLst/>
          </a:prstGeom>
        </p:spPr>
      </p:pic>
      <p:pic>
        <p:nvPicPr>
          <p:cNvPr id="31" name="Picture 3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8876596" flipH="1" flipV="1">
            <a:off x="742018" y="3580004"/>
            <a:ext cx="2516161" cy="1902508"/>
          </a:xfrm>
          <a:prstGeom prst="rect">
            <a:avLst/>
          </a:prstGeom>
        </p:spPr>
      </p:pic>
    </p:spTree>
    <p:extLst>
      <p:ext uri="{BB962C8B-B14F-4D97-AF65-F5344CB8AC3E}">
        <p14:creationId xmlns:p14="http://schemas.microsoft.com/office/powerpoint/2010/main" val="241840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par>
                          <p:cTn id="11" fill="hold">
                            <p:stCondLst>
                              <p:cond delay="500"/>
                            </p:stCondLst>
                            <p:childTnLst>
                              <p:par>
                                <p:cTn id="12" presetID="26" presetClass="emph" presetSubtype="0" repeatCount="4000" fill="hold" nodeType="afterEffect">
                                  <p:stCondLst>
                                    <p:cond delay="0"/>
                                  </p:stCondLst>
                                  <p:childTnLst>
                                    <p:animEffect transition="out" filter="fade">
                                      <p:cBhvr>
                                        <p:cTn id="13" dur="1000" tmFilter="0, 0; .2, .5; .8, .5; 1, 0"/>
                                        <p:tgtEl>
                                          <p:spTgt spid="22"/>
                                        </p:tgtEl>
                                      </p:cBhvr>
                                    </p:animEffect>
                                    <p:animScale>
                                      <p:cBhvr>
                                        <p:cTn id="14" dur="500" autoRev="1" fill="hold"/>
                                        <p:tgtEl>
                                          <p:spTgt spid="22"/>
                                        </p:tgtEl>
                                      </p:cBhvr>
                                      <p:by x="105000" y="105000"/>
                                    </p:animScale>
                                  </p:childTnLst>
                                </p:cTn>
                              </p:par>
                              <p:par>
                                <p:cTn id="15" presetID="26" presetClass="emph" presetSubtype="0" repeatCount="4000" fill="hold" nodeType="withEffect">
                                  <p:stCondLst>
                                    <p:cond delay="0"/>
                                  </p:stCondLst>
                                  <p:childTnLst>
                                    <p:animEffect transition="out" filter="fade">
                                      <p:cBhvr>
                                        <p:cTn id="16" dur="1000" tmFilter="0, 0; .2, .5; .8, .5; 1, 0"/>
                                        <p:tgtEl>
                                          <p:spTgt spid="21"/>
                                        </p:tgtEl>
                                      </p:cBhvr>
                                    </p:animEffect>
                                    <p:animScale>
                                      <p:cBhvr>
                                        <p:cTn id="17" dur="500" autoRev="1" fill="hold"/>
                                        <p:tgtEl>
                                          <p:spTgt spid="21"/>
                                        </p:tgtEl>
                                      </p:cBhvr>
                                      <p:by x="105000" y="105000"/>
                                    </p:animScale>
                                  </p:childTnLst>
                                </p:cTn>
                              </p:par>
                              <p:par>
                                <p:cTn id="18" presetID="10" presetClass="entr" presetSubtype="0"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26" presetClass="emph" presetSubtype="0" repeatCount="4000" fill="hold" nodeType="withEffect">
                                  <p:stCondLst>
                                    <p:cond delay="0"/>
                                  </p:stCondLst>
                                  <p:childTnLst>
                                    <p:animEffect transition="out" filter="fade">
                                      <p:cBhvr>
                                        <p:cTn id="25" dur="1000" tmFilter="0, 0; .2, .5; .8, .5; 1, 0"/>
                                        <p:tgtEl>
                                          <p:spTgt spid="31"/>
                                        </p:tgtEl>
                                      </p:cBhvr>
                                    </p:animEffect>
                                    <p:animScale>
                                      <p:cBhvr>
                                        <p:cTn id="26" dur="500" autoRev="1" fill="hold"/>
                                        <p:tgtEl>
                                          <p:spTgt spid="31"/>
                                        </p:tgtEl>
                                      </p:cBhvr>
                                      <p:by x="105000" y="105000"/>
                                    </p:animScale>
                                  </p:childTnLst>
                                </p:cTn>
                              </p:par>
                              <p:par>
                                <p:cTn id="27" presetID="26" presetClass="emph" presetSubtype="0" repeatCount="4000" fill="hold" nodeType="withEffect">
                                  <p:stCondLst>
                                    <p:cond delay="0"/>
                                  </p:stCondLst>
                                  <p:childTnLst>
                                    <p:animEffect transition="out" filter="fade">
                                      <p:cBhvr>
                                        <p:cTn id="28" dur="1000" tmFilter="0, 0; .2, .5; .8, .5; 1, 0"/>
                                        <p:tgtEl>
                                          <p:spTgt spid="30"/>
                                        </p:tgtEl>
                                      </p:cBhvr>
                                    </p:animEffect>
                                    <p:animScale>
                                      <p:cBhvr>
                                        <p:cTn id="29" dur="500" autoRev="1" fill="hold"/>
                                        <p:tgtEl>
                                          <p:spTgt spid="3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8080758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0</TotalTime>
  <Words>1245</Words>
  <Application>Microsoft Office PowerPoint</Application>
  <PresentationFormat>On-screen Show (4:3)</PresentationFormat>
  <Paragraphs>267</Paragraphs>
  <Slides>15</Slides>
  <Notes>0</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Twinkl</vt:lpstr>
      <vt:lpstr>Arial</vt:lpstr>
      <vt:lpstr>Twinkl SemiBold</vt:lpstr>
      <vt:lpstr>Calibri</vt:lpstr>
      <vt:lpstr>Office Theme</vt:lpstr>
      <vt:lpstr>PowerPoint Presentation</vt:lpstr>
      <vt:lpstr>Lost in the Library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Oliver Wallace</dc:creator>
  <cp:lastModifiedBy>Suzanne Phillips</cp:lastModifiedBy>
  <cp:revision>277</cp:revision>
  <dcterms:created xsi:type="dcterms:W3CDTF">2019-02-19T10:49:57Z</dcterms:created>
  <dcterms:modified xsi:type="dcterms:W3CDTF">2021-02-26T09:36:00Z</dcterms:modified>
</cp:coreProperties>
</file>