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69" r:id="rId4"/>
    <p:sldId id="270" r:id="rId5"/>
    <p:sldId id="271" r:id="rId6"/>
    <p:sldId id="272" r:id="rId7"/>
    <p:sldId id="268" r:id="rId8"/>
  </p:sldIdLst>
  <p:sldSz cx="10160000" cy="7620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omic Sans MS" panose="030F0702030302020204" pitchFamily="66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2.m4a"/><Relationship Id="rId7" Type="http://schemas.openxmlformats.org/officeDocument/2006/relationships/image" Target="../media/image4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3.m4a"/><Relationship Id="rId7" Type="http://schemas.openxmlformats.org/officeDocument/2006/relationships/image" Target="../media/image4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4.m4a"/><Relationship Id="rId7" Type="http://schemas.openxmlformats.org/officeDocument/2006/relationships/image" Target="../media/image4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5.m4a"/><Relationship Id="rId7" Type="http://schemas.openxmlformats.org/officeDocument/2006/relationships/image" Target="../media/image4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6.m4a"/><Relationship Id="rId7" Type="http://schemas.openxmlformats.org/officeDocument/2006/relationships/image" Target="../media/image4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audio" Target="../media/media7.m4a"/><Relationship Id="rId7" Type="http://schemas.openxmlformats.org/officeDocument/2006/relationships/image" Target="../media/image4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720197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66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66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6600" dirty="0">
                <a:solidFill>
                  <a:srgbClr val="000000"/>
                </a:solidFill>
                <a:latin typeface="Comic Sans MS" panose="030F0702030302020204" pitchFamily="66" charset="0"/>
              </a:rPr>
              <a:t>To solve missing number calculations.</a:t>
            </a:r>
          </a:p>
          <a:p>
            <a:endParaRPr lang="en-GB" sz="6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6600" dirty="0">
                <a:solidFill>
                  <a:srgbClr val="000000"/>
                </a:solidFill>
                <a:latin typeface="Comic Sans MS" panose="030F0702030302020204" pitchFamily="66" charset="0"/>
              </a:rPr>
              <a:t>T</a:t>
            </a:r>
            <a:r>
              <a:rPr lang="en-US" sz="6600" dirty="0">
                <a:solidFill>
                  <a:srgbClr val="000000"/>
                </a:solidFill>
                <a:latin typeface="Comic Sans MS" panose="030F0702030302020204" pitchFamily="66" charset="0"/>
              </a:rPr>
              <a:t>o ‘count on’ to help us.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6BCF713-38F6-44CF-A518-2BA95A4A352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656"/>
    </mc:Choice>
    <mc:Fallback>
      <p:transition spd="slow" advTm="13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2399" y="401328"/>
            <a:ext cx="10192089" cy="714041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What is a missing number calculation?</a:t>
            </a: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0" dirty="0">
                <a:solidFill>
                  <a:srgbClr val="000000"/>
                </a:solidFill>
                <a:latin typeface="Comic Sans MS" panose="030F0702030302020204" pitchFamily="66" charset="0"/>
              </a:rPr>
              <a:t>10 + 5 = 15</a:t>
            </a:r>
          </a:p>
          <a:p>
            <a:pPr algn="ctr"/>
            <a:endParaRPr lang="en-GB" sz="6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r"/>
            <a:endParaRPr lang="en-GB" sz="8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US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smiley face">
            <a:extLst>
              <a:ext uri="{FF2B5EF4-FFF2-40B4-BE49-F238E27FC236}">
                <a16:creationId xmlns:a16="http://schemas.microsoft.com/office/drawing/2014/main" id="{78E081A9-419A-4674-BB18-A72FA2273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9026" y="1763488"/>
            <a:ext cx="834569" cy="834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artoon hand">
            <a:extLst>
              <a:ext uri="{FF2B5EF4-FFF2-40B4-BE49-F238E27FC236}">
                <a16:creationId xmlns:a16="http://schemas.microsoft.com/office/drawing/2014/main" id="{9CCB58C3-C18B-4EE0-B029-2F03CA1AE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861" y="1591867"/>
            <a:ext cx="781277" cy="100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artoon stop">
            <a:extLst>
              <a:ext uri="{FF2B5EF4-FFF2-40B4-BE49-F238E27FC236}">
                <a16:creationId xmlns:a16="http://schemas.microsoft.com/office/drawing/2014/main" id="{3C5DB007-52D4-483F-AB47-3E593112F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595" y="1591867"/>
            <a:ext cx="1006190" cy="100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F98D5EA-0A5B-444D-8D46-E95177E523BB}"/>
              </a:ext>
            </a:extLst>
          </p:cNvPr>
          <p:cNvGrpSpPr/>
          <p:nvPr/>
        </p:nvGrpSpPr>
        <p:grpSpPr>
          <a:xfrm>
            <a:off x="4719861" y="2598057"/>
            <a:ext cx="1164771" cy="1323439"/>
            <a:chOff x="4719861" y="2598057"/>
            <a:chExt cx="1164771" cy="1323439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8221D8A-3A7F-4C45-857F-A97B186D4129}"/>
                </a:ext>
              </a:extLst>
            </p:cNvPr>
            <p:cNvSpPr/>
            <p:nvPr/>
          </p:nvSpPr>
          <p:spPr>
            <a:xfrm>
              <a:off x="4719861" y="2640866"/>
              <a:ext cx="1006190" cy="11905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01A8885-3A0D-4B8C-947E-04CC168CD8C6}"/>
                </a:ext>
              </a:extLst>
            </p:cNvPr>
            <p:cNvSpPr txBox="1"/>
            <p:nvPr/>
          </p:nvSpPr>
          <p:spPr>
            <a:xfrm>
              <a:off x="4883146" y="2598057"/>
              <a:ext cx="100148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0" dirty="0"/>
                <a:t>?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2CF85A5-E9BE-43A9-953B-978C834FA6D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541"/>
    </mc:Choice>
    <mc:Fallback>
      <p:transition spd="slow" advTm="143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2399" y="401328"/>
            <a:ext cx="10192089" cy="645667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What is a missing number calculation?</a:t>
            </a: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0" dirty="0">
                <a:solidFill>
                  <a:srgbClr val="000000"/>
                </a:solidFill>
                <a:latin typeface="Comic Sans MS" panose="030F0702030302020204" pitchFamily="66" charset="0"/>
              </a:rPr>
              <a:t>8 + 4 = 12</a:t>
            </a:r>
          </a:p>
          <a:p>
            <a:pPr algn="ctr"/>
            <a:endParaRPr lang="en-GB" sz="6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US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smiley face">
            <a:extLst>
              <a:ext uri="{FF2B5EF4-FFF2-40B4-BE49-F238E27FC236}">
                <a16:creationId xmlns:a16="http://schemas.microsoft.com/office/drawing/2014/main" id="{78E081A9-419A-4674-BB18-A72FA2273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119" y="1763488"/>
            <a:ext cx="834569" cy="834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artoon hand">
            <a:extLst>
              <a:ext uri="{FF2B5EF4-FFF2-40B4-BE49-F238E27FC236}">
                <a16:creationId xmlns:a16="http://schemas.microsoft.com/office/drawing/2014/main" id="{9CCB58C3-C18B-4EE0-B029-2F03CA1AE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861" y="1591867"/>
            <a:ext cx="781277" cy="100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artoon stop">
            <a:extLst>
              <a:ext uri="{FF2B5EF4-FFF2-40B4-BE49-F238E27FC236}">
                <a16:creationId xmlns:a16="http://schemas.microsoft.com/office/drawing/2014/main" id="{3C5DB007-52D4-483F-AB47-3E593112F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311" y="1591867"/>
            <a:ext cx="1006190" cy="100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2DB46B4-7225-4E29-B97B-8C3E5F60E152}"/>
              </a:ext>
            </a:extLst>
          </p:cNvPr>
          <p:cNvGrpSpPr/>
          <p:nvPr/>
        </p:nvGrpSpPr>
        <p:grpSpPr>
          <a:xfrm>
            <a:off x="4513599" y="2764640"/>
            <a:ext cx="1193800" cy="1323439"/>
            <a:chOff x="4666057" y="4681052"/>
            <a:chExt cx="1193800" cy="132343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7F05B8F-775A-4E57-92B7-A1356EC4A2C3}"/>
                </a:ext>
              </a:extLst>
            </p:cNvPr>
            <p:cNvSpPr/>
            <p:nvPr/>
          </p:nvSpPr>
          <p:spPr>
            <a:xfrm>
              <a:off x="4666057" y="4747503"/>
              <a:ext cx="1006190" cy="11905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F05AD242-9A44-4576-BC4D-F0CA21592B56}"/>
                </a:ext>
              </a:extLst>
            </p:cNvPr>
            <p:cNvSpPr txBox="1"/>
            <p:nvPr/>
          </p:nvSpPr>
          <p:spPr>
            <a:xfrm>
              <a:off x="4858371" y="4681052"/>
              <a:ext cx="100148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0" dirty="0"/>
                <a:t>?</a:t>
              </a:r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CAF7992-89E7-4B6F-B901-9229BBC203E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51805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557"/>
    </mc:Choice>
    <mc:Fallback>
      <p:transition spd="slow" advTm="515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2399" y="401328"/>
            <a:ext cx="10192089" cy="645667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What is a missing number calculation?</a:t>
            </a: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0" dirty="0">
                <a:solidFill>
                  <a:srgbClr val="000000"/>
                </a:solidFill>
                <a:latin typeface="Comic Sans MS" panose="030F0702030302020204" pitchFamily="66" charset="0"/>
              </a:rPr>
              <a:t>13 + 6 = 19</a:t>
            </a:r>
          </a:p>
          <a:p>
            <a:pPr algn="ctr"/>
            <a:endParaRPr lang="en-GB" sz="6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US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smiley face">
            <a:extLst>
              <a:ext uri="{FF2B5EF4-FFF2-40B4-BE49-F238E27FC236}">
                <a16:creationId xmlns:a16="http://schemas.microsoft.com/office/drawing/2014/main" id="{78E081A9-419A-4674-BB18-A72FA2273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1119" y="1763488"/>
            <a:ext cx="834569" cy="834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artoon hand">
            <a:extLst>
              <a:ext uri="{FF2B5EF4-FFF2-40B4-BE49-F238E27FC236}">
                <a16:creationId xmlns:a16="http://schemas.microsoft.com/office/drawing/2014/main" id="{9CCB58C3-C18B-4EE0-B029-2F03CA1AE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861" y="1591867"/>
            <a:ext cx="781277" cy="100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artoon stop">
            <a:extLst>
              <a:ext uri="{FF2B5EF4-FFF2-40B4-BE49-F238E27FC236}">
                <a16:creationId xmlns:a16="http://schemas.microsoft.com/office/drawing/2014/main" id="{3C5DB007-52D4-483F-AB47-3E593112F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367" y="1591867"/>
            <a:ext cx="1006190" cy="100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E2E031CC-71C7-45E3-838E-AF8D7288C960}"/>
              </a:ext>
            </a:extLst>
          </p:cNvPr>
          <p:cNvGrpSpPr/>
          <p:nvPr/>
        </p:nvGrpSpPr>
        <p:grpSpPr>
          <a:xfrm>
            <a:off x="4719861" y="2800964"/>
            <a:ext cx="1221073" cy="1323439"/>
            <a:chOff x="4719861" y="2640865"/>
            <a:chExt cx="1221073" cy="132343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A02B40E-B1CE-43B2-9E09-CC02265E6428}"/>
                </a:ext>
              </a:extLst>
            </p:cNvPr>
            <p:cNvSpPr/>
            <p:nvPr/>
          </p:nvSpPr>
          <p:spPr>
            <a:xfrm>
              <a:off x="4719861" y="2640866"/>
              <a:ext cx="1006190" cy="11905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4599B03-0EE7-4A99-87EE-CAD8C93C0634}"/>
                </a:ext>
              </a:extLst>
            </p:cNvPr>
            <p:cNvSpPr txBox="1"/>
            <p:nvPr/>
          </p:nvSpPr>
          <p:spPr>
            <a:xfrm>
              <a:off x="4939448" y="2640865"/>
              <a:ext cx="100148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0" dirty="0"/>
                <a:t>?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1E22005-3D8B-4B97-BBF0-6E7E1977203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82179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757"/>
    </mc:Choice>
    <mc:Fallback>
      <p:transition spd="slow" advTm="407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2399" y="401328"/>
            <a:ext cx="10192089" cy="645667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What is a missing number calculation?</a:t>
            </a: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0" dirty="0">
                <a:solidFill>
                  <a:srgbClr val="000000"/>
                </a:solidFill>
                <a:latin typeface="Comic Sans MS" panose="030F0702030302020204" pitchFamily="66" charset="0"/>
              </a:rPr>
              <a:t>20 + 7 = 27</a:t>
            </a:r>
          </a:p>
          <a:p>
            <a:pPr algn="ctr"/>
            <a:endParaRPr lang="en-GB" sz="6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US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smiley face">
            <a:extLst>
              <a:ext uri="{FF2B5EF4-FFF2-40B4-BE49-F238E27FC236}">
                <a16:creationId xmlns:a16="http://schemas.microsoft.com/office/drawing/2014/main" id="{78E081A9-419A-4674-BB18-A72FA2273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9264" y="1763488"/>
            <a:ext cx="834569" cy="834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artoon hand">
            <a:extLst>
              <a:ext uri="{FF2B5EF4-FFF2-40B4-BE49-F238E27FC236}">
                <a16:creationId xmlns:a16="http://schemas.microsoft.com/office/drawing/2014/main" id="{9CCB58C3-C18B-4EE0-B029-2F03CA1AE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861" y="1591867"/>
            <a:ext cx="781277" cy="100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artoon stop">
            <a:extLst>
              <a:ext uri="{FF2B5EF4-FFF2-40B4-BE49-F238E27FC236}">
                <a16:creationId xmlns:a16="http://schemas.microsoft.com/office/drawing/2014/main" id="{3C5DB007-52D4-483F-AB47-3E593112F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424" y="1642625"/>
            <a:ext cx="1006190" cy="100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6F9D1077-54C9-426B-9E10-2FCD48B821B8}"/>
              </a:ext>
            </a:extLst>
          </p:cNvPr>
          <p:cNvGrpSpPr/>
          <p:nvPr/>
        </p:nvGrpSpPr>
        <p:grpSpPr>
          <a:xfrm>
            <a:off x="4736069" y="2679059"/>
            <a:ext cx="1093276" cy="1323439"/>
            <a:chOff x="4242253" y="5078679"/>
            <a:chExt cx="1093276" cy="132343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F658EE00-6C65-4304-B22F-377B9F20A4FE}"/>
                </a:ext>
              </a:extLst>
            </p:cNvPr>
            <p:cNvSpPr/>
            <p:nvPr/>
          </p:nvSpPr>
          <p:spPr>
            <a:xfrm>
              <a:off x="4242253" y="5145130"/>
              <a:ext cx="1006190" cy="11905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24BEEA0-1404-4A1E-89DD-3B0A7B6AFF3B}"/>
                </a:ext>
              </a:extLst>
            </p:cNvPr>
            <p:cNvSpPr txBox="1"/>
            <p:nvPr/>
          </p:nvSpPr>
          <p:spPr>
            <a:xfrm>
              <a:off x="4334043" y="5078679"/>
              <a:ext cx="100148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0" dirty="0"/>
                <a:t>?</a:t>
              </a:r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579B8C0-10AF-48F0-AAC9-4E2E3CAA222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91963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612"/>
    </mc:Choice>
    <mc:Fallback>
      <p:transition spd="slow" advTm="37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2399" y="401328"/>
            <a:ext cx="10192089" cy="645667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What is a missing number calculation?</a:t>
            </a: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0" dirty="0">
                <a:solidFill>
                  <a:srgbClr val="000000"/>
                </a:solidFill>
                <a:latin typeface="Comic Sans MS" panose="030F0702030302020204" pitchFamily="66" charset="0"/>
              </a:rPr>
              <a:t>17 + 6 = 23</a:t>
            </a:r>
          </a:p>
          <a:p>
            <a:pPr algn="ctr"/>
            <a:endParaRPr lang="en-GB" sz="6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/>
            <a:endParaRPr lang="en-US" sz="1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smiley face">
            <a:extLst>
              <a:ext uri="{FF2B5EF4-FFF2-40B4-BE49-F238E27FC236}">
                <a16:creationId xmlns:a16="http://schemas.microsoft.com/office/drawing/2014/main" id="{78E081A9-419A-4674-BB18-A72FA2273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692" y="1763488"/>
            <a:ext cx="834569" cy="834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artoon hand">
            <a:extLst>
              <a:ext uri="{FF2B5EF4-FFF2-40B4-BE49-F238E27FC236}">
                <a16:creationId xmlns:a16="http://schemas.microsoft.com/office/drawing/2014/main" id="{9CCB58C3-C18B-4EE0-B029-2F03CA1AEF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9861" y="1591867"/>
            <a:ext cx="781277" cy="100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cartoon stop">
            <a:extLst>
              <a:ext uri="{FF2B5EF4-FFF2-40B4-BE49-F238E27FC236}">
                <a16:creationId xmlns:a16="http://schemas.microsoft.com/office/drawing/2014/main" id="{3C5DB007-52D4-483F-AB47-3E593112F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367" y="1591867"/>
            <a:ext cx="1006190" cy="100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2EEDD8E7-AA9B-4B6C-BA26-3FB4AADB6A25}"/>
              </a:ext>
            </a:extLst>
          </p:cNvPr>
          <p:cNvGrpSpPr/>
          <p:nvPr/>
        </p:nvGrpSpPr>
        <p:grpSpPr>
          <a:xfrm>
            <a:off x="4666057" y="2735612"/>
            <a:ext cx="1164771" cy="1323439"/>
            <a:chOff x="4719861" y="2598057"/>
            <a:chExt cx="1164771" cy="132343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79212FDA-93B2-42B4-A365-CE161DD9B1B4}"/>
                </a:ext>
              </a:extLst>
            </p:cNvPr>
            <p:cNvSpPr/>
            <p:nvPr/>
          </p:nvSpPr>
          <p:spPr>
            <a:xfrm>
              <a:off x="4719861" y="2640866"/>
              <a:ext cx="1006190" cy="119053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E63E3B0-4E63-4323-B1CB-25A5ECC47A4C}"/>
                </a:ext>
              </a:extLst>
            </p:cNvPr>
            <p:cNvSpPr txBox="1"/>
            <p:nvPr/>
          </p:nvSpPr>
          <p:spPr>
            <a:xfrm>
              <a:off x="4883146" y="2598057"/>
              <a:ext cx="1001486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0" dirty="0"/>
                <a:t>?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01250C6-5481-4785-A7D2-0582E506B3F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22273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197"/>
    </mc:Choice>
    <mc:Fallback>
      <p:transition spd="slow" advTm="371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158750" y="350157"/>
            <a:ext cx="9842500" cy="741741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It’s time to solve some missing number calculations. </a:t>
            </a:r>
          </a:p>
          <a:p>
            <a:endParaRPr lang="en-GB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Don’t forget to:</a:t>
            </a:r>
          </a:p>
          <a:p>
            <a:endParaRPr lang="en-GB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	Put the first number in your 	head. </a:t>
            </a:r>
          </a:p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	Count on using your fingers. </a:t>
            </a:r>
          </a:p>
          <a:p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	STOP when you get to the 	answer. </a:t>
            </a:r>
          </a:p>
          <a:p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5" name="Picture 2" descr="Image result for smiley face">
            <a:extLst>
              <a:ext uri="{FF2B5EF4-FFF2-40B4-BE49-F238E27FC236}">
                <a16:creationId xmlns:a16="http://schemas.microsoft.com/office/drawing/2014/main" id="{07ED5313-3024-4205-B72A-AA0361AF2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190" y="3700051"/>
            <a:ext cx="717625" cy="71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Image result for cartoon hand">
            <a:extLst>
              <a:ext uri="{FF2B5EF4-FFF2-40B4-BE49-F238E27FC236}">
                <a16:creationId xmlns:a16="http://schemas.microsoft.com/office/drawing/2014/main" id="{C2F02EF7-71A4-4C4F-A225-BBC370C0C0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96" y="5030032"/>
            <a:ext cx="557215" cy="71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Image result for cartoon stop">
            <a:extLst>
              <a:ext uri="{FF2B5EF4-FFF2-40B4-BE49-F238E27FC236}">
                <a16:creationId xmlns:a16="http://schemas.microsoft.com/office/drawing/2014/main" id="{8F92AE0B-5142-48B2-87F9-70E175CB7C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97" y="5854024"/>
            <a:ext cx="691918" cy="691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55D1B095-7102-413E-BE45-4C09C767DB6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8151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99"/>
    </mc:Choice>
    <mc:Fallback>
      <p:transition spd="slow" advTm="14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124</Words>
  <Application>Microsoft Office PowerPoint</Application>
  <PresentationFormat>Custom</PresentationFormat>
  <Paragraphs>57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CCW Cursive Writing 1 - 22</vt:lpstr>
      <vt:lpstr>Comic Sans MS</vt:lpstr>
      <vt:lpstr>Calibri Light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15</cp:revision>
  <dcterms:created xsi:type="dcterms:W3CDTF">2021-01-05T15:26:57Z</dcterms:created>
  <dcterms:modified xsi:type="dcterms:W3CDTF">2021-02-21T17:10:29Z</dcterms:modified>
</cp:coreProperties>
</file>