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5"/>
  </p:handoutMasterIdLst>
  <p:sldIdLst>
    <p:sldId id="303" r:id="rId2"/>
    <p:sldId id="267" r:id="rId3"/>
    <p:sldId id="263" r:id="rId4"/>
    <p:sldId id="300" r:id="rId5"/>
    <p:sldId id="301" r:id="rId6"/>
    <p:sldId id="288" r:id="rId7"/>
    <p:sldId id="296" r:id="rId8"/>
    <p:sldId id="297" r:id="rId9"/>
    <p:sldId id="298" r:id="rId10"/>
    <p:sldId id="304" r:id="rId11"/>
    <p:sldId id="299" r:id="rId12"/>
    <p:sldId id="302" r:id="rId13"/>
    <p:sldId id="271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  <p:embeddedFont>
      <p:font typeface="Twinkl SemiBold" charset="0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B669"/>
    <a:srgbClr val="D5DAB4"/>
    <a:srgbClr val="EE7919"/>
    <a:srgbClr val="A67335"/>
    <a:srgbClr val="86CCCE"/>
    <a:srgbClr val="B2B2B2"/>
    <a:srgbClr val="C1CBF7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414" y="10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14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6304D55-6A66-4328-8494-CC34F6B5A7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8072FD-7FC2-4465-96EA-8AEC10DCC9A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3F2E23E-4FAB-4CD7-A908-B8557376EE8D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2A8C06-A4ED-405F-958C-4EC1175F70C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EC1916-55D0-43AD-A772-699FAF1DB7A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E79C851-3E3D-4174-A3CC-6AB4554EFDC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644B382-C026-458F-97FA-766BD59A8CC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+mn-lt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9365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B37BE74F-B80C-4A32-887A-222C3D78EDD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53140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F33F430A-E8E5-43F7-BB58-FB6FB43D49F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Whole Class">
            <a:extLst>
              <a:ext uri="{FF2B5EF4-FFF2-40B4-BE49-F238E27FC236}">
                <a16:creationId xmlns:a16="http://schemas.microsoft.com/office/drawing/2014/main" id="{FC3D60FD-74E3-4AFD-BE8F-3748283E17F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6081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E02D82A4-F5F8-4C9A-94E9-7B06C7242E2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Individual Work">
            <a:extLst>
              <a:ext uri="{FF2B5EF4-FFF2-40B4-BE49-F238E27FC236}">
                <a16:creationId xmlns:a16="http://schemas.microsoft.com/office/drawing/2014/main" id="{B7082D3B-7448-4C2F-BC84-03C3E21907B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4238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8839F1CC-DF13-49B3-ADC8-458CA5EA905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id="{9A644DA7-EC38-4F1D-83CD-B44DC84313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8591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C72CC15E-8B47-4908-BD3A-15A3FDAF42E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Talking Partners">
            <a:extLst>
              <a:ext uri="{FF2B5EF4-FFF2-40B4-BE49-F238E27FC236}">
                <a16:creationId xmlns:a16="http://schemas.microsoft.com/office/drawing/2014/main" id="{F2634BAB-2E23-4B19-92D2-EA7B9E068BF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5619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FE0C765C-E3A8-47F7-9C01-34C6FFF4029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Group Work">
            <a:extLst>
              <a:ext uri="{FF2B5EF4-FFF2-40B4-BE49-F238E27FC236}">
                <a16:creationId xmlns:a16="http://schemas.microsoft.com/office/drawing/2014/main" id="{C4B6B6A6-D7C8-4A34-B545-C14C33B7DB6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1163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9988ECA9-2288-4693-A7D4-D5ABD5D8262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12">
            <a:extLst>
              <a:ext uri="{FF2B5EF4-FFF2-40B4-BE49-F238E27FC236}">
                <a16:creationId xmlns:a16="http://schemas.microsoft.com/office/drawing/2014/main" id="{BC583B36-AF51-482A-9CA0-9C86CA2CF72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5551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E7744079-1290-4C04-9B31-94E055437E1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6286067D-F046-4949-A881-66ABF88469C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1992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99094"/>
          </a:xfrm>
        </p:spPr>
        <p:txBody>
          <a:bodyPr>
            <a:normAutofit/>
          </a:bodyPr>
          <a:lstStyle>
            <a:lvl1pPr>
              <a:defRPr sz="4000"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197" y="1837268"/>
            <a:ext cx="8220075" cy="4558770"/>
          </a:xfrm>
        </p:spPr>
        <p:txBody>
          <a:bodyPr/>
          <a:lstStyle>
            <a:lvl1pPr>
              <a:defRPr sz="1800">
                <a:latin typeface="+mn-lt"/>
                <a:ea typeface="Twinkl" pitchFamily="2" charset="0"/>
              </a:defRPr>
            </a:lvl1pPr>
            <a:lvl2pPr>
              <a:defRPr sz="1600">
                <a:latin typeface="+mn-lt"/>
                <a:ea typeface="Twinkl" pitchFamily="2" charset="0"/>
              </a:defRPr>
            </a:lvl2pPr>
            <a:lvl3pPr>
              <a:defRPr sz="1400">
                <a:latin typeface="+mn-lt"/>
                <a:ea typeface="Twinkl" pitchFamily="2" charset="0"/>
              </a:defRPr>
            </a:lvl3pPr>
            <a:lvl4pPr>
              <a:defRPr sz="1400">
                <a:latin typeface="+mn-lt"/>
                <a:ea typeface="Twinkl" pitchFamily="2" charset="0"/>
              </a:defRPr>
            </a:lvl4pPr>
            <a:lvl5pPr>
              <a:defRPr sz="1400">
                <a:latin typeface="+mn-lt"/>
                <a:ea typeface="Twinkl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1777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58028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00493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6329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53D0E9A-A413-4C54-A9A1-DA7D66F0D5C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7188413-07E3-4855-A979-D460853362E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71" r:id="rId10"/>
    <p:sldLayoutId id="2147483772" r:id="rId11"/>
    <p:sldLayoutId id="2147483773" r:id="rId12"/>
    <p:sldLayoutId id="2147483774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+mn-lt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+mn-lt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+mn-lt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+mn-lt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+mn-lt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5" Type="http://schemas.openxmlformats.org/officeDocument/2006/relationships/image" Target="../media/image11.jpeg"/><Relationship Id="rId4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10.png"/><Relationship Id="rId3" Type="http://schemas.openxmlformats.org/officeDocument/2006/relationships/audio" Target="../media/media4.m4a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media5.m4a"/><Relationship Id="rId7" Type="http://schemas.openxmlformats.org/officeDocument/2006/relationships/hyperlink" Target="http://animalia.bio/" TargetMode="External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hyperlink" Target="https://www.worldwildlife.org/species" TargetMode="External"/><Relationship Id="rId5" Type="http://schemas.openxmlformats.org/officeDocument/2006/relationships/hyperlink" Target="https://kids.nationalgeographic.com/search-results/" TargetMode="External"/><Relationship Id="rId4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media6.m4a"/><Relationship Id="rId7" Type="http://schemas.openxmlformats.org/officeDocument/2006/relationships/image" Target="../media/image22.jpe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10.png"/><Relationship Id="rId5" Type="http://schemas.openxmlformats.org/officeDocument/2006/relationships/image" Target="../media/image23.jpe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10.png"/><Relationship Id="rId5" Type="http://schemas.openxmlformats.org/officeDocument/2006/relationships/image" Target="../media/image24.jpe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10.png"/><Relationship Id="rId5" Type="http://schemas.openxmlformats.org/officeDocument/2006/relationships/image" Target="../media/image25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orldwildlife.org/species" TargetMode="External"/><Relationship Id="rId3" Type="http://schemas.openxmlformats.org/officeDocument/2006/relationships/audio" Target="../media/media10.m4a"/><Relationship Id="rId7" Type="http://schemas.openxmlformats.org/officeDocument/2006/relationships/hyperlink" Target="https://kids.nationalgeographic.com/search-results/" TargetMode="External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10.png"/><Relationship Id="rId5" Type="http://schemas.openxmlformats.org/officeDocument/2006/relationships/image" Target="../media/image26.png"/><Relationship Id="rId4" Type="http://schemas.openxmlformats.org/officeDocument/2006/relationships/slideLayout" Target="../slideLayouts/slideLayout2.xml"/><Relationship Id="rId9" Type="http://schemas.openxmlformats.org/officeDocument/2006/relationships/hyperlink" Target="http://animalia.bio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B48D89E-07E7-4B43-91DC-06A258F42E42}"/>
              </a:ext>
            </a:extLst>
          </p:cNvPr>
          <p:cNvSpPr txBox="1"/>
          <p:nvPr/>
        </p:nvSpPr>
        <p:spPr>
          <a:xfrm>
            <a:off x="-233363" y="0"/>
            <a:ext cx="3265488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400" dirty="0">
                <a:solidFill>
                  <a:schemeClr val="bg1"/>
                </a:solidFill>
                <a:latin typeface="+mj-lt"/>
              </a:rPr>
              <a:t>Day 2</a:t>
            </a:r>
          </a:p>
        </p:txBody>
      </p:sp>
      <p:pic>
        <p:nvPicPr>
          <p:cNvPr id="12291" name="Picture 3" descr="A picture containing diagram&#10;&#10;Description automatically generated">
            <a:extLst>
              <a:ext uri="{FF2B5EF4-FFF2-40B4-BE49-F238E27FC236}">
                <a16:creationId xmlns:a16="http://schemas.microsoft.com/office/drawing/2014/main" id="{8B637D7F-9EE4-4F7D-8FA3-B8AA813029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47" r="4456" b="2890"/>
          <a:stretch>
            <a:fillRect/>
          </a:stretch>
        </p:blipFill>
        <p:spPr bwMode="auto">
          <a:xfrm>
            <a:off x="2759075" y="0"/>
            <a:ext cx="5980113" cy="665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762AAD4-C303-42D0-B207-6783D726211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949"/>
    </mc:Choice>
    <mc:Fallback xmlns="">
      <p:transition spd="slow" advTm="269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D6D3425-43C7-4319-B0B6-F3C11B82E91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70"/>
    </mc:Choice>
    <mc:Fallback xmlns="">
      <p:transition spd="slow" advTm="60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A4CC4C1C-D9C9-4598-ACD7-2C85433517DF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D1E52DBA-32E6-4BE9-8A58-A83AA16E6374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3316" name="Title 1">
            <a:extLst>
              <a:ext uri="{FF2B5EF4-FFF2-40B4-BE49-F238E27FC236}">
                <a16:creationId xmlns:a16="http://schemas.microsoft.com/office/drawing/2014/main" id="{E7065A97-9E36-448A-A2BC-821C46A545F5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13317" name="Title 1">
            <a:extLst>
              <a:ext uri="{FF2B5EF4-FFF2-40B4-BE49-F238E27FC236}">
                <a16:creationId xmlns:a16="http://schemas.microsoft.com/office/drawing/2014/main" id="{14EDCC28-B11E-4C3B-AFB8-A8B2EC7AA364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13318" name="Content Placeholder 15">
            <a:extLst>
              <a:ext uri="{FF2B5EF4-FFF2-40B4-BE49-F238E27FC236}">
                <a16:creationId xmlns:a16="http://schemas.microsoft.com/office/drawing/2014/main" id="{3DFC92B7-626C-4CDE-BD79-32DF2288A6B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L.O:To develop initial ideas for a descriptive poem about an animal from the Amazon.</a:t>
            </a:r>
          </a:p>
        </p:txBody>
      </p:sp>
      <p:sp>
        <p:nvSpPr>
          <p:cNvPr id="13319" name="Content Placeholder 15">
            <a:extLst>
              <a:ext uri="{FF2B5EF4-FFF2-40B4-BE49-F238E27FC236}">
                <a16:creationId xmlns:a16="http://schemas.microsoft.com/office/drawing/2014/main" id="{34DF3760-9CED-4DA1-81F4-9B6537842EA6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/>
              <a:t>I can make observation notes with relevant words and phrases.</a:t>
            </a:r>
          </a:p>
          <a:p>
            <a:pPr eaLnBrk="1" hangingPunct="1"/>
            <a:r>
              <a:rPr lang="en-GB" altLang="en-US"/>
              <a:t>I can include my personal opinion within descriptive phrases.</a:t>
            </a:r>
          </a:p>
          <a:p>
            <a:pPr eaLnBrk="1" hangingPunct="1"/>
            <a:r>
              <a:rPr lang="en-GB" altLang="en-US"/>
              <a:t>I can develop initial notes into powerful phrases.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66F3C25-85A7-49A4-BD97-0C5CED74621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22"/>
    </mc:Choice>
    <mc:Fallback xmlns="">
      <p:transition spd="slow" advTm="207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82D31F0-A60B-4405-B737-E1725886B3EE}"/>
              </a:ext>
            </a:extLst>
          </p:cNvPr>
          <p:cNvSpPr txBox="1"/>
          <p:nvPr/>
        </p:nvSpPr>
        <p:spPr>
          <a:xfrm>
            <a:off x="755650" y="728663"/>
            <a:ext cx="76327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latin typeface="+mj-lt"/>
              </a:rPr>
              <a:t>Research your own Amazonian animal</a:t>
            </a:r>
          </a:p>
        </p:txBody>
      </p:sp>
      <p:pic>
        <p:nvPicPr>
          <p:cNvPr id="14339" name="Picture 2" descr="Image result for capybara">
            <a:extLst>
              <a:ext uri="{FF2B5EF4-FFF2-40B4-BE49-F238E27FC236}">
                <a16:creationId xmlns:a16="http://schemas.microsoft.com/office/drawing/2014/main" id="{7B050AB0-CFC8-496A-B035-78B3611982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5" y="1376363"/>
            <a:ext cx="262890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B824930-550F-4B56-8AE9-EEC1EF2F13E2}"/>
              </a:ext>
            </a:extLst>
          </p:cNvPr>
          <p:cNvSpPr/>
          <p:nvPr/>
        </p:nvSpPr>
        <p:spPr>
          <a:xfrm>
            <a:off x="1011238" y="1201738"/>
            <a:ext cx="1169987" cy="373062"/>
          </a:xfrm>
          <a:prstGeom prst="rect">
            <a:avLst/>
          </a:prstGeom>
          <a:solidFill>
            <a:srgbClr val="ACB6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capybara</a:t>
            </a:r>
          </a:p>
        </p:txBody>
      </p:sp>
      <p:pic>
        <p:nvPicPr>
          <p:cNvPr id="14341" name="Picture 4" descr="Image result for peccary amazon">
            <a:extLst>
              <a:ext uri="{FF2B5EF4-FFF2-40B4-BE49-F238E27FC236}">
                <a16:creationId xmlns:a16="http://schemas.microsoft.com/office/drawing/2014/main" id="{97D48EC8-2170-4ACA-8698-F4A508624D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913" y="2571750"/>
            <a:ext cx="2162175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EBD3E74-E71D-4CE3-A5F9-711D26CE6217}"/>
              </a:ext>
            </a:extLst>
          </p:cNvPr>
          <p:cNvSpPr/>
          <p:nvPr/>
        </p:nvSpPr>
        <p:spPr>
          <a:xfrm>
            <a:off x="3986213" y="4286250"/>
            <a:ext cx="1171575" cy="374650"/>
          </a:xfrm>
          <a:prstGeom prst="rect">
            <a:avLst/>
          </a:prstGeom>
          <a:solidFill>
            <a:srgbClr val="ACB6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peccary</a:t>
            </a:r>
          </a:p>
        </p:txBody>
      </p:sp>
      <p:pic>
        <p:nvPicPr>
          <p:cNvPr id="14343" name="Picture 6" descr="Image result for sloth amazon rainforest">
            <a:extLst>
              <a:ext uri="{FF2B5EF4-FFF2-40B4-BE49-F238E27FC236}">
                <a16:creationId xmlns:a16="http://schemas.microsoft.com/office/drawing/2014/main" id="{B69E57A5-F667-4B19-B685-1D16EAA46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7263" y="1227138"/>
            <a:ext cx="2162175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675C79-C023-4130-BF8B-675A8ED53CA4}"/>
              </a:ext>
            </a:extLst>
          </p:cNvPr>
          <p:cNvSpPr/>
          <p:nvPr/>
        </p:nvSpPr>
        <p:spPr>
          <a:xfrm>
            <a:off x="3986213" y="1274763"/>
            <a:ext cx="1171575" cy="373062"/>
          </a:xfrm>
          <a:prstGeom prst="rect">
            <a:avLst/>
          </a:prstGeom>
          <a:solidFill>
            <a:srgbClr val="ACB6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sloth</a:t>
            </a:r>
          </a:p>
        </p:txBody>
      </p:sp>
      <p:pic>
        <p:nvPicPr>
          <p:cNvPr id="14345" name="Picture 8" descr="Image result for poison dart frog amazon">
            <a:extLst>
              <a:ext uri="{FF2B5EF4-FFF2-40B4-BE49-F238E27FC236}">
                <a16:creationId xmlns:a16="http://schemas.microsoft.com/office/drawing/2014/main" id="{861EED5C-9278-4685-9D0C-480605ED2F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8975" y="2730500"/>
            <a:ext cx="261937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60003B2-5FF4-440B-8FDD-4314424992E0}"/>
              </a:ext>
            </a:extLst>
          </p:cNvPr>
          <p:cNvSpPr/>
          <p:nvPr/>
        </p:nvSpPr>
        <p:spPr>
          <a:xfrm>
            <a:off x="7124700" y="2309813"/>
            <a:ext cx="1169988" cy="523875"/>
          </a:xfrm>
          <a:prstGeom prst="rect">
            <a:avLst/>
          </a:prstGeom>
          <a:solidFill>
            <a:srgbClr val="ACB6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poison dart frog</a:t>
            </a:r>
          </a:p>
        </p:txBody>
      </p:sp>
      <p:pic>
        <p:nvPicPr>
          <p:cNvPr id="14347" name="Picture 4">
            <a:extLst>
              <a:ext uri="{FF2B5EF4-FFF2-40B4-BE49-F238E27FC236}">
                <a16:creationId xmlns:a16="http://schemas.microsoft.com/office/drawing/2014/main" id="{C5127785-5382-493A-9117-56D6300E74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" y="4538663"/>
            <a:ext cx="2555875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2C78F25F-1928-4C34-BD3B-E51B838B5059}"/>
              </a:ext>
            </a:extLst>
          </p:cNvPr>
          <p:cNvSpPr/>
          <p:nvPr/>
        </p:nvSpPr>
        <p:spPr>
          <a:xfrm>
            <a:off x="2133600" y="4460875"/>
            <a:ext cx="1171575" cy="374650"/>
          </a:xfrm>
          <a:prstGeom prst="rect">
            <a:avLst/>
          </a:prstGeom>
          <a:solidFill>
            <a:srgbClr val="ACB6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margay</a:t>
            </a:r>
          </a:p>
        </p:txBody>
      </p:sp>
      <p:pic>
        <p:nvPicPr>
          <p:cNvPr id="14349" name="Picture 10" descr="Image result for ocelot">
            <a:extLst>
              <a:ext uri="{FF2B5EF4-FFF2-40B4-BE49-F238E27FC236}">
                <a16:creationId xmlns:a16="http://schemas.microsoft.com/office/drawing/2014/main" id="{607844AE-BF82-49D2-AA73-8F1D0B7AD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3450" y="4752975"/>
            <a:ext cx="2762250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29F2C4CA-E319-4B99-8F82-E9FF7BE19241}"/>
              </a:ext>
            </a:extLst>
          </p:cNvPr>
          <p:cNvSpPr/>
          <p:nvPr/>
        </p:nvSpPr>
        <p:spPr>
          <a:xfrm>
            <a:off x="3402013" y="4835525"/>
            <a:ext cx="1169987" cy="374650"/>
          </a:xfrm>
          <a:prstGeom prst="rect">
            <a:avLst/>
          </a:prstGeom>
          <a:solidFill>
            <a:srgbClr val="ACB6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ocelot</a:t>
            </a:r>
          </a:p>
        </p:txBody>
      </p:sp>
      <p:pic>
        <p:nvPicPr>
          <p:cNvPr id="14351" name="Picture 12" descr="Image result for parrots of amazon rainforest">
            <a:extLst>
              <a:ext uri="{FF2B5EF4-FFF2-40B4-BE49-F238E27FC236}">
                <a16:creationId xmlns:a16="http://schemas.microsoft.com/office/drawing/2014/main" id="{08301043-B990-4F66-8E36-8DE0D77060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694238"/>
            <a:ext cx="1835150" cy="139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4140AD94-DAC2-4F7B-9F11-C506BF948801}"/>
              </a:ext>
            </a:extLst>
          </p:cNvPr>
          <p:cNvSpPr/>
          <p:nvPr/>
        </p:nvSpPr>
        <p:spPr>
          <a:xfrm>
            <a:off x="6418263" y="4565650"/>
            <a:ext cx="1169987" cy="374650"/>
          </a:xfrm>
          <a:prstGeom prst="rect">
            <a:avLst/>
          </a:prstGeom>
          <a:solidFill>
            <a:srgbClr val="ACB6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parrot</a:t>
            </a:r>
          </a:p>
        </p:txBody>
      </p:sp>
      <p:pic>
        <p:nvPicPr>
          <p:cNvPr id="14353" name="Picture 18" descr="Image result for chameleon fromt he amazon">
            <a:extLst>
              <a:ext uri="{FF2B5EF4-FFF2-40B4-BE49-F238E27FC236}">
                <a16:creationId xmlns:a16="http://schemas.microsoft.com/office/drawing/2014/main" id="{1537FF22-D84E-44FB-93C4-8613030E0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8" y="3154363"/>
            <a:ext cx="1555750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8822C61-2DC3-40A0-ABD3-C706B034AF70}"/>
              </a:ext>
            </a:extLst>
          </p:cNvPr>
          <p:cNvSpPr/>
          <p:nvPr/>
        </p:nvSpPr>
        <p:spPr>
          <a:xfrm>
            <a:off x="1503363" y="3978275"/>
            <a:ext cx="1171575" cy="374650"/>
          </a:xfrm>
          <a:prstGeom prst="rect">
            <a:avLst/>
          </a:prstGeom>
          <a:solidFill>
            <a:srgbClr val="ACB6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chameleon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794985B-4801-451F-A1EA-117D5B4CE3D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349"/>
    </mc:Choice>
    <mc:Fallback xmlns="">
      <p:transition spd="slow" advTm="663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CC855E5-6A64-4A4F-B7C1-80AC5E9014F6}"/>
              </a:ext>
            </a:extLst>
          </p:cNvPr>
          <p:cNvSpPr txBox="1"/>
          <p:nvPr/>
        </p:nvSpPr>
        <p:spPr>
          <a:xfrm>
            <a:off x="755650" y="728663"/>
            <a:ext cx="76327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latin typeface="+mj-lt"/>
              </a:rPr>
              <a:t>Research your own Amazonian animal</a:t>
            </a:r>
          </a:p>
        </p:txBody>
      </p:sp>
      <p:sp>
        <p:nvSpPr>
          <p:cNvPr id="15363" name="TextBox 18">
            <a:extLst>
              <a:ext uri="{FF2B5EF4-FFF2-40B4-BE49-F238E27FC236}">
                <a16:creationId xmlns:a16="http://schemas.microsoft.com/office/drawing/2014/main" id="{0AC6F5C3-EB72-40B7-A6D8-CD873420F9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9638" y="1652588"/>
            <a:ext cx="457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hlinkClick r:id="rId5"/>
              </a:rPr>
              <a:t>Search (nationalgeographic.com)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5364" name="TextBox 21">
            <a:extLst>
              <a:ext uri="{FF2B5EF4-FFF2-40B4-BE49-F238E27FC236}">
                <a16:creationId xmlns:a16="http://schemas.microsoft.com/office/drawing/2014/main" id="{1772AD15-ECEA-46A9-BC47-C9DE23BFB8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9638" y="2590800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hlinkClick r:id="rId6"/>
              </a:rPr>
              <a:t>Species | Protecting Wildlife | World Wildlife Fund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5365" name="TextBox 23">
            <a:extLst>
              <a:ext uri="{FF2B5EF4-FFF2-40B4-BE49-F238E27FC236}">
                <a16:creationId xmlns:a16="http://schemas.microsoft.com/office/drawing/2014/main" id="{0DF65B58-0C1C-4BC4-AD9A-24393837F7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9638" y="3886200"/>
            <a:ext cx="457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hlinkClick r:id="rId7"/>
              </a:rPr>
              <a:t>Animalia - Online Animals Encyclopedia</a:t>
            </a: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F5BDED6-14A0-4253-893B-5C0C9C31BF1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67"/>
    </mc:Choice>
    <mc:Fallback xmlns="">
      <p:transition spd="slow" advTm="380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8E3D3B8-5EBF-405F-BA00-9A8FF8A727CA}"/>
              </a:ext>
            </a:extLst>
          </p:cNvPr>
          <p:cNvSpPr txBox="1"/>
          <p:nvPr/>
        </p:nvSpPr>
        <p:spPr>
          <a:xfrm>
            <a:off x="755650" y="728663"/>
            <a:ext cx="76327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j-lt"/>
              </a:rPr>
              <a:t>Appearance of the …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9E01BE0-1892-48D1-BED8-9D8C06D5124F}"/>
              </a:ext>
            </a:extLst>
          </p:cNvPr>
          <p:cNvSpPr/>
          <p:nvPr/>
        </p:nvSpPr>
        <p:spPr>
          <a:xfrm>
            <a:off x="755650" y="1449388"/>
            <a:ext cx="7632700" cy="96361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For example if you chose a tiger then look at some images of a tiger.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Jot down some ideas in the planning sheet or on a plain piece of paper.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Initial notes (words or phrases) to describe the </a:t>
            </a:r>
            <a:r>
              <a:rPr lang="en-GB" sz="1600" b="1" dirty="0">
                <a:solidFill>
                  <a:schemeClr val="tx1"/>
                </a:solidFill>
              </a:rPr>
              <a:t>appearance</a:t>
            </a:r>
            <a:r>
              <a:rPr lang="en-GB" sz="1600" dirty="0">
                <a:solidFill>
                  <a:schemeClr val="tx1"/>
                </a:solidFill>
              </a:rPr>
              <a:t> of a tiger. Be ambitious with your vocabulary!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E6ADF2-C466-42AB-A702-9E81F60C053D}"/>
              </a:ext>
            </a:extLst>
          </p:cNvPr>
          <p:cNvSpPr/>
          <p:nvPr/>
        </p:nvSpPr>
        <p:spPr>
          <a:xfrm>
            <a:off x="755650" y="2484438"/>
            <a:ext cx="7632700" cy="596900"/>
          </a:xfrm>
          <a:prstGeom prst="rect">
            <a:avLst/>
          </a:prstGeom>
          <a:solidFill>
            <a:srgbClr val="ACB6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Think about the colours, shapes and beauty of the creature.</a:t>
            </a:r>
          </a:p>
        </p:txBody>
      </p:sp>
      <p:pic>
        <p:nvPicPr>
          <p:cNvPr id="16389" name="Picture 7">
            <a:extLst>
              <a:ext uri="{FF2B5EF4-FFF2-40B4-BE49-F238E27FC236}">
                <a16:creationId xmlns:a16="http://schemas.microsoft.com/office/drawing/2014/main" id="{82038BAF-EBF6-4F2A-A910-15918A4D0F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02" r="24699"/>
          <a:stretch>
            <a:fillRect/>
          </a:stretch>
        </p:blipFill>
        <p:spPr bwMode="auto">
          <a:xfrm>
            <a:off x="755650" y="3148013"/>
            <a:ext cx="2530475" cy="294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8">
            <a:extLst>
              <a:ext uri="{FF2B5EF4-FFF2-40B4-BE49-F238E27FC236}">
                <a16:creationId xmlns:a16="http://schemas.microsoft.com/office/drawing/2014/main" id="{CA0F16E3-512B-430B-AAD9-5DCEC47AA7A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6" r="8614"/>
          <a:stretch>
            <a:fillRect/>
          </a:stretch>
        </p:blipFill>
        <p:spPr bwMode="auto">
          <a:xfrm>
            <a:off x="3306763" y="3141663"/>
            <a:ext cx="2530475" cy="295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17">
            <a:extLst>
              <a:ext uri="{FF2B5EF4-FFF2-40B4-BE49-F238E27FC236}">
                <a16:creationId xmlns:a16="http://schemas.microsoft.com/office/drawing/2014/main" id="{E493E649-FCA9-4D0E-8C82-85BE9577972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76" r="19151"/>
          <a:stretch>
            <a:fillRect/>
          </a:stretch>
        </p:blipFill>
        <p:spPr bwMode="auto">
          <a:xfrm>
            <a:off x="5857875" y="3148013"/>
            <a:ext cx="2530475" cy="294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7307C4E-A857-40D5-86CC-04E889347F5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863"/>
    </mc:Choice>
    <mc:Fallback xmlns="">
      <p:transition spd="slow" advTm="288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CCD629F-EF3F-4518-9778-392A1C7B6D5D}"/>
              </a:ext>
            </a:extLst>
          </p:cNvPr>
          <p:cNvSpPr txBox="1"/>
          <p:nvPr/>
        </p:nvSpPr>
        <p:spPr>
          <a:xfrm>
            <a:off x="755650" y="728663"/>
            <a:ext cx="76327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j-lt"/>
              </a:rPr>
              <a:t>Movement of…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4687974-666F-4613-8AF8-C67F9C28188B}"/>
              </a:ext>
            </a:extLst>
          </p:cNvPr>
          <p:cNvSpPr/>
          <p:nvPr/>
        </p:nvSpPr>
        <p:spPr>
          <a:xfrm>
            <a:off x="755650" y="1449388"/>
            <a:ext cx="7632700" cy="6508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Next, we want to consider the movement of your animal.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9726C2D-ED50-491E-86E6-C8099435C2D8}"/>
              </a:ext>
            </a:extLst>
          </p:cNvPr>
          <p:cNvSpPr/>
          <p:nvPr/>
        </p:nvSpPr>
        <p:spPr>
          <a:xfrm>
            <a:off x="755650" y="2166938"/>
            <a:ext cx="7632700" cy="1046162"/>
          </a:xfrm>
          <a:prstGeom prst="rect">
            <a:avLst/>
          </a:prstGeom>
          <a:solidFill>
            <a:srgbClr val="ACB6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Can anyone describe the way their animal moves at different times?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For example a tiger moves at differently at different times: slowly, silently stalking its prey, then sprinting and pouncing on a kill.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Think of its body, limbs, posture, speed and power.</a:t>
            </a:r>
          </a:p>
        </p:txBody>
      </p:sp>
      <p:sp>
        <p:nvSpPr>
          <p:cNvPr id="17413" name="Rectangle 2">
            <a:extLst>
              <a:ext uri="{FF2B5EF4-FFF2-40B4-BE49-F238E27FC236}">
                <a16:creationId xmlns:a16="http://schemas.microsoft.com/office/drawing/2014/main" id="{38040A24-2E03-496F-846D-274385B9CB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8063" y="6175375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rgbClr val="000000"/>
                </a:solidFill>
                <a:latin typeface="Arial" panose="020B0604020202020204" pitchFamily="34" charset="0"/>
              </a:rPr>
              <a:t>Photo courtesy of MrGuilt(@flickr.com) - granted under creative commons licence - attribution</a:t>
            </a:r>
            <a:endParaRPr lang="en-GB" altLang="en-US" sz="500">
              <a:solidFill>
                <a:schemeClr val="tx1"/>
              </a:solidFill>
            </a:endParaRPr>
          </a:p>
        </p:txBody>
      </p:sp>
      <p:pic>
        <p:nvPicPr>
          <p:cNvPr id="17414" name="Picture 4">
            <a:extLst>
              <a:ext uri="{FF2B5EF4-FFF2-40B4-BE49-F238E27FC236}">
                <a16:creationId xmlns:a16="http://schemas.microsoft.com/office/drawing/2014/main" id="{FC601ADD-A2DE-4F66-94DA-E70A37F7DB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19" b="24416"/>
          <a:stretch>
            <a:fillRect/>
          </a:stretch>
        </p:blipFill>
        <p:spPr bwMode="auto">
          <a:xfrm>
            <a:off x="757238" y="3278188"/>
            <a:ext cx="7631112" cy="281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398CABA-7BEA-4C1E-AF84-B1D6FAD916A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781"/>
    </mc:Choice>
    <mc:Fallback xmlns="">
      <p:transition spd="slow" advTm="347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103FD47-B6EB-4A4E-8731-B253B9731F74}"/>
              </a:ext>
            </a:extLst>
          </p:cNvPr>
          <p:cNvSpPr txBox="1"/>
          <p:nvPr/>
        </p:nvSpPr>
        <p:spPr>
          <a:xfrm>
            <a:off x="755650" y="728663"/>
            <a:ext cx="76327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j-lt"/>
              </a:rPr>
              <a:t>Danger of…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A7BE09E-DA47-407C-828E-7AF65D8F03FC}"/>
              </a:ext>
            </a:extLst>
          </p:cNvPr>
          <p:cNvSpPr/>
          <p:nvPr/>
        </p:nvSpPr>
        <p:spPr>
          <a:xfrm>
            <a:off x="755650" y="1449388"/>
            <a:ext cx="7632700" cy="6508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Think about the words and phrases to describe the danger of your creature if they are a predator or the danger it faces if it is prey.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09763A4-83D8-4AE0-BE07-DE50FC4F5F77}"/>
              </a:ext>
            </a:extLst>
          </p:cNvPr>
          <p:cNvSpPr/>
          <p:nvPr/>
        </p:nvSpPr>
        <p:spPr>
          <a:xfrm>
            <a:off x="755650" y="2166938"/>
            <a:ext cx="7632700" cy="666750"/>
          </a:xfrm>
          <a:prstGeom prst="rect">
            <a:avLst/>
          </a:prstGeom>
          <a:solidFill>
            <a:srgbClr val="ACB6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Can you use any similes or metaphors as part of your descriptive phrases?</a:t>
            </a:r>
          </a:p>
        </p:txBody>
      </p:sp>
      <p:pic>
        <p:nvPicPr>
          <p:cNvPr id="18437" name="Picture 6">
            <a:extLst>
              <a:ext uri="{FF2B5EF4-FFF2-40B4-BE49-F238E27FC236}">
                <a16:creationId xmlns:a16="http://schemas.microsoft.com/office/drawing/2014/main" id="{D0B52E53-50A3-452D-A250-88602B00124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70" b="30167"/>
          <a:stretch>
            <a:fillRect/>
          </a:stretch>
        </p:blipFill>
        <p:spPr bwMode="auto">
          <a:xfrm>
            <a:off x="769938" y="2900363"/>
            <a:ext cx="7618412" cy="319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F235F61-E303-4217-B596-BD7976376FA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781"/>
    </mc:Choice>
    <mc:Fallback xmlns="">
      <p:transition spd="slow" advTm="427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55E8D67-DFE0-48FD-A967-F703716F5262}"/>
              </a:ext>
            </a:extLst>
          </p:cNvPr>
          <p:cNvSpPr txBox="1"/>
          <p:nvPr/>
        </p:nvSpPr>
        <p:spPr>
          <a:xfrm>
            <a:off x="755650" y="728663"/>
            <a:ext cx="76327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j-lt"/>
              </a:rPr>
              <a:t>Opinions About the…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178A2B7-4CDC-408B-A738-0C911263E613}"/>
              </a:ext>
            </a:extLst>
          </p:cNvPr>
          <p:cNvSpPr/>
          <p:nvPr/>
        </p:nvSpPr>
        <p:spPr>
          <a:xfrm>
            <a:off x="755650" y="1449388"/>
            <a:ext cx="7632700" cy="7175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Based on all of your observations so far, along with your existing knowledge, what is you personal opinion about your animal?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Is it positive, negative or mixed?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82DD83F-7EAE-468F-B718-912AC1292429}"/>
              </a:ext>
            </a:extLst>
          </p:cNvPr>
          <p:cNvSpPr/>
          <p:nvPr/>
        </p:nvSpPr>
        <p:spPr>
          <a:xfrm>
            <a:off x="755650" y="2254250"/>
            <a:ext cx="7632700" cy="666750"/>
          </a:xfrm>
          <a:prstGeom prst="rect">
            <a:avLst/>
          </a:prstGeom>
          <a:solidFill>
            <a:srgbClr val="ACB6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What words or phrases incorporated into the poem add to a personal opinion?</a:t>
            </a:r>
          </a:p>
        </p:txBody>
      </p:sp>
      <p:pic>
        <p:nvPicPr>
          <p:cNvPr id="19461" name="Picture 2">
            <a:extLst>
              <a:ext uri="{FF2B5EF4-FFF2-40B4-BE49-F238E27FC236}">
                <a16:creationId xmlns:a16="http://schemas.microsoft.com/office/drawing/2014/main" id="{0F68A4E6-5EAA-4618-935F-7487672A18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144"/>
          <a:stretch>
            <a:fillRect/>
          </a:stretch>
        </p:blipFill>
        <p:spPr bwMode="auto">
          <a:xfrm>
            <a:off x="623888" y="3008313"/>
            <a:ext cx="4630737" cy="308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5F574A8-8AC1-41AA-BC7F-ABCCDBC958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8813" y="3614738"/>
            <a:ext cx="137795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tx1"/>
                </a:solidFill>
              </a:rPr>
              <a:t>To me…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tx1"/>
                </a:solidFill>
              </a:rPr>
              <a:t>I believe…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tx1"/>
                </a:solidFill>
              </a:rPr>
              <a:t>I think…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C4657E03-5499-43B1-8515-7AD0EB08457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248"/>
    </mc:Choice>
    <mc:Fallback xmlns="">
      <p:transition spd="slow" advTm="442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4C3BB3-D422-4943-A634-00294851FC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73106" y="305474"/>
            <a:ext cx="4437389" cy="624705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610E410-C7CF-4AD9-8461-EB39FE9E0AB7}"/>
              </a:ext>
            </a:extLst>
          </p:cNvPr>
          <p:cNvSpPr/>
          <p:nvPr/>
        </p:nvSpPr>
        <p:spPr>
          <a:xfrm>
            <a:off x="755650" y="1449388"/>
            <a:ext cx="3055699" cy="13504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Use the links to look at pictures of your animal and then either use the plan provide or use its structure to make notes about these areas of your animal.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A98EA63-4ECA-4E64-8F25-0B2E8154336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sp>
        <p:nvSpPr>
          <p:cNvPr id="7" name="TextBox 18">
            <a:extLst>
              <a:ext uri="{FF2B5EF4-FFF2-40B4-BE49-F238E27FC236}">
                <a16:creationId xmlns:a16="http://schemas.microsoft.com/office/drawing/2014/main" id="{DA513345-805C-4599-B56B-B7E2E69E0F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693" y="3060700"/>
            <a:ext cx="298263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hlinkClick r:id="rId7"/>
              </a:rPr>
              <a:t>Search (nationalgeographic.com)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8" name="TextBox 21">
            <a:extLst>
              <a:ext uri="{FF2B5EF4-FFF2-40B4-BE49-F238E27FC236}">
                <a16:creationId xmlns:a16="http://schemas.microsoft.com/office/drawing/2014/main" id="{BE5F9747-5399-4DA7-A8A6-FD1AC573A6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693" y="3998912"/>
            <a:ext cx="298263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hlinkClick r:id="rId8"/>
              </a:rPr>
              <a:t>Species | Protecting Wildlife | World Wildlife Fund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9" name="TextBox 23">
            <a:extLst>
              <a:ext uri="{FF2B5EF4-FFF2-40B4-BE49-F238E27FC236}">
                <a16:creationId xmlns:a16="http://schemas.microsoft.com/office/drawing/2014/main" id="{5F4B6575-1F29-4384-880C-3C781DC3D0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693" y="5294312"/>
            <a:ext cx="298263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hlinkClick r:id="rId9"/>
              </a:rPr>
              <a:t>Animalia - Online Animals Encyclopedia</a:t>
            </a:r>
            <a:endParaRPr lang="en-GB" altLang="en-US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9929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268"/>
    </mc:Choice>
    <mc:Fallback xmlns="">
      <p:transition spd="slow" advTm="432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1515CCE-5FD9-4ED5-8208-E171B02E0574}"/>
              </a:ext>
            </a:extLst>
          </p:cNvPr>
          <p:cNvSpPr txBox="1"/>
          <p:nvPr/>
        </p:nvSpPr>
        <p:spPr>
          <a:xfrm>
            <a:off x="755650" y="728663"/>
            <a:ext cx="76327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j-lt"/>
              </a:rPr>
              <a:t>Powerful Phrases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6287CB1-CC37-454F-A94C-D615B7475AF7}"/>
              </a:ext>
            </a:extLst>
          </p:cNvPr>
          <p:cNvSpPr/>
          <p:nvPr/>
        </p:nvSpPr>
        <p:spPr>
          <a:xfrm>
            <a:off x="755650" y="1449388"/>
            <a:ext cx="7632700" cy="7175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The final task in today’s lesson is </a:t>
            </a:r>
            <a:r>
              <a:rPr lang="en-GB" sz="1600" b="1" dirty="0">
                <a:solidFill>
                  <a:schemeClr val="tx1"/>
                </a:solidFill>
              </a:rPr>
              <a:t>to develop some of our initial notes </a:t>
            </a:r>
            <a:r>
              <a:rPr lang="en-GB" sz="1600" dirty="0">
                <a:solidFill>
                  <a:schemeClr val="tx1"/>
                </a:solidFill>
              </a:rPr>
              <a:t>and convert them into powerful phrases, that could be used as part of a poem.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59EE533-DD24-41F8-B470-17F29A8A0519}"/>
              </a:ext>
            </a:extLst>
          </p:cNvPr>
          <p:cNvSpPr/>
          <p:nvPr/>
        </p:nvSpPr>
        <p:spPr>
          <a:xfrm>
            <a:off x="755650" y="5329238"/>
            <a:ext cx="4277596" cy="763587"/>
          </a:xfrm>
          <a:prstGeom prst="rect">
            <a:avLst/>
          </a:prstGeom>
          <a:solidFill>
            <a:srgbClr val="ACB6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Now try it with some of your initial notes.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What powerful phrases can you create?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0A3816C-59D7-44A1-BDBB-C918875FA2AE}"/>
              </a:ext>
            </a:extLst>
          </p:cNvPr>
          <p:cNvSpPr/>
          <p:nvPr/>
        </p:nvSpPr>
        <p:spPr>
          <a:xfrm>
            <a:off x="755650" y="2262188"/>
            <a:ext cx="7632700" cy="112553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0486" name="Rectangle 7">
            <a:extLst>
              <a:ext uri="{FF2B5EF4-FFF2-40B4-BE49-F238E27FC236}">
                <a16:creationId xmlns:a16="http://schemas.microsoft.com/office/drawing/2014/main" id="{0F8DA439-A4B6-4F99-995F-150E8602C6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3925" y="2452688"/>
            <a:ext cx="10207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accent1"/>
                </a:solidFill>
              </a:rPr>
              <a:t>majestic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37B9577-7C47-44B5-A1ED-BB8E423A8734}"/>
              </a:ext>
            </a:extLst>
          </p:cNvPr>
          <p:cNvSpPr/>
          <p:nvPr/>
        </p:nvSpPr>
        <p:spPr>
          <a:xfrm>
            <a:off x="1931988" y="2898775"/>
            <a:ext cx="1052512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/>
                </a:solidFill>
                <a:latin typeface="+mn-lt"/>
              </a:rPr>
              <a:t>predator</a:t>
            </a:r>
          </a:p>
        </p:txBody>
      </p:sp>
      <p:sp>
        <p:nvSpPr>
          <p:cNvPr id="20488" name="Rectangle 9">
            <a:extLst>
              <a:ext uri="{FF2B5EF4-FFF2-40B4-BE49-F238E27FC236}">
                <a16:creationId xmlns:a16="http://schemas.microsoft.com/office/drawing/2014/main" id="{035AE13D-446C-4E16-9731-236DB7A11E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5100" y="2398713"/>
            <a:ext cx="16144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accent2"/>
                </a:solidFill>
              </a:rPr>
              <a:t>stalks silently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4F5FE26-1600-429A-A156-2F7163157236}"/>
              </a:ext>
            </a:extLst>
          </p:cNvPr>
          <p:cNvSpPr/>
          <p:nvPr/>
        </p:nvSpPr>
        <p:spPr>
          <a:xfrm>
            <a:off x="3741738" y="2911475"/>
            <a:ext cx="1660525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6"/>
                </a:solidFill>
                <a:latin typeface="+mn-lt"/>
              </a:rPr>
              <a:t>orange stripes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8F8A518-04E2-4EC2-A9DC-9C3428B173A5}"/>
              </a:ext>
            </a:extLst>
          </p:cNvPr>
          <p:cNvSpPr/>
          <p:nvPr/>
        </p:nvSpPr>
        <p:spPr>
          <a:xfrm>
            <a:off x="5143500" y="2309813"/>
            <a:ext cx="995363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pounces</a:t>
            </a:r>
          </a:p>
        </p:txBody>
      </p:sp>
      <p:sp>
        <p:nvSpPr>
          <p:cNvPr id="20491" name="Rectangle 12">
            <a:extLst>
              <a:ext uri="{FF2B5EF4-FFF2-40B4-BE49-F238E27FC236}">
                <a16:creationId xmlns:a16="http://schemas.microsoft.com/office/drawing/2014/main" id="{14068261-37B6-4FC5-88F4-C0CD3B3608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4613" y="2452688"/>
            <a:ext cx="18811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FF0000"/>
                </a:solidFill>
              </a:rPr>
              <a:t>muscular sprints</a:t>
            </a:r>
          </a:p>
        </p:txBody>
      </p:sp>
      <p:sp>
        <p:nvSpPr>
          <p:cNvPr id="20492" name="Rectangle 13">
            <a:extLst>
              <a:ext uri="{FF2B5EF4-FFF2-40B4-BE49-F238E27FC236}">
                <a16:creationId xmlns:a16="http://schemas.microsoft.com/office/drawing/2014/main" id="{22D25F66-39A6-45CF-A5FD-249522E184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3438" y="2886075"/>
            <a:ext cx="11636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0B050"/>
                </a:solidFill>
              </a:rPr>
              <a:t>huge legs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5223388-8924-49E2-8C67-94E1D27FACEA}"/>
              </a:ext>
            </a:extLst>
          </p:cNvPr>
          <p:cNvSpPr/>
          <p:nvPr/>
        </p:nvSpPr>
        <p:spPr>
          <a:xfrm>
            <a:off x="755650" y="3644900"/>
            <a:ext cx="3173413" cy="6477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1"/>
                </a:solidFill>
                <a:latin typeface="+mn-lt"/>
              </a:rPr>
              <a:t>Majestic</a:t>
            </a: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 </a:t>
            </a:r>
            <a:r>
              <a:rPr lang="en-GB" dirty="0">
                <a:solidFill>
                  <a:schemeClr val="accent5"/>
                </a:solidFill>
                <a:latin typeface="+mn-lt"/>
              </a:rPr>
              <a:t>predator</a:t>
            </a:r>
            <a:r>
              <a:rPr lang="en-GB" dirty="0">
                <a:latin typeface="+mn-lt"/>
              </a:rPr>
              <a:t>, </a:t>
            </a:r>
            <a:r>
              <a:rPr lang="en-GB" dirty="0">
                <a:solidFill>
                  <a:schemeClr val="accent2"/>
                </a:solidFill>
                <a:latin typeface="+mn-lt"/>
              </a:rPr>
              <a:t>silently stalking</a:t>
            </a:r>
            <a:r>
              <a:rPr lang="en-GB" dirty="0">
                <a:latin typeface="+mn-lt"/>
              </a:rPr>
              <a:t> its prey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BA6C602-FCB6-4554-B357-FEDC12179012}"/>
              </a:ext>
            </a:extLst>
          </p:cNvPr>
          <p:cNvSpPr/>
          <p:nvPr/>
        </p:nvSpPr>
        <p:spPr>
          <a:xfrm>
            <a:off x="3419475" y="4319588"/>
            <a:ext cx="24384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Burnt </a:t>
            </a:r>
            <a:r>
              <a:rPr lang="en-GB" dirty="0">
                <a:solidFill>
                  <a:schemeClr val="accent6"/>
                </a:solidFill>
                <a:latin typeface="+mn-lt"/>
              </a:rPr>
              <a:t>orange stripes </a:t>
            </a:r>
            <a:r>
              <a:rPr lang="en-GB" dirty="0">
                <a:latin typeface="+mn-lt"/>
              </a:rPr>
              <a:t>like flickering flames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2F30930-E9E3-4C6C-94EE-4358348A3FA8}"/>
              </a:ext>
            </a:extLst>
          </p:cNvPr>
          <p:cNvSpPr/>
          <p:nvPr/>
        </p:nvSpPr>
        <p:spPr>
          <a:xfrm>
            <a:off x="6105525" y="3594100"/>
            <a:ext cx="2438400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00B050"/>
                </a:solidFill>
                <a:latin typeface="+mn-lt"/>
              </a:rPr>
              <a:t>Huge</a:t>
            </a:r>
            <a:r>
              <a:rPr lang="en-GB" dirty="0">
                <a:latin typeface="+mn-lt"/>
              </a:rPr>
              <a:t>, </a:t>
            </a:r>
            <a:r>
              <a:rPr lang="en-GB" dirty="0">
                <a:solidFill>
                  <a:srgbClr val="FF0000"/>
                </a:solidFill>
                <a:latin typeface="+mn-lt"/>
              </a:rPr>
              <a:t>muscular</a:t>
            </a:r>
            <a:r>
              <a:rPr lang="en-GB" dirty="0">
                <a:latin typeface="+mn-lt"/>
              </a:rPr>
              <a:t> </a:t>
            </a:r>
            <a:r>
              <a:rPr lang="en-GB" dirty="0">
                <a:solidFill>
                  <a:srgbClr val="00B050"/>
                </a:solidFill>
                <a:latin typeface="+mn-lt"/>
              </a:rPr>
              <a:t>legs</a:t>
            </a:r>
            <a:r>
              <a:rPr lang="en-GB" dirty="0">
                <a:latin typeface="+mn-lt"/>
              </a:rPr>
              <a:t> </a:t>
            </a:r>
            <a:r>
              <a:rPr lang="en-GB" dirty="0">
                <a:solidFill>
                  <a:srgbClr val="FF0000"/>
                </a:solidFill>
                <a:latin typeface="+mn-lt"/>
              </a:rPr>
              <a:t>sprinting</a:t>
            </a:r>
            <a:r>
              <a:rPr lang="en-GB" dirty="0">
                <a:latin typeface="+mn-lt"/>
              </a:rPr>
              <a:t> or poised ready to </a:t>
            </a: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pounce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957A001-0454-4234-887F-1CD9687FEE4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C4360C03-E8A1-4570-ABA4-51823301F6A7}"/>
              </a:ext>
            </a:extLst>
          </p:cNvPr>
          <p:cNvSpPr/>
          <p:nvPr/>
        </p:nvSpPr>
        <p:spPr>
          <a:xfrm>
            <a:off x="5777713" y="5114165"/>
            <a:ext cx="2610637" cy="106333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DON’T write your poem yet! We have more to do before we start writing it!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991"/>
    </mc:Choice>
    <mc:Fallback xmlns="">
      <p:transition spd="slow" advTm="59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 animBg="1"/>
      <p:bldP spid="15" grpId="0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625995FA-9408-4A2C-B692-34287FEF1A71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7FA23D5F-EFFC-4075-B856-E89B89684EDB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1508" name="Title 1">
            <a:extLst>
              <a:ext uri="{FF2B5EF4-FFF2-40B4-BE49-F238E27FC236}">
                <a16:creationId xmlns:a16="http://schemas.microsoft.com/office/drawing/2014/main" id="{A9EDBA7C-B2B6-4C2E-A980-9C54392167C1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21509" name="Title 1">
            <a:extLst>
              <a:ext uri="{FF2B5EF4-FFF2-40B4-BE49-F238E27FC236}">
                <a16:creationId xmlns:a16="http://schemas.microsoft.com/office/drawing/2014/main" id="{DCC3366C-643A-467C-B9D0-6DF9D15873F4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21510" name="Content Placeholder 15">
            <a:extLst>
              <a:ext uri="{FF2B5EF4-FFF2-40B4-BE49-F238E27FC236}">
                <a16:creationId xmlns:a16="http://schemas.microsoft.com/office/drawing/2014/main" id="{CBBB1B6D-374B-462B-9351-5EA4E173622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L.O:To develop initial ideas for a descriptive poem about an animal from the Amazon.</a:t>
            </a:r>
          </a:p>
        </p:txBody>
      </p:sp>
      <p:sp>
        <p:nvSpPr>
          <p:cNvPr id="21511" name="Content Placeholder 15">
            <a:extLst>
              <a:ext uri="{FF2B5EF4-FFF2-40B4-BE49-F238E27FC236}">
                <a16:creationId xmlns:a16="http://schemas.microsoft.com/office/drawing/2014/main" id="{EF65E095-2BFB-4EE5-A120-CA6179945D10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/>
              <a:t>I can make observation notes with relevant words and phrases.</a:t>
            </a:r>
          </a:p>
          <a:p>
            <a:pPr eaLnBrk="1" hangingPunct="1"/>
            <a:r>
              <a:rPr lang="en-GB" altLang="en-US"/>
              <a:t>I can include my personal opinion within descriptive phrases.</a:t>
            </a:r>
          </a:p>
          <a:p>
            <a:pPr eaLnBrk="1" hangingPunct="1"/>
            <a:r>
              <a:rPr lang="en-GB" altLang="en-US"/>
              <a:t>I can develop initial notes into powerful phrases.</a:t>
            </a:r>
          </a:p>
        </p:txBody>
      </p:sp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7|5.9|3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6.3|7.1|7.2|5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3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#English Lesson Presentation.pptx" id="{53ABCBF8-228C-4216-89FC-4DC4E9C7AE2C}" vid="{56CAEF1F-959C-4ABD-8377-FD1FFE1CA16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#English Lesson Presentation</Template>
  <TotalTime>0</TotalTime>
  <Words>556</Words>
  <Application>Microsoft Office PowerPoint</Application>
  <PresentationFormat>On-screen Show (4:3)</PresentationFormat>
  <Paragraphs>72</Paragraphs>
  <Slides>13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Twinkl</vt:lpstr>
      <vt:lpstr>Arial</vt:lpstr>
      <vt:lpstr>Tuffy</vt:lpstr>
      <vt:lpstr>Twinkl SemiBold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Naomi Akien</cp:lastModifiedBy>
  <cp:revision>34</cp:revision>
  <dcterms:created xsi:type="dcterms:W3CDTF">2017-02-09T12:08:11Z</dcterms:created>
  <dcterms:modified xsi:type="dcterms:W3CDTF">2021-02-08T23:11:18Z</dcterms:modified>
</cp:coreProperties>
</file>