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
  </p:notesMasterIdLst>
  <p:handoutMasterIdLst>
    <p:handoutMasterId r:id="rId8"/>
  </p:handoutMasterIdLst>
  <p:sldIdLst>
    <p:sldId id="275" r:id="rId2"/>
    <p:sldId id="260" r:id="rId3"/>
    <p:sldId id="297" r:id="rId4"/>
    <p:sldId id="298" r:id="rId5"/>
    <p:sldId id="283" r:id="rId6"/>
  </p:sldIdLst>
  <p:sldSz cx="9144000" cy="6858000" type="screen4x3"/>
  <p:notesSz cx="6858000" cy="9144000"/>
  <p:embeddedFontLst>
    <p:embeddedFont>
      <p:font typeface="Calibri" panose="020F0502020204030204" pitchFamily="34" charset="0"/>
      <p:regular r:id="rId9"/>
      <p:bold r:id="rId10"/>
      <p:italic r:id="rId11"/>
      <p:boldItalic r:id="rId12"/>
    </p:embeddedFont>
    <p:embeddedFont>
      <p:font typeface="Sassoon Infant Rg" panose="02000503030000020003" charset="0"/>
      <p:regular r:id="rId13"/>
      <p:bold r:id="rId14"/>
    </p:embeddedFont>
    <p:embeddedFont>
      <p:font typeface="Twinkl" panose="020B0604020202020204" charset="0"/>
      <p:regular r:id="rId15"/>
      <p:bold r:id="rId1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6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ine D" initials="CD" lastIdx="1" clrIdx="0">
    <p:extLst>
      <p:ext uri="{19B8F6BF-5375-455C-9EA6-DF929625EA0E}">
        <p15:presenceInfo xmlns:p15="http://schemas.microsoft.com/office/powerpoint/2012/main" userId="S-1-5-21-2457990597-2300607627-180730703-144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1339" y="72"/>
      </p:cViewPr>
      <p:guideLst>
        <p:guide orient="horz" pos="2183"/>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notesMaster" Target="notesMasters/notesMaster1.xml"/><Relationship Id="rId12" Type="http://schemas.openxmlformats.org/officeDocument/2006/relationships/font" Target="fonts/font4.fntdata"/><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4BBD82-1C0D-4C55-B065-4B91B35E83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D50DBD6-FCCF-4398-BED9-19946B92E1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F9FAD9C-E731-4603-AAEB-B5A1C9FA97B1}" type="datetimeFigureOut">
              <a:rPr lang="en-GB"/>
              <a:pPr>
                <a:defRPr/>
              </a:pPr>
              <a:t>07/02/2021</a:t>
            </a:fld>
            <a:endParaRPr lang="en-GB"/>
          </a:p>
        </p:txBody>
      </p:sp>
      <p:sp>
        <p:nvSpPr>
          <p:cNvPr id="4" name="Footer Placeholder 3">
            <a:extLst>
              <a:ext uri="{FF2B5EF4-FFF2-40B4-BE49-F238E27FC236}">
                <a16:creationId xmlns:a16="http://schemas.microsoft.com/office/drawing/2014/main" id="{DF57571F-3C49-4F04-AD89-E78B36DE02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8B2C64FE-C5CF-4AB4-B4F6-2FC755E70CB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D90685A-5833-46A0-A016-DB6778EF170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D7833BE-007A-4F18-8BB0-CC0E1B07FE6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481D134-535C-481E-8700-D86116BDCFD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EE86589-FECE-4A36-AAEE-F9ADF2FA94C4}" type="datetimeFigureOut">
              <a:rPr lang="en-GB"/>
              <a:pPr>
                <a:defRPr/>
              </a:pPr>
              <a:t>07/02/2021</a:t>
            </a:fld>
            <a:endParaRPr lang="en-GB"/>
          </a:p>
        </p:txBody>
      </p:sp>
      <p:sp>
        <p:nvSpPr>
          <p:cNvPr id="4" name="Slide Image Placeholder 3">
            <a:extLst>
              <a:ext uri="{FF2B5EF4-FFF2-40B4-BE49-F238E27FC236}">
                <a16:creationId xmlns:a16="http://schemas.microsoft.com/office/drawing/2014/main" id="{B7F585FF-8380-48BB-8699-15D95B17C8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F3EEFF6-F706-4AF7-B001-04054437877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55F1B9C-A2E3-4594-90FE-58FCA9C584E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88F2BD20-5835-496D-A20B-BDC49EE257DE}"/>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DF501D-5D97-424A-B6DC-AB6CD8D461B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02589B-9A4F-4B6C-B3F8-03AFDC2DC381}" type="slidenum">
              <a:rPr lang="en-GB" smtClean="0"/>
              <a:t>2</a:t>
            </a:fld>
            <a:endParaRPr lang="en-GB"/>
          </a:p>
        </p:txBody>
      </p:sp>
    </p:spTree>
    <p:extLst>
      <p:ext uri="{BB962C8B-B14F-4D97-AF65-F5344CB8AC3E}">
        <p14:creationId xmlns:p14="http://schemas.microsoft.com/office/powerpoint/2010/main" val="35577244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4AA8A68-6C35-4749-A64A-9578515D464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3309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58D020DD-7784-4EE7-9E86-AE409EF2C0B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9229B35E-E6AB-4ED8-AD3B-CFD89862220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8525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4D208F5-FCCD-4B6B-91F2-1A844A7A693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71128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D44AF5C3-EE54-4DE1-A171-79CA004C21C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3443EFF-008A-4BB0-91FF-83D5F946C4BA}"/>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16A3AA6-193E-4939-8DC0-FECEA7F1357A}"/>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A16B4BA9-D5A7-4BAD-9D1A-7E30E44915F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EB086A58-784A-4225-AC66-A6803B73A54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753923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23EED9E-EE9F-4AC6-AAAF-EBA9AF990A7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1857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7833504-E9CD-4764-89A2-6A65CC765C6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702625CB-3AFC-41B9-A670-617B24E4B86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5.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notesSlide" Target="../notesSlides/notesSlide1.xml"/><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
            <a:extLst>
              <a:ext uri="{FF2B5EF4-FFF2-40B4-BE49-F238E27FC236}">
                <a16:creationId xmlns:a16="http://schemas.microsoft.com/office/drawing/2014/main" id="{6521645F-8183-4297-86B0-9FD1F296B707}"/>
              </a:ext>
            </a:extLst>
          </p:cNvPr>
          <p:cNvSpPr>
            <a:spLocks noGrp="1"/>
          </p:cNvSpPr>
          <p:nvPr>
            <p:ph type="title"/>
          </p:nvPr>
        </p:nvSpPr>
        <p:spPr>
          <a:xfrm>
            <a:off x="457200" y="479425"/>
            <a:ext cx="8220075" cy="1997075"/>
          </a:xfrm>
        </p:spPr>
        <p:txBody>
          <a:bodyPr/>
          <a:lstStyle/>
          <a:p>
            <a:pPr algn="ctr"/>
            <a:r>
              <a:rPr lang="en-GB" altLang="en-US" dirty="0">
                <a:latin typeface="Twinkl SemiBold"/>
              </a:rPr>
              <a:t>Beech English</a:t>
            </a:r>
            <a:br>
              <a:rPr lang="en-GB" altLang="en-US" dirty="0">
                <a:latin typeface="Twinkl SemiBold"/>
              </a:rPr>
            </a:br>
            <a:r>
              <a:rPr lang="en-GB" altLang="en-US" dirty="0">
                <a:latin typeface="Twinkl SemiBold"/>
              </a:rPr>
              <a:t>Monday 8</a:t>
            </a:r>
            <a:r>
              <a:rPr lang="en-GB" altLang="en-US" baseline="30000" dirty="0">
                <a:latin typeface="Twinkl SemiBold"/>
              </a:rPr>
              <a:t>th</a:t>
            </a:r>
            <a:r>
              <a:rPr lang="en-GB" altLang="en-US" dirty="0">
                <a:latin typeface="Twinkl SemiBold"/>
              </a:rPr>
              <a:t> February</a:t>
            </a:r>
          </a:p>
        </p:txBody>
      </p:sp>
      <p:sp>
        <p:nvSpPr>
          <p:cNvPr id="9219" name="TextBox 3">
            <a:extLst>
              <a:ext uri="{FF2B5EF4-FFF2-40B4-BE49-F238E27FC236}">
                <a16:creationId xmlns:a16="http://schemas.microsoft.com/office/drawing/2014/main" id="{9855A562-43B3-46A5-9BE5-56A780C4B208}"/>
              </a:ext>
            </a:extLst>
          </p:cNvPr>
          <p:cNvSpPr txBox="1">
            <a:spLocks noChangeArrowheads="1"/>
          </p:cNvSpPr>
          <p:nvPr/>
        </p:nvSpPr>
        <p:spPr bwMode="auto">
          <a:xfrm>
            <a:off x="917575" y="2598738"/>
            <a:ext cx="75231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None/>
            </a:pPr>
            <a:r>
              <a:rPr lang="en-GB" altLang="en-US" sz="2800" b="1" dirty="0">
                <a:solidFill>
                  <a:schemeClr val="tx1"/>
                </a:solidFill>
              </a:rPr>
              <a:t>LO: I can write a quest myth.</a:t>
            </a:r>
          </a:p>
        </p:txBody>
      </p:sp>
      <p:pic>
        <p:nvPicPr>
          <p:cNvPr id="9220" name="Audio 2">
            <a:hlinkClick r:id="" action="ppaction://media"/>
            <a:extLst>
              <a:ext uri="{FF2B5EF4-FFF2-40B4-BE49-F238E27FC236}">
                <a16:creationId xmlns:a16="http://schemas.microsoft.com/office/drawing/2014/main" id="{C657F222-ED64-4CC1-A0BF-7D8728E853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0738" y="6154738"/>
            <a:ext cx="4873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A3C354AA-214D-4A80-8B6F-9E3C795FD77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cSld>
  <p:clrMapOvr>
    <a:masterClrMapping/>
  </p:clrMapOvr>
  <p:transition spd="slow" advTm="2310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D65C8-B98B-4CA0-88F0-0BB9629980C1}"/>
              </a:ext>
            </a:extLst>
          </p:cNvPr>
          <p:cNvSpPr>
            <a:spLocks noGrp="1"/>
          </p:cNvSpPr>
          <p:nvPr>
            <p:ph type="title"/>
          </p:nvPr>
        </p:nvSpPr>
        <p:spPr>
          <a:xfrm>
            <a:off x="461962" y="1668503"/>
            <a:ext cx="8220075" cy="994306"/>
          </a:xfrm>
        </p:spPr>
        <p:txBody>
          <a:bodyPr>
            <a:normAutofit fontScale="90000"/>
          </a:bodyPr>
          <a:lstStyle/>
          <a:p>
            <a:r>
              <a:rPr lang="en-GB" sz="2700" dirty="0"/>
              <a:t>Today, you are going to write the quest myth which you planned on Friday.</a:t>
            </a:r>
            <a:br>
              <a:rPr lang="en-GB" sz="2700" dirty="0"/>
            </a:br>
            <a:br>
              <a:rPr lang="en-GB" sz="2700" dirty="0"/>
            </a:br>
            <a:r>
              <a:rPr lang="en-GB" sz="2700" dirty="0"/>
              <a:t>On you planning sheet, you should have noted down your ideas for plot, characters, special items, settings, vocabulary and dialogue. So, make sure you refer to your plan as you write!  </a:t>
            </a:r>
            <a:br>
              <a:rPr lang="en-GB" dirty="0"/>
            </a:br>
            <a:br>
              <a:rPr lang="en-GB" dirty="0"/>
            </a:br>
            <a:endParaRPr lang="en-GB" sz="2700" dirty="0"/>
          </a:p>
        </p:txBody>
      </p:sp>
      <p:pic>
        <p:nvPicPr>
          <p:cNvPr id="6" name="Picture 5">
            <a:extLst>
              <a:ext uri="{FF2B5EF4-FFF2-40B4-BE49-F238E27FC236}">
                <a16:creationId xmlns:a16="http://schemas.microsoft.com/office/drawing/2014/main" id="{8DE5BAEE-1D1E-47E4-8D5E-D2E55D841920}"/>
              </a:ext>
            </a:extLst>
          </p:cNvPr>
          <p:cNvPicPr>
            <a:picLocks noChangeAspect="1"/>
          </p:cNvPicPr>
          <p:nvPr/>
        </p:nvPicPr>
        <p:blipFill>
          <a:blip r:embed="rId6"/>
          <a:stretch>
            <a:fillRect/>
          </a:stretch>
        </p:blipFill>
        <p:spPr>
          <a:xfrm>
            <a:off x="2510665" y="2742769"/>
            <a:ext cx="4740467" cy="3347312"/>
          </a:xfrm>
          <a:prstGeom prst="rect">
            <a:avLst/>
          </a:prstGeom>
        </p:spPr>
      </p:pic>
      <p:pic>
        <p:nvPicPr>
          <p:cNvPr id="3" name="Audio 2">
            <a:hlinkClick r:id="" action="ppaction://media"/>
            <a:extLst>
              <a:ext uri="{FF2B5EF4-FFF2-40B4-BE49-F238E27FC236}">
                <a16:creationId xmlns:a16="http://schemas.microsoft.com/office/drawing/2014/main" id="{0903F8FA-AAB2-4606-A7C7-D3C443C9C8E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3712817344"/>
      </p:ext>
    </p:extLst>
  </p:cSld>
  <p:clrMapOvr>
    <a:masterClrMapping/>
  </p:clrMapOvr>
  <mc:AlternateContent xmlns:mc="http://schemas.openxmlformats.org/markup-compatibility/2006">
    <mc:Choice xmlns:p14="http://schemas.microsoft.com/office/powerpoint/2010/main" Requires="p14">
      <p:transition spd="slow" p14:dur="2000" advTm="30678"/>
    </mc:Choice>
    <mc:Fallback>
      <p:transition spd="slow" advTm="306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98AE-5554-4C7B-A478-D380C27B1ADB}"/>
              </a:ext>
            </a:extLst>
          </p:cNvPr>
          <p:cNvSpPr>
            <a:spLocks noGrp="1"/>
          </p:cNvSpPr>
          <p:nvPr>
            <p:ph type="title"/>
          </p:nvPr>
        </p:nvSpPr>
        <p:spPr/>
        <p:txBody>
          <a:bodyPr/>
          <a:lstStyle/>
          <a:p>
            <a:r>
              <a:rPr lang="en-GB" dirty="0"/>
              <a:t>Your myth plot</a:t>
            </a:r>
          </a:p>
        </p:txBody>
      </p:sp>
      <p:sp>
        <p:nvSpPr>
          <p:cNvPr id="3" name="TextBox 2">
            <a:extLst>
              <a:ext uri="{FF2B5EF4-FFF2-40B4-BE49-F238E27FC236}">
                <a16:creationId xmlns:a16="http://schemas.microsoft.com/office/drawing/2014/main" id="{03A890D2-FEF4-4A47-BFBD-DA06A886DEDA}"/>
              </a:ext>
            </a:extLst>
          </p:cNvPr>
          <p:cNvSpPr txBox="1"/>
          <p:nvPr/>
        </p:nvSpPr>
        <p:spPr>
          <a:xfrm>
            <a:off x="710213" y="1389757"/>
            <a:ext cx="7967060" cy="830997"/>
          </a:xfrm>
          <a:prstGeom prst="rect">
            <a:avLst/>
          </a:prstGeom>
          <a:noFill/>
        </p:spPr>
        <p:txBody>
          <a:bodyPr wrap="square" rtlCol="0">
            <a:spAutoFit/>
          </a:bodyPr>
          <a:lstStyle/>
          <a:p>
            <a:r>
              <a:rPr lang="en-GB" sz="2400" dirty="0"/>
              <a:t>Your myth should be written in 5 parts or chapters (one for each section of the story hill).</a:t>
            </a:r>
          </a:p>
        </p:txBody>
      </p:sp>
      <p:sp>
        <p:nvSpPr>
          <p:cNvPr id="5" name="TextBox 4">
            <a:extLst>
              <a:ext uri="{FF2B5EF4-FFF2-40B4-BE49-F238E27FC236}">
                <a16:creationId xmlns:a16="http://schemas.microsoft.com/office/drawing/2014/main" id="{959E1354-63D9-444B-B16E-8EBA85F943AD}"/>
              </a:ext>
            </a:extLst>
          </p:cNvPr>
          <p:cNvSpPr txBox="1"/>
          <p:nvPr/>
        </p:nvSpPr>
        <p:spPr>
          <a:xfrm>
            <a:off x="621437" y="2802751"/>
            <a:ext cx="3630968" cy="3139321"/>
          </a:xfrm>
          <a:prstGeom prst="rect">
            <a:avLst/>
          </a:prstGeom>
          <a:noFill/>
        </p:spPr>
        <p:txBody>
          <a:bodyPr wrap="square" rtlCol="0">
            <a:spAutoFit/>
          </a:bodyPr>
          <a:lstStyle/>
          <a:p>
            <a:r>
              <a:rPr lang="en-GB" b="1" dirty="0"/>
              <a:t>Opening: </a:t>
            </a:r>
            <a:r>
              <a:rPr lang="en-GB" dirty="0"/>
              <a:t>Characters and setting are introduced. Quest given.</a:t>
            </a:r>
          </a:p>
          <a:p>
            <a:r>
              <a:rPr lang="en-GB" b="1" dirty="0"/>
              <a:t>Build-up:</a:t>
            </a:r>
            <a:r>
              <a:rPr lang="en-GB" dirty="0"/>
              <a:t> Hero/</a:t>
            </a:r>
            <a:r>
              <a:rPr lang="en-GB" dirty="0" err="1"/>
              <a:t>ine</a:t>
            </a:r>
            <a:r>
              <a:rPr lang="en-GB" dirty="0"/>
              <a:t> sets out on a long journey with challenges.</a:t>
            </a:r>
          </a:p>
          <a:p>
            <a:r>
              <a:rPr lang="en-GB" b="1" dirty="0"/>
              <a:t>Problem: </a:t>
            </a:r>
            <a:r>
              <a:rPr lang="en-GB" dirty="0"/>
              <a:t>Hero/</a:t>
            </a:r>
            <a:r>
              <a:rPr lang="en-GB" dirty="0" err="1"/>
              <a:t>ine</a:t>
            </a:r>
            <a:r>
              <a:rPr lang="en-GB" dirty="0"/>
              <a:t> faces the final challenge, takes on the monster and is almost defeated. </a:t>
            </a:r>
          </a:p>
          <a:p>
            <a:r>
              <a:rPr lang="en-GB" b="1" dirty="0"/>
              <a:t>Resolution:</a:t>
            </a:r>
            <a:r>
              <a:rPr lang="en-GB" dirty="0"/>
              <a:t> With help, hero/ </a:t>
            </a:r>
            <a:r>
              <a:rPr lang="en-GB" dirty="0" err="1"/>
              <a:t>ine</a:t>
            </a:r>
            <a:r>
              <a:rPr lang="en-GB" dirty="0"/>
              <a:t> achieves final goal.</a:t>
            </a:r>
          </a:p>
          <a:p>
            <a:r>
              <a:rPr lang="en-GB" b="1" dirty="0"/>
              <a:t>Ending: </a:t>
            </a:r>
            <a:r>
              <a:rPr lang="en-GB" dirty="0"/>
              <a:t>Hero/</a:t>
            </a:r>
            <a:r>
              <a:rPr lang="en-GB" dirty="0" err="1"/>
              <a:t>ine</a:t>
            </a:r>
            <a:r>
              <a:rPr lang="en-GB" dirty="0"/>
              <a:t> returns home to claim their reward.  </a:t>
            </a:r>
          </a:p>
        </p:txBody>
      </p:sp>
      <p:pic>
        <p:nvPicPr>
          <p:cNvPr id="7" name="Picture 6">
            <a:extLst>
              <a:ext uri="{FF2B5EF4-FFF2-40B4-BE49-F238E27FC236}">
                <a16:creationId xmlns:a16="http://schemas.microsoft.com/office/drawing/2014/main" id="{EBCF5D74-EAEC-4441-9E39-92EC2F08D862}"/>
              </a:ext>
            </a:extLst>
          </p:cNvPr>
          <p:cNvPicPr>
            <a:picLocks noChangeAspect="1"/>
          </p:cNvPicPr>
          <p:nvPr/>
        </p:nvPicPr>
        <p:blipFill>
          <a:blip r:embed="rId5"/>
          <a:stretch>
            <a:fillRect/>
          </a:stretch>
        </p:blipFill>
        <p:spPr>
          <a:xfrm>
            <a:off x="4252405" y="2893689"/>
            <a:ext cx="4188334" cy="2957443"/>
          </a:xfrm>
          <a:prstGeom prst="rect">
            <a:avLst/>
          </a:prstGeom>
        </p:spPr>
      </p:pic>
      <p:pic>
        <p:nvPicPr>
          <p:cNvPr id="8" name="Audio 7">
            <a:hlinkClick r:id="" action="ppaction://media"/>
            <a:extLst>
              <a:ext uri="{FF2B5EF4-FFF2-40B4-BE49-F238E27FC236}">
                <a16:creationId xmlns:a16="http://schemas.microsoft.com/office/drawing/2014/main" id="{73F2F875-F5F6-4841-9692-0E3BC4F200B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749657927"/>
      </p:ext>
    </p:extLst>
  </p:cSld>
  <p:clrMapOvr>
    <a:masterClrMapping/>
  </p:clrMapOvr>
  <mc:AlternateContent xmlns:mc="http://schemas.openxmlformats.org/markup-compatibility/2006">
    <mc:Choice xmlns:p14="http://schemas.microsoft.com/office/powerpoint/2010/main" Requires="p14">
      <p:transition spd="slow" p14:dur="2000" advTm="77990"/>
    </mc:Choice>
    <mc:Fallback>
      <p:transition spd="slow" advTm="77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C052F32-1743-471A-812D-E1CFEFE19187}"/>
              </a:ext>
            </a:extLst>
          </p:cNvPr>
          <p:cNvSpPr>
            <a:spLocks noGrp="1"/>
          </p:cNvSpPr>
          <p:nvPr>
            <p:ph type="title"/>
          </p:nvPr>
        </p:nvSpPr>
        <p:spPr/>
        <p:txBody>
          <a:bodyPr/>
          <a:lstStyle/>
          <a:p>
            <a:r>
              <a:rPr lang="en-GB" dirty="0"/>
              <a:t>Today’s Task</a:t>
            </a:r>
          </a:p>
        </p:txBody>
      </p:sp>
      <p:sp>
        <p:nvSpPr>
          <p:cNvPr id="4" name="Rectangle 3">
            <a:extLst>
              <a:ext uri="{FF2B5EF4-FFF2-40B4-BE49-F238E27FC236}">
                <a16:creationId xmlns:a16="http://schemas.microsoft.com/office/drawing/2014/main" id="{C1D04D63-5110-45E0-8EBC-FEF7F6A68533}"/>
              </a:ext>
            </a:extLst>
          </p:cNvPr>
          <p:cNvSpPr/>
          <p:nvPr/>
        </p:nvSpPr>
        <p:spPr>
          <a:xfrm>
            <a:off x="793901" y="1559213"/>
            <a:ext cx="7679185" cy="3647152"/>
          </a:xfrm>
          <a:prstGeom prst="rect">
            <a:avLst/>
          </a:prstGeom>
        </p:spPr>
        <p:txBody>
          <a:bodyPr wrap="square">
            <a:spAutoFit/>
          </a:bodyPr>
          <a:lstStyle/>
          <a:p>
            <a:r>
              <a:rPr lang="en-GB" sz="2100" b="1" dirty="0">
                <a:latin typeface="Twinkl SemiBold"/>
              </a:rPr>
              <a:t>On lined paper, you will write (or begin to write) your quest myth. </a:t>
            </a:r>
            <a:br>
              <a:rPr lang="en-GB" sz="2100" b="1" dirty="0">
                <a:latin typeface="Twinkl SemiBold"/>
              </a:rPr>
            </a:br>
            <a:r>
              <a:rPr lang="en-GB" sz="2100" b="1" dirty="0">
                <a:latin typeface="Twinkl SemiBold"/>
              </a:rPr>
              <a:t>Writing a good quality myth is more important than writing lots or getting your myth finished today. For that reason:</a:t>
            </a:r>
            <a:br>
              <a:rPr lang="en-GB" sz="2100" b="1" dirty="0">
                <a:latin typeface="Twinkl SemiBold"/>
              </a:rPr>
            </a:br>
            <a:r>
              <a:rPr lang="en-GB" sz="2100" b="1" dirty="0">
                <a:latin typeface="Twinkl SemiBold"/>
              </a:rPr>
              <a:t>- You should write for at least 20 minutes, but no more than 30 minutes. </a:t>
            </a:r>
            <a:br>
              <a:rPr lang="en-GB" sz="2100" b="1" dirty="0">
                <a:latin typeface="Twinkl SemiBold"/>
              </a:rPr>
            </a:br>
            <a:r>
              <a:rPr lang="en-GB" sz="2100" b="1" dirty="0">
                <a:latin typeface="Twinkl SemiBold"/>
              </a:rPr>
              <a:t>- When you have done that, you can draw a picture to illustrate your myth.</a:t>
            </a:r>
            <a:br>
              <a:rPr lang="en-GB" sz="2100" b="1" dirty="0">
                <a:latin typeface="Twinkl SemiBold"/>
              </a:rPr>
            </a:br>
            <a:r>
              <a:rPr lang="en-GB" sz="2100" b="1" dirty="0">
                <a:latin typeface="Twinkl SemiBold"/>
              </a:rPr>
              <a:t>- Do not worry if you have not finished your myth today. You will be able to finish it in tomorrow’s lesson. I will set an alternative task tomorrow for those who finish their quest myths today. </a:t>
            </a:r>
            <a:br>
              <a:rPr lang="en-GB" sz="2100" b="1" dirty="0">
                <a:latin typeface="Twinkl SemiBold"/>
              </a:rPr>
            </a:br>
            <a:endParaRPr lang="en-GB" sz="2100" b="1" dirty="0">
              <a:latin typeface="Twinkl SemiBold"/>
            </a:endParaRPr>
          </a:p>
        </p:txBody>
      </p:sp>
      <p:pic>
        <p:nvPicPr>
          <p:cNvPr id="6" name="Audio 5">
            <a:hlinkClick r:id="" action="ppaction://media"/>
            <a:extLst>
              <a:ext uri="{FF2B5EF4-FFF2-40B4-BE49-F238E27FC236}">
                <a16:creationId xmlns:a16="http://schemas.microsoft.com/office/drawing/2014/main" id="{5CD1FF48-0EE6-438D-BC83-F2DB082829D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506672298"/>
      </p:ext>
    </p:extLst>
  </p:cSld>
  <p:clrMapOvr>
    <a:masterClrMapping/>
  </p:clrMapOvr>
  <mc:AlternateContent xmlns:mc="http://schemas.openxmlformats.org/markup-compatibility/2006">
    <mc:Choice xmlns:p14="http://schemas.microsoft.com/office/powerpoint/2010/main" Requires="p14">
      <p:transition spd="slow" p14:dur="2000" advTm="40565"/>
    </mc:Choice>
    <mc:Fallback>
      <p:transition spd="slow" advTm="40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5EECA9-EEAE-408A-B9C7-DCC43A03C313}"/>
              </a:ext>
            </a:extLst>
          </p:cNvPr>
          <p:cNvSpPr>
            <a:spLocks noGrp="1"/>
          </p:cNvSpPr>
          <p:nvPr>
            <p:ph type="title"/>
          </p:nvPr>
        </p:nvSpPr>
        <p:spPr>
          <a:xfrm>
            <a:off x="457197" y="224285"/>
            <a:ext cx="8220075" cy="994306"/>
          </a:xfrm>
        </p:spPr>
        <p:txBody>
          <a:bodyPr/>
          <a:lstStyle/>
          <a:p>
            <a:r>
              <a:rPr lang="en-GB" sz="3600" dirty="0"/>
              <a:t>Success Criteria</a:t>
            </a:r>
          </a:p>
        </p:txBody>
      </p:sp>
      <p:sp>
        <p:nvSpPr>
          <p:cNvPr id="6" name="TextBox 5">
            <a:extLst>
              <a:ext uri="{FF2B5EF4-FFF2-40B4-BE49-F238E27FC236}">
                <a16:creationId xmlns:a16="http://schemas.microsoft.com/office/drawing/2014/main" id="{11ED5BD9-2585-41EA-912E-8B0E79210EFF}"/>
              </a:ext>
            </a:extLst>
          </p:cNvPr>
          <p:cNvSpPr txBox="1"/>
          <p:nvPr/>
        </p:nvSpPr>
        <p:spPr>
          <a:xfrm>
            <a:off x="778910" y="1279551"/>
            <a:ext cx="7439488" cy="4154984"/>
          </a:xfrm>
          <a:prstGeom prst="rect">
            <a:avLst/>
          </a:prstGeom>
          <a:noFill/>
        </p:spPr>
        <p:txBody>
          <a:bodyPr wrap="square" rtlCol="0">
            <a:spAutoFit/>
          </a:bodyPr>
          <a:lstStyle/>
          <a:p>
            <a:r>
              <a:rPr lang="en-GB" sz="2400" dirty="0"/>
              <a:t>I have written a quest myth. </a:t>
            </a:r>
            <a:r>
              <a:rPr lang="en-GB" sz="2400"/>
              <a:t>My myth:</a:t>
            </a:r>
            <a:endParaRPr lang="en-GB" sz="2400" dirty="0"/>
          </a:p>
          <a:p>
            <a:pPr marL="285750" indent="-285750">
              <a:buFont typeface="Arial" panose="020B0604020202020204" pitchFamily="34" charset="0"/>
              <a:buChar char="•"/>
            </a:pPr>
            <a:r>
              <a:rPr lang="en-GB" sz="2400" dirty="0"/>
              <a:t>Uses suitable ideas.</a:t>
            </a:r>
          </a:p>
          <a:p>
            <a:pPr marL="285750" indent="-285750">
              <a:buFont typeface="Arial" panose="020B0604020202020204" pitchFamily="34" charset="0"/>
              <a:buChar char="•"/>
            </a:pPr>
            <a:r>
              <a:rPr lang="en-GB" sz="2400" dirty="0"/>
              <a:t>Is written in 5 parts or chapters.</a:t>
            </a:r>
          </a:p>
          <a:p>
            <a:pPr marL="285750" indent="-285750">
              <a:buFont typeface="Arial" panose="020B0604020202020204" pitchFamily="34" charset="0"/>
              <a:buChar char="•"/>
            </a:pPr>
            <a:r>
              <a:rPr lang="en-GB" sz="2400" dirty="0"/>
              <a:t>Makes sense to others.</a:t>
            </a:r>
          </a:p>
          <a:p>
            <a:pPr marL="285750" indent="-285750">
              <a:buFont typeface="Arial" panose="020B0604020202020204" pitchFamily="34" charset="0"/>
              <a:buChar char="•"/>
            </a:pPr>
            <a:r>
              <a:rPr lang="en-GB" sz="2400" dirty="0"/>
              <a:t>Has capital letters at the start of names and sentences, and full stops at the end of all sentences.</a:t>
            </a:r>
          </a:p>
          <a:p>
            <a:pPr marL="285750" indent="-285750">
              <a:buFont typeface="Arial" panose="020B0604020202020204" pitchFamily="34" charset="0"/>
              <a:buChar char="•"/>
            </a:pPr>
            <a:r>
              <a:rPr lang="en-GB" sz="2400" dirty="0"/>
              <a:t>Is neat and well-presented.</a:t>
            </a:r>
          </a:p>
          <a:p>
            <a:pPr marL="285750" indent="-285750">
              <a:buFont typeface="Arial" panose="020B0604020202020204" pitchFamily="34" charset="0"/>
              <a:buChar char="•"/>
            </a:pPr>
            <a:r>
              <a:rPr lang="en-GB" sz="2400" dirty="0"/>
              <a:t>Has been checked for correct spelling.</a:t>
            </a:r>
          </a:p>
          <a:p>
            <a:pPr marL="285750" indent="-285750">
              <a:buFont typeface="Arial" panose="020B0604020202020204" pitchFamily="34" charset="0"/>
              <a:buChar char="•"/>
            </a:pPr>
            <a:r>
              <a:rPr lang="en-GB" sz="2400" dirty="0"/>
              <a:t>Has speech marks (inverted commas) around any words which are spoken by characters.</a:t>
            </a:r>
            <a:br>
              <a:rPr lang="en-GB" sz="2400" dirty="0"/>
            </a:br>
            <a:endParaRPr lang="en-GB" sz="2400" dirty="0"/>
          </a:p>
        </p:txBody>
      </p:sp>
      <p:pic>
        <p:nvPicPr>
          <p:cNvPr id="2" name="Audio 1">
            <a:hlinkClick r:id="" action="ppaction://media"/>
            <a:extLst>
              <a:ext uri="{FF2B5EF4-FFF2-40B4-BE49-F238E27FC236}">
                <a16:creationId xmlns:a16="http://schemas.microsoft.com/office/drawing/2014/main" id="{F88C0419-AF1D-494A-AEC9-B32FFFBD622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1274404259"/>
      </p:ext>
    </p:extLst>
  </p:cSld>
  <p:clrMapOvr>
    <a:masterClrMapping/>
  </p:clrMapOvr>
  <mc:AlternateContent xmlns:mc="http://schemas.openxmlformats.org/markup-compatibility/2006">
    <mc:Choice xmlns:p14="http://schemas.microsoft.com/office/powerpoint/2010/main" Requires="p14">
      <p:transition spd="slow" p14:dur="2000" advTm="46274"/>
    </mc:Choice>
    <mc:Fallback>
      <p:transition spd="slow" advTm="462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1275</TotalTime>
  <Words>365</Words>
  <Application>Microsoft Office PowerPoint</Application>
  <PresentationFormat>On-screen Show (4:3)</PresentationFormat>
  <Paragraphs>22</Paragraphs>
  <Slides>5</Slides>
  <Notes>1</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Twinkl SemiBold</vt:lpstr>
      <vt:lpstr>Calibri</vt:lpstr>
      <vt:lpstr>Arial</vt:lpstr>
      <vt:lpstr>Twinkl</vt:lpstr>
      <vt:lpstr>Sassoon Infant Rg</vt:lpstr>
      <vt:lpstr>Office Theme</vt:lpstr>
      <vt:lpstr>Beech English Monday 8th February</vt:lpstr>
      <vt:lpstr>Today, you are going to write the quest myth which you planned on Friday.  On you planning sheet, you should have noted down your ideas for plot, characters, special items, settings, vocabulary and dialogue. So, make sure you refer to your plan as you write!    </vt:lpstr>
      <vt:lpstr>Your myth plot</vt:lpstr>
      <vt:lpstr>Today’s Task</vt:lpstr>
      <vt:lpstr>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Christine D</cp:lastModifiedBy>
  <cp:revision>193</cp:revision>
  <dcterms:created xsi:type="dcterms:W3CDTF">2017-05-10T13:29:22Z</dcterms:created>
  <dcterms:modified xsi:type="dcterms:W3CDTF">2021-02-07T17:17:00Z</dcterms:modified>
</cp:coreProperties>
</file>