
<file path=[Content_Types].xml><?xml version="1.0" encoding="utf-8"?>
<Types xmlns="http://schemas.openxmlformats.org/package/2006/content-types">
  <Default Extension="png" ContentType="image/png"/>
  <Default Extension="tmp"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sldIdLst>
    <p:sldId id="257" r:id="rId2"/>
    <p:sldId id="315" r:id="rId3"/>
    <p:sldId id="265" r:id="rId4"/>
    <p:sldId id="314" r:id="rId5"/>
    <p:sldId id="304" r:id="rId6"/>
    <p:sldId id="309" r:id="rId7"/>
  </p:sldIdLst>
  <p:sldSz cx="9144000" cy="6858000" type="screen4x3"/>
  <p:notesSz cx="6858000" cy="9144000"/>
  <p:embeddedFontLst>
    <p:embeddedFont>
      <p:font typeface="Calibri" panose="020F0502020204030204" pitchFamily="34" charset="0"/>
      <p:regular r:id="rId8"/>
      <p:bold r:id="rId9"/>
      <p:italic r:id="rId10"/>
      <p:boldItalic r:id="rId11"/>
    </p:embeddedFont>
    <p:embeddedFont>
      <p:font typeface="Calibri Light" panose="020F0302020204030204" pitchFamily="34" charset="0"/>
      <p:regular r:id="rId12"/>
      <p:italic r:id="rId13"/>
    </p:embeddedFont>
    <p:embeddedFont>
      <p:font typeface="Sassoon Infant Rg" panose="02000503030000020003" pitchFamily="50" charset="0"/>
      <p:regular r:id="rId14"/>
      <p:bold r:id="rId15"/>
    </p:embeddedFont>
    <p:embeddedFont>
      <p:font typeface="Special Elite" panose="020B0604020202020204" pitchFamily="2" charset="0"/>
      <p:regular r:id="rId16"/>
    </p:embeddedFont>
  </p:embeddedFontLst>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3974">
          <p15:clr>
            <a:srgbClr val="A4A3A4"/>
          </p15:clr>
        </p15:guide>
        <p15:guide id="2" pos="498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FF"/>
    <a:srgbClr val="FFFFCC"/>
    <a:srgbClr val="69D8FF"/>
    <a:srgbClr val="99FF66"/>
    <a:srgbClr val="CC00FF"/>
    <a:srgbClr val="FFCC66"/>
    <a:srgbClr val="FF6600"/>
    <a:srgbClr val="99FF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161" autoAdjust="0"/>
    <p:restoredTop sz="94660"/>
  </p:normalViewPr>
  <p:slideViewPr>
    <p:cSldViewPr snapToGrid="0">
      <p:cViewPr varScale="1">
        <p:scale>
          <a:sx n="84" d="100"/>
          <a:sy n="84" d="100"/>
        </p:scale>
        <p:origin x="1272" y="60"/>
      </p:cViewPr>
      <p:guideLst>
        <p:guide orient="horz" pos="3974"/>
        <p:guide pos="4989"/>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font" Target="fonts/font6.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5.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9.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font" Target="fonts/font8.fntdata"/><Relationship Id="rId10" Type="http://schemas.openxmlformats.org/officeDocument/2006/relationships/font" Target="fonts/font3.fntdata"/><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font" Target="fonts/font2.fntdata"/><Relationship Id="rId14" Type="http://schemas.openxmlformats.org/officeDocument/2006/relationships/font" Target="fonts/font7.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DA80EBC-7D26-4617-8A8B-EBF9377EB948}"/>
              </a:ext>
            </a:extLst>
          </p:cNvPr>
          <p:cNvSpPr>
            <a:spLocks noGrp="1"/>
          </p:cNvSpPr>
          <p:nvPr>
            <p:ph type="dt" sz="half" idx="10"/>
          </p:nvPr>
        </p:nvSpPr>
        <p:spPr/>
        <p:txBody>
          <a:bodyPr/>
          <a:lstStyle>
            <a:lvl1pPr>
              <a:defRPr/>
            </a:lvl1pPr>
          </a:lstStyle>
          <a:p>
            <a:pPr>
              <a:defRPr/>
            </a:pPr>
            <a:fld id="{86D06022-F051-482B-B606-71C5556F631B}" type="datetimeFigureOut">
              <a:rPr lang="en-GB"/>
              <a:pPr>
                <a:defRPr/>
              </a:pPr>
              <a:t>08/02/2021</a:t>
            </a:fld>
            <a:endParaRPr lang="en-GB"/>
          </a:p>
        </p:txBody>
      </p:sp>
      <p:sp>
        <p:nvSpPr>
          <p:cNvPr id="5" name="Footer Placeholder 4">
            <a:extLst>
              <a:ext uri="{FF2B5EF4-FFF2-40B4-BE49-F238E27FC236}">
                <a16:creationId xmlns:a16="http://schemas.microsoft.com/office/drawing/2014/main" id="{1248EC38-81EE-4FB9-8386-F032FA852A1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ED336C6-1FF2-436A-8914-ECBAA68C0560}"/>
              </a:ext>
            </a:extLst>
          </p:cNvPr>
          <p:cNvSpPr>
            <a:spLocks noGrp="1"/>
          </p:cNvSpPr>
          <p:nvPr>
            <p:ph type="sldNum" sz="quarter" idx="12"/>
          </p:nvPr>
        </p:nvSpPr>
        <p:spPr/>
        <p:txBody>
          <a:bodyPr/>
          <a:lstStyle>
            <a:lvl1pPr>
              <a:defRPr/>
            </a:lvl1pPr>
          </a:lstStyle>
          <a:p>
            <a:pPr>
              <a:defRPr/>
            </a:pPr>
            <a:fld id="{7A2BD6C4-70D4-4F51-992F-33142423AD5F}" type="slidenum">
              <a:rPr lang="en-GB"/>
              <a:pPr>
                <a:defRPr/>
              </a:pPr>
              <a:t>‹#›</a:t>
            </a:fld>
            <a:endParaRPr lang="en-GB"/>
          </a:p>
        </p:txBody>
      </p:sp>
    </p:spTree>
    <p:extLst>
      <p:ext uri="{BB962C8B-B14F-4D97-AF65-F5344CB8AC3E}">
        <p14:creationId xmlns:p14="http://schemas.microsoft.com/office/powerpoint/2010/main" val="67157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3B86BA4-8823-4635-A972-6D9DCD10E67A}"/>
              </a:ext>
            </a:extLst>
          </p:cNvPr>
          <p:cNvSpPr>
            <a:spLocks noGrp="1"/>
          </p:cNvSpPr>
          <p:nvPr>
            <p:ph type="dt" sz="half" idx="10"/>
          </p:nvPr>
        </p:nvSpPr>
        <p:spPr/>
        <p:txBody>
          <a:bodyPr/>
          <a:lstStyle>
            <a:lvl1pPr>
              <a:defRPr/>
            </a:lvl1pPr>
          </a:lstStyle>
          <a:p>
            <a:pPr>
              <a:defRPr/>
            </a:pPr>
            <a:fld id="{352A9F87-C4DA-49BE-9427-F92576A09777}" type="datetimeFigureOut">
              <a:rPr lang="en-GB"/>
              <a:pPr>
                <a:defRPr/>
              </a:pPr>
              <a:t>08/02/2021</a:t>
            </a:fld>
            <a:endParaRPr lang="en-GB"/>
          </a:p>
        </p:txBody>
      </p:sp>
      <p:sp>
        <p:nvSpPr>
          <p:cNvPr id="5" name="Footer Placeholder 4">
            <a:extLst>
              <a:ext uri="{FF2B5EF4-FFF2-40B4-BE49-F238E27FC236}">
                <a16:creationId xmlns:a16="http://schemas.microsoft.com/office/drawing/2014/main" id="{C1EC7F7F-FCCA-4EEF-B362-EB3CC92D9C8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5ABD3ED-DAB8-4A58-A828-2173BDF4227C}"/>
              </a:ext>
            </a:extLst>
          </p:cNvPr>
          <p:cNvSpPr>
            <a:spLocks noGrp="1"/>
          </p:cNvSpPr>
          <p:nvPr>
            <p:ph type="sldNum" sz="quarter" idx="12"/>
          </p:nvPr>
        </p:nvSpPr>
        <p:spPr/>
        <p:txBody>
          <a:bodyPr/>
          <a:lstStyle>
            <a:lvl1pPr>
              <a:defRPr/>
            </a:lvl1pPr>
          </a:lstStyle>
          <a:p>
            <a:pPr>
              <a:defRPr/>
            </a:pPr>
            <a:fld id="{CDD82A29-0075-46F0-B9CF-67CE44B8407D}" type="slidenum">
              <a:rPr lang="en-GB"/>
              <a:pPr>
                <a:defRPr/>
              </a:pPr>
              <a:t>‹#›</a:t>
            </a:fld>
            <a:endParaRPr lang="en-GB"/>
          </a:p>
        </p:txBody>
      </p:sp>
    </p:spTree>
    <p:extLst>
      <p:ext uri="{BB962C8B-B14F-4D97-AF65-F5344CB8AC3E}">
        <p14:creationId xmlns:p14="http://schemas.microsoft.com/office/powerpoint/2010/main" val="2803843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5AF83D8-B29F-4D05-AE69-371F5DC78B95}"/>
              </a:ext>
            </a:extLst>
          </p:cNvPr>
          <p:cNvSpPr>
            <a:spLocks noGrp="1"/>
          </p:cNvSpPr>
          <p:nvPr>
            <p:ph type="dt" sz="half" idx="10"/>
          </p:nvPr>
        </p:nvSpPr>
        <p:spPr/>
        <p:txBody>
          <a:bodyPr/>
          <a:lstStyle>
            <a:lvl1pPr>
              <a:defRPr/>
            </a:lvl1pPr>
          </a:lstStyle>
          <a:p>
            <a:pPr>
              <a:defRPr/>
            </a:pPr>
            <a:fld id="{AA26426C-0060-4AAF-B2CA-F51EA2E173AB}" type="datetimeFigureOut">
              <a:rPr lang="en-GB"/>
              <a:pPr>
                <a:defRPr/>
              </a:pPr>
              <a:t>08/02/2021</a:t>
            </a:fld>
            <a:endParaRPr lang="en-GB"/>
          </a:p>
        </p:txBody>
      </p:sp>
      <p:sp>
        <p:nvSpPr>
          <p:cNvPr id="5" name="Footer Placeholder 4">
            <a:extLst>
              <a:ext uri="{FF2B5EF4-FFF2-40B4-BE49-F238E27FC236}">
                <a16:creationId xmlns:a16="http://schemas.microsoft.com/office/drawing/2014/main" id="{9657F2C1-2F21-4640-8372-15AD4E67AB7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64254E4-4652-47F7-9808-895F5F8ECCB2}"/>
              </a:ext>
            </a:extLst>
          </p:cNvPr>
          <p:cNvSpPr>
            <a:spLocks noGrp="1"/>
          </p:cNvSpPr>
          <p:nvPr>
            <p:ph type="sldNum" sz="quarter" idx="12"/>
          </p:nvPr>
        </p:nvSpPr>
        <p:spPr/>
        <p:txBody>
          <a:bodyPr/>
          <a:lstStyle>
            <a:lvl1pPr>
              <a:defRPr/>
            </a:lvl1pPr>
          </a:lstStyle>
          <a:p>
            <a:pPr>
              <a:defRPr/>
            </a:pPr>
            <a:fld id="{60BD02C1-FB8F-439D-9992-B00BA1AE63B9}" type="slidenum">
              <a:rPr lang="en-GB"/>
              <a:pPr>
                <a:defRPr/>
              </a:pPr>
              <a:t>‹#›</a:t>
            </a:fld>
            <a:endParaRPr lang="en-GB"/>
          </a:p>
        </p:txBody>
      </p:sp>
    </p:spTree>
    <p:extLst>
      <p:ext uri="{BB962C8B-B14F-4D97-AF65-F5344CB8AC3E}">
        <p14:creationId xmlns:p14="http://schemas.microsoft.com/office/powerpoint/2010/main" val="486830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0926C758-A338-4991-9C2C-89CA579EFCF6}"/>
              </a:ext>
            </a:extLst>
          </p:cNvPr>
          <p:cNvSpPr>
            <a:spLocks noGrp="1"/>
          </p:cNvSpPr>
          <p:nvPr>
            <p:ph type="dt" sz="half" idx="10"/>
          </p:nvPr>
        </p:nvSpPr>
        <p:spPr/>
        <p:txBody>
          <a:bodyPr/>
          <a:lstStyle>
            <a:lvl1pPr>
              <a:defRPr/>
            </a:lvl1pPr>
          </a:lstStyle>
          <a:p>
            <a:pPr>
              <a:defRPr/>
            </a:pPr>
            <a:fld id="{9CED4081-F69C-48A8-A399-5307281A2530}" type="datetimeFigureOut">
              <a:rPr lang="en-GB"/>
              <a:pPr>
                <a:defRPr/>
              </a:pPr>
              <a:t>08/02/2021</a:t>
            </a:fld>
            <a:endParaRPr lang="en-GB"/>
          </a:p>
        </p:txBody>
      </p:sp>
      <p:sp>
        <p:nvSpPr>
          <p:cNvPr id="6" name="Footer Placeholder 4">
            <a:extLst>
              <a:ext uri="{FF2B5EF4-FFF2-40B4-BE49-F238E27FC236}">
                <a16:creationId xmlns:a16="http://schemas.microsoft.com/office/drawing/2014/main" id="{1F2B7C53-E082-49DF-AF18-36DBD3DA64E6}"/>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BA48E961-AABA-436F-AE67-B671C74B0456}"/>
              </a:ext>
            </a:extLst>
          </p:cNvPr>
          <p:cNvSpPr>
            <a:spLocks noGrp="1"/>
          </p:cNvSpPr>
          <p:nvPr>
            <p:ph type="sldNum" sz="quarter" idx="12"/>
          </p:nvPr>
        </p:nvSpPr>
        <p:spPr/>
        <p:txBody>
          <a:bodyPr/>
          <a:lstStyle>
            <a:lvl1pPr>
              <a:defRPr/>
            </a:lvl1pPr>
          </a:lstStyle>
          <a:p>
            <a:pPr>
              <a:defRPr/>
            </a:pPr>
            <a:fld id="{F3CBC336-8B3C-4652-AD30-75599BB1F475}" type="slidenum">
              <a:rPr lang="en-GB"/>
              <a:pPr>
                <a:defRPr/>
              </a:pPr>
              <a:t>‹#›</a:t>
            </a:fld>
            <a:endParaRPr lang="en-GB"/>
          </a:p>
        </p:txBody>
      </p:sp>
    </p:spTree>
    <p:extLst>
      <p:ext uri="{BB962C8B-B14F-4D97-AF65-F5344CB8AC3E}">
        <p14:creationId xmlns:p14="http://schemas.microsoft.com/office/powerpoint/2010/main" val="2011543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9B306335-2210-400D-89EB-F94AB2E67C20}"/>
              </a:ext>
            </a:extLst>
          </p:cNvPr>
          <p:cNvSpPr>
            <a:spLocks noGrp="1"/>
          </p:cNvSpPr>
          <p:nvPr>
            <p:ph type="dt" sz="half" idx="10"/>
          </p:nvPr>
        </p:nvSpPr>
        <p:spPr/>
        <p:txBody>
          <a:bodyPr/>
          <a:lstStyle>
            <a:lvl1pPr>
              <a:defRPr/>
            </a:lvl1pPr>
          </a:lstStyle>
          <a:p>
            <a:pPr>
              <a:defRPr/>
            </a:pPr>
            <a:fld id="{6F99519B-81E6-4ED1-AAB3-C3698E8FFDF6}" type="datetimeFigureOut">
              <a:rPr lang="en-GB"/>
              <a:pPr>
                <a:defRPr/>
              </a:pPr>
              <a:t>08/02/2021</a:t>
            </a:fld>
            <a:endParaRPr lang="en-GB"/>
          </a:p>
        </p:txBody>
      </p:sp>
      <p:sp>
        <p:nvSpPr>
          <p:cNvPr id="8" name="Footer Placeholder 4">
            <a:extLst>
              <a:ext uri="{FF2B5EF4-FFF2-40B4-BE49-F238E27FC236}">
                <a16:creationId xmlns:a16="http://schemas.microsoft.com/office/drawing/2014/main" id="{4F42F8CB-E827-4BAA-84A1-51FA9A7677A5}"/>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F22C32AA-7F09-4A85-94EA-3F4B94C4DA35}"/>
              </a:ext>
            </a:extLst>
          </p:cNvPr>
          <p:cNvSpPr>
            <a:spLocks noGrp="1"/>
          </p:cNvSpPr>
          <p:nvPr>
            <p:ph type="sldNum" sz="quarter" idx="12"/>
          </p:nvPr>
        </p:nvSpPr>
        <p:spPr/>
        <p:txBody>
          <a:bodyPr/>
          <a:lstStyle>
            <a:lvl1pPr>
              <a:defRPr/>
            </a:lvl1pPr>
          </a:lstStyle>
          <a:p>
            <a:pPr>
              <a:defRPr/>
            </a:pPr>
            <a:fld id="{99D9A285-E980-413F-978C-2743D9246EC3}" type="slidenum">
              <a:rPr lang="en-GB"/>
              <a:pPr>
                <a:defRPr/>
              </a:pPr>
              <a:t>‹#›</a:t>
            </a:fld>
            <a:endParaRPr lang="en-GB"/>
          </a:p>
        </p:txBody>
      </p:sp>
    </p:spTree>
    <p:extLst>
      <p:ext uri="{BB962C8B-B14F-4D97-AF65-F5344CB8AC3E}">
        <p14:creationId xmlns:p14="http://schemas.microsoft.com/office/powerpoint/2010/main" val="1372752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D072C01B-933D-4D1E-9F36-937057A5D54D}"/>
              </a:ext>
            </a:extLst>
          </p:cNvPr>
          <p:cNvSpPr>
            <a:spLocks noGrp="1"/>
          </p:cNvSpPr>
          <p:nvPr>
            <p:ph type="dt" sz="half" idx="10"/>
          </p:nvPr>
        </p:nvSpPr>
        <p:spPr/>
        <p:txBody>
          <a:bodyPr/>
          <a:lstStyle>
            <a:lvl1pPr>
              <a:defRPr/>
            </a:lvl1pPr>
          </a:lstStyle>
          <a:p>
            <a:pPr>
              <a:defRPr/>
            </a:pPr>
            <a:fld id="{3AC52792-8A85-42E5-8947-B58EB66D57BD}" type="datetimeFigureOut">
              <a:rPr lang="en-GB"/>
              <a:pPr>
                <a:defRPr/>
              </a:pPr>
              <a:t>08/02/2021</a:t>
            </a:fld>
            <a:endParaRPr lang="en-GB"/>
          </a:p>
        </p:txBody>
      </p:sp>
      <p:sp>
        <p:nvSpPr>
          <p:cNvPr id="4" name="Footer Placeholder 4">
            <a:extLst>
              <a:ext uri="{FF2B5EF4-FFF2-40B4-BE49-F238E27FC236}">
                <a16:creationId xmlns:a16="http://schemas.microsoft.com/office/drawing/2014/main" id="{EF26A2C1-A148-4B27-B664-7F9F9F8031AE}"/>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61442DB7-4E57-44DD-AC82-9C52AAD087E3}"/>
              </a:ext>
            </a:extLst>
          </p:cNvPr>
          <p:cNvSpPr>
            <a:spLocks noGrp="1"/>
          </p:cNvSpPr>
          <p:nvPr>
            <p:ph type="sldNum" sz="quarter" idx="12"/>
          </p:nvPr>
        </p:nvSpPr>
        <p:spPr/>
        <p:txBody>
          <a:bodyPr/>
          <a:lstStyle>
            <a:lvl1pPr>
              <a:defRPr/>
            </a:lvl1pPr>
          </a:lstStyle>
          <a:p>
            <a:pPr>
              <a:defRPr/>
            </a:pPr>
            <a:fld id="{6B6941F0-8634-414E-8C0F-FBA61E5430AD}" type="slidenum">
              <a:rPr lang="en-GB"/>
              <a:pPr>
                <a:defRPr/>
              </a:pPr>
              <a:t>‹#›</a:t>
            </a:fld>
            <a:endParaRPr lang="en-GB"/>
          </a:p>
        </p:txBody>
      </p:sp>
    </p:spTree>
    <p:extLst>
      <p:ext uri="{BB962C8B-B14F-4D97-AF65-F5344CB8AC3E}">
        <p14:creationId xmlns:p14="http://schemas.microsoft.com/office/powerpoint/2010/main" val="3855394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7D8A32E-70AD-4DD8-8173-CFA8B7F6F5E2}"/>
              </a:ext>
            </a:extLst>
          </p:cNvPr>
          <p:cNvSpPr>
            <a:spLocks noGrp="1"/>
          </p:cNvSpPr>
          <p:nvPr>
            <p:ph type="dt" sz="half" idx="10"/>
          </p:nvPr>
        </p:nvSpPr>
        <p:spPr/>
        <p:txBody>
          <a:bodyPr/>
          <a:lstStyle>
            <a:lvl1pPr>
              <a:defRPr/>
            </a:lvl1pPr>
          </a:lstStyle>
          <a:p>
            <a:pPr>
              <a:defRPr/>
            </a:pPr>
            <a:fld id="{220AA90A-9BD6-46D6-8A9B-4CC6C68EDEFF}" type="datetimeFigureOut">
              <a:rPr lang="en-GB"/>
              <a:pPr>
                <a:defRPr/>
              </a:pPr>
              <a:t>08/02/2021</a:t>
            </a:fld>
            <a:endParaRPr lang="en-GB"/>
          </a:p>
        </p:txBody>
      </p:sp>
      <p:sp>
        <p:nvSpPr>
          <p:cNvPr id="3" name="Footer Placeholder 4">
            <a:extLst>
              <a:ext uri="{FF2B5EF4-FFF2-40B4-BE49-F238E27FC236}">
                <a16:creationId xmlns:a16="http://schemas.microsoft.com/office/drawing/2014/main" id="{9785FDA3-33BC-430E-AB34-E53E03FD33DB}"/>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9E5049FA-1D31-4D3A-8336-582C43334461}"/>
              </a:ext>
            </a:extLst>
          </p:cNvPr>
          <p:cNvSpPr>
            <a:spLocks noGrp="1"/>
          </p:cNvSpPr>
          <p:nvPr>
            <p:ph type="sldNum" sz="quarter" idx="12"/>
          </p:nvPr>
        </p:nvSpPr>
        <p:spPr/>
        <p:txBody>
          <a:bodyPr/>
          <a:lstStyle>
            <a:lvl1pPr>
              <a:defRPr/>
            </a:lvl1pPr>
          </a:lstStyle>
          <a:p>
            <a:pPr>
              <a:defRPr/>
            </a:pPr>
            <a:fld id="{9DC4F02F-3AC4-424A-A998-5A344BBDDE29}" type="slidenum">
              <a:rPr lang="en-GB"/>
              <a:pPr>
                <a:defRPr/>
              </a:pPr>
              <a:t>‹#›</a:t>
            </a:fld>
            <a:endParaRPr lang="en-GB"/>
          </a:p>
        </p:txBody>
      </p:sp>
    </p:spTree>
    <p:extLst>
      <p:ext uri="{BB962C8B-B14F-4D97-AF65-F5344CB8AC3E}">
        <p14:creationId xmlns:p14="http://schemas.microsoft.com/office/powerpoint/2010/main" val="2654031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803E65EE-1DEA-4214-8091-5EF0F5D1A2C3}"/>
              </a:ext>
            </a:extLst>
          </p:cNvPr>
          <p:cNvSpPr>
            <a:spLocks noGrp="1"/>
          </p:cNvSpPr>
          <p:nvPr>
            <p:ph type="dt" sz="half" idx="10"/>
          </p:nvPr>
        </p:nvSpPr>
        <p:spPr/>
        <p:txBody>
          <a:bodyPr/>
          <a:lstStyle>
            <a:lvl1pPr>
              <a:defRPr/>
            </a:lvl1pPr>
          </a:lstStyle>
          <a:p>
            <a:pPr>
              <a:defRPr/>
            </a:pPr>
            <a:fld id="{1B1900E9-F849-4060-A711-959C30BF7E32}" type="datetimeFigureOut">
              <a:rPr lang="en-GB"/>
              <a:pPr>
                <a:defRPr/>
              </a:pPr>
              <a:t>08/02/2021</a:t>
            </a:fld>
            <a:endParaRPr lang="en-GB"/>
          </a:p>
        </p:txBody>
      </p:sp>
      <p:sp>
        <p:nvSpPr>
          <p:cNvPr id="6" name="Footer Placeholder 4">
            <a:extLst>
              <a:ext uri="{FF2B5EF4-FFF2-40B4-BE49-F238E27FC236}">
                <a16:creationId xmlns:a16="http://schemas.microsoft.com/office/drawing/2014/main" id="{3A81AA63-FFE8-4126-9721-FBFEFA7DB1DA}"/>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0ED658C-8144-4D4C-972F-5BA66F702539}"/>
              </a:ext>
            </a:extLst>
          </p:cNvPr>
          <p:cNvSpPr>
            <a:spLocks noGrp="1"/>
          </p:cNvSpPr>
          <p:nvPr>
            <p:ph type="sldNum" sz="quarter" idx="12"/>
          </p:nvPr>
        </p:nvSpPr>
        <p:spPr/>
        <p:txBody>
          <a:bodyPr/>
          <a:lstStyle>
            <a:lvl1pPr>
              <a:defRPr/>
            </a:lvl1pPr>
          </a:lstStyle>
          <a:p>
            <a:pPr>
              <a:defRPr/>
            </a:pPr>
            <a:fld id="{22DAB20C-7BC6-4C09-B85D-467CCEDA39D0}" type="slidenum">
              <a:rPr lang="en-GB"/>
              <a:pPr>
                <a:defRPr/>
              </a:pPr>
              <a:t>‹#›</a:t>
            </a:fld>
            <a:endParaRPr lang="en-GB"/>
          </a:p>
        </p:txBody>
      </p:sp>
    </p:spTree>
    <p:extLst>
      <p:ext uri="{BB962C8B-B14F-4D97-AF65-F5344CB8AC3E}">
        <p14:creationId xmlns:p14="http://schemas.microsoft.com/office/powerpoint/2010/main" val="21813302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C3FDF512-41BD-4AC9-AF1E-1642AD2211A9}"/>
              </a:ext>
            </a:extLst>
          </p:cNvPr>
          <p:cNvSpPr>
            <a:spLocks noGrp="1"/>
          </p:cNvSpPr>
          <p:nvPr>
            <p:ph type="dt" sz="half" idx="10"/>
          </p:nvPr>
        </p:nvSpPr>
        <p:spPr/>
        <p:txBody>
          <a:bodyPr/>
          <a:lstStyle>
            <a:lvl1pPr>
              <a:defRPr/>
            </a:lvl1pPr>
          </a:lstStyle>
          <a:p>
            <a:pPr>
              <a:defRPr/>
            </a:pPr>
            <a:fld id="{CE48EF6C-8F62-4CBB-B3E1-BC08C50A231A}" type="datetimeFigureOut">
              <a:rPr lang="en-GB"/>
              <a:pPr>
                <a:defRPr/>
              </a:pPr>
              <a:t>08/02/2021</a:t>
            </a:fld>
            <a:endParaRPr lang="en-GB"/>
          </a:p>
        </p:txBody>
      </p:sp>
      <p:sp>
        <p:nvSpPr>
          <p:cNvPr id="6" name="Footer Placeholder 4">
            <a:extLst>
              <a:ext uri="{FF2B5EF4-FFF2-40B4-BE49-F238E27FC236}">
                <a16:creationId xmlns:a16="http://schemas.microsoft.com/office/drawing/2014/main" id="{88F5CCC6-F76B-4D49-9D55-670C11DA796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F331EB41-3D15-42B7-A16E-FD2BB4BEAE6D}"/>
              </a:ext>
            </a:extLst>
          </p:cNvPr>
          <p:cNvSpPr>
            <a:spLocks noGrp="1"/>
          </p:cNvSpPr>
          <p:nvPr>
            <p:ph type="sldNum" sz="quarter" idx="12"/>
          </p:nvPr>
        </p:nvSpPr>
        <p:spPr/>
        <p:txBody>
          <a:bodyPr/>
          <a:lstStyle>
            <a:lvl1pPr>
              <a:defRPr/>
            </a:lvl1pPr>
          </a:lstStyle>
          <a:p>
            <a:pPr>
              <a:defRPr/>
            </a:pPr>
            <a:fld id="{8F788E68-6D67-4772-8E94-38C29E96251A}" type="slidenum">
              <a:rPr lang="en-GB"/>
              <a:pPr>
                <a:defRPr/>
              </a:pPr>
              <a:t>‹#›</a:t>
            </a:fld>
            <a:endParaRPr lang="en-GB"/>
          </a:p>
        </p:txBody>
      </p:sp>
    </p:spTree>
    <p:extLst>
      <p:ext uri="{BB962C8B-B14F-4D97-AF65-F5344CB8AC3E}">
        <p14:creationId xmlns:p14="http://schemas.microsoft.com/office/powerpoint/2010/main" val="1974790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1C307DC-EA4F-4A63-B200-2CD9CDA12EA8}"/>
              </a:ext>
            </a:extLst>
          </p:cNvPr>
          <p:cNvSpPr>
            <a:spLocks noGrp="1"/>
          </p:cNvSpPr>
          <p:nvPr>
            <p:ph type="dt" sz="half" idx="10"/>
          </p:nvPr>
        </p:nvSpPr>
        <p:spPr/>
        <p:txBody>
          <a:bodyPr/>
          <a:lstStyle>
            <a:lvl1pPr>
              <a:defRPr/>
            </a:lvl1pPr>
          </a:lstStyle>
          <a:p>
            <a:pPr>
              <a:defRPr/>
            </a:pPr>
            <a:fld id="{C034AA83-2207-4605-ACB4-620B01AC2CE4}" type="datetimeFigureOut">
              <a:rPr lang="en-GB"/>
              <a:pPr>
                <a:defRPr/>
              </a:pPr>
              <a:t>08/02/2021</a:t>
            </a:fld>
            <a:endParaRPr lang="en-GB"/>
          </a:p>
        </p:txBody>
      </p:sp>
      <p:sp>
        <p:nvSpPr>
          <p:cNvPr id="5" name="Footer Placeholder 4">
            <a:extLst>
              <a:ext uri="{FF2B5EF4-FFF2-40B4-BE49-F238E27FC236}">
                <a16:creationId xmlns:a16="http://schemas.microsoft.com/office/drawing/2014/main" id="{5AFC446A-E322-4F17-B73F-6F2D8B03922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DDE3844-F574-4F96-85EF-2BD53FB7C1FB}"/>
              </a:ext>
            </a:extLst>
          </p:cNvPr>
          <p:cNvSpPr>
            <a:spLocks noGrp="1"/>
          </p:cNvSpPr>
          <p:nvPr>
            <p:ph type="sldNum" sz="quarter" idx="12"/>
          </p:nvPr>
        </p:nvSpPr>
        <p:spPr/>
        <p:txBody>
          <a:bodyPr/>
          <a:lstStyle>
            <a:lvl1pPr>
              <a:defRPr/>
            </a:lvl1pPr>
          </a:lstStyle>
          <a:p>
            <a:pPr>
              <a:defRPr/>
            </a:pPr>
            <a:fld id="{610EB010-D5D4-479D-BC0F-FE684E4EAB3E}" type="slidenum">
              <a:rPr lang="en-GB"/>
              <a:pPr>
                <a:defRPr/>
              </a:pPr>
              <a:t>‹#›</a:t>
            </a:fld>
            <a:endParaRPr lang="en-GB"/>
          </a:p>
        </p:txBody>
      </p:sp>
    </p:spTree>
    <p:extLst>
      <p:ext uri="{BB962C8B-B14F-4D97-AF65-F5344CB8AC3E}">
        <p14:creationId xmlns:p14="http://schemas.microsoft.com/office/powerpoint/2010/main" val="3587556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877DBFB-C512-42A2-A262-F6D3551D31A9}"/>
              </a:ext>
            </a:extLst>
          </p:cNvPr>
          <p:cNvSpPr>
            <a:spLocks noGrp="1"/>
          </p:cNvSpPr>
          <p:nvPr>
            <p:ph type="dt" sz="half" idx="10"/>
          </p:nvPr>
        </p:nvSpPr>
        <p:spPr/>
        <p:txBody>
          <a:bodyPr/>
          <a:lstStyle>
            <a:lvl1pPr>
              <a:defRPr/>
            </a:lvl1pPr>
          </a:lstStyle>
          <a:p>
            <a:pPr>
              <a:defRPr/>
            </a:pPr>
            <a:fld id="{EEB34E3C-7F47-4E80-BC76-03437059C111}" type="datetimeFigureOut">
              <a:rPr lang="en-GB"/>
              <a:pPr>
                <a:defRPr/>
              </a:pPr>
              <a:t>08/02/2021</a:t>
            </a:fld>
            <a:endParaRPr lang="en-GB"/>
          </a:p>
        </p:txBody>
      </p:sp>
      <p:sp>
        <p:nvSpPr>
          <p:cNvPr id="5" name="Footer Placeholder 4">
            <a:extLst>
              <a:ext uri="{FF2B5EF4-FFF2-40B4-BE49-F238E27FC236}">
                <a16:creationId xmlns:a16="http://schemas.microsoft.com/office/drawing/2014/main" id="{760AC406-878A-4F28-BC3E-992EC17CC2E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D17D5B1-2CE4-4984-B388-582A48F14B03}"/>
              </a:ext>
            </a:extLst>
          </p:cNvPr>
          <p:cNvSpPr>
            <a:spLocks noGrp="1"/>
          </p:cNvSpPr>
          <p:nvPr>
            <p:ph type="sldNum" sz="quarter" idx="12"/>
          </p:nvPr>
        </p:nvSpPr>
        <p:spPr/>
        <p:txBody>
          <a:bodyPr/>
          <a:lstStyle>
            <a:lvl1pPr>
              <a:defRPr/>
            </a:lvl1pPr>
          </a:lstStyle>
          <a:p>
            <a:pPr>
              <a:defRPr/>
            </a:pPr>
            <a:fld id="{53191BA4-D90D-4118-8037-6B8DED286888}" type="slidenum">
              <a:rPr lang="en-GB"/>
              <a:pPr>
                <a:defRPr/>
              </a:pPr>
              <a:t>‹#›</a:t>
            </a:fld>
            <a:endParaRPr lang="en-GB"/>
          </a:p>
        </p:txBody>
      </p:sp>
    </p:spTree>
    <p:extLst>
      <p:ext uri="{BB962C8B-B14F-4D97-AF65-F5344CB8AC3E}">
        <p14:creationId xmlns:p14="http://schemas.microsoft.com/office/powerpoint/2010/main" val="1283023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gGrid">
          <a:fgClr>
            <a:srgbClr val="DEEBF7"/>
          </a:fgClr>
          <a:bgClr>
            <a:schemeClr val="bg1"/>
          </a:bgClr>
        </a:patt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E9C9561-8F4D-44D3-9414-A11094F5DB53}"/>
              </a:ext>
            </a:extLst>
          </p:cNvPr>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92919388-E2FA-4E2C-871F-929094454BDE}"/>
              </a:ext>
            </a:extLst>
          </p:cNvPr>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ECFE68A6-A908-4276-A118-09444C6450E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E409540E-DE93-434A-8CF0-186EBCF14A0F}" type="datetimeFigureOut">
              <a:rPr lang="en-GB"/>
              <a:pPr>
                <a:defRPr/>
              </a:pPr>
              <a:t>08/02/2021</a:t>
            </a:fld>
            <a:endParaRPr lang="en-GB"/>
          </a:p>
        </p:txBody>
      </p:sp>
      <p:sp>
        <p:nvSpPr>
          <p:cNvPr id="5" name="Footer Placeholder 4">
            <a:extLst>
              <a:ext uri="{FF2B5EF4-FFF2-40B4-BE49-F238E27FC236}">
                <a16:creationId xmlns:a16="http://schemas.microsoft.com/office/drawing/2014/main" id="{55EC6787-D843-4DF9-8F96-182ECBFBF6F9}"/>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GB"/>
          </a:p>
        </p:txBody>
      </p:sp>
      <p:sp>
        <p:nvSpPr>
          <p:cNvPr id="6" name="Slide Number Placeholder 5">
            <a:extLst>
              <a:ext uri="{FF2B5EF4-FFF2-40B4-BE49-F238E27FC236}">
                <a16:creationId xmlns:a16="http://schemas.microsoft.com/office/drawing/2014/main" id="{CD412992-07D0-4404-9AC1-2813060B7DFA}"/>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F735D7BF-2D4C-479D-BDC5-10F740C1B4A3}"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6.m4a"/><Relationship Id="rId7" Type="http://schemas.openxmlformats.org/officeDocument/2006/relationships/image" Target="../media/image5.tmp"/><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4.tmp"/><Relationship Id="rId5" Type="http://schemas.openxmlformats.org/officeDocument/2006/relationships/image" Target="../media/image1.png"/><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07">
            <a:extLst>
              <a:ext uri="{FF2B5EF4-FFF2-40B4-BE49-F238E27FC236}">
                <a16:creationId xmlns:a16="http://schemas.microsoft.com/office/drawing/2014/main" id="{DCD08C8B-8C52-4FAA-AEF9-8D9B1ED5868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120650" y="160338"/>
            <a:ext cx="519113"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TextBox 3">
            <a:extLst>
              <a:ext uri="{FF2B5EF4-FFF2-40B4-BE49-F238E27FC236}">
                <a16:creationId xmlns:a16="http://schemas.microsoft.com/office/drawing/2014/main" id="{008B7BED-E599-4A22-9EA7-386A65957E89}"/>
              </a:ext>
            </a:extLst>
          </p:cNvPr>
          <p:cNvSpPr txBox="1">
            <a:spLocks noChangeArrowheads="1"/>
          </p:cNvSpPr>
          <p:nvPr/>
        </p:nvSpPr>
        <p:spPr bwMode="auto">
          <a:xfrm>
            <a:off x="1368425" y="1111469"/>
            <a:ext cx="64071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u="sng" dirty="0">
                <a:latin typeface="Sassoon Infant Rg" panose="02000503030000020003" pitchFamily="50" charset="0"/>
                <a:ea typeface="Sassoon Infant Rg" panose="02000503030000020003" pitchFamily="50" charset="0"/>
                <a:cs typeface="Arial" panose="020B0604020202020204" pitchFamily="34" charset="0"/>
              </a:rPr>
              <a:t>LO To write a calligram poem</a:t>
            </a:r>
          </a:p>
        </p:txBody>
      </p:sp>
      <p:sp>
        <p:nvSpPr>
          <p:cNvPr id="17" name="TextBox 16">
            <a:extLst>
              <a:ext uri="{FF2B5EF4-FFF2-40B4-BE49-F238E27FC236}">
                <a16:creationId xmlns:a16="http://schemas.microsoft.com/office/drawing/2014/main" id="{18DC62EE-6732-4F58-B3D3-EEC465E43490}"/>
              </a:ext>
            </a:extLst>
          </p:cNvPr>
          <p:cNvSpPr txBox="1"/>
          <p:nvPr/>
        </p:nvSpPr>
        <p:spPr>
          <a:xfrm>
            <a:off x="365125" y="2903538"/>
            <a:ext cx="8310563" cy="2247900"/>
          </a:xfrm>
          <a:prstGeom prst="rect">
            <a:avLst/>
          </a:prstGeom>
          <a:noFill/>
        </p:spPr>
        <p:txBody>
          <a:bodyPr>
            <a:spAutoFit/>
          </a:bodyPr>
          <a:lstStyle/>
          <a:p>
            <a:pPr>
              <a:defRPr/>
            </a:pPr>
            <a:r>
              <a:rPr lang="en-GB" sz="2000" b="1" dirty="0">
                <a:solidFill>
                  <a:srgbClr val="FF0000"/>
                </a:solidFill>
                <a:latin typeface="Sassoon Infant Rg" panose="02000503030000020003" pitchFamily="50" charset="0"/>
                <a:ea typeface="Sassoon Infant Rg" panose="02000503030000020003" pitchFamily="50" charset="0"/>
                <a:cs typeface="Arial" panose="020B0604020202020204" pitchFamily="34" charset="0"/>
              </a:rPr>
              <a:t>Success Criteria:</a:t>
            </a:r>
            <a:br>
              <a:rPr lang="en-GB" sz="2000" b="1" dirty="0">
                <a:solidFill>
                  <a:srgbClr val="FF0000"/>
                </a:solidFill>
                <a:latin typeface="Sassoon Infant Rg" panose="02000503030000020003" pitchFamily="50" charset="0"/>
                <a:ea typeface="Sassoon Infant Rg" panose="02000503030000020003" pitchFamily="50" charset="0"/>
                <a:cs typeface="Arial" panose="020B0604020202020204" pitchFamily="34" charset="0"/>
              </a:rPr>
            </a:br>
            <a:endParaRPr lang="en-GB" sz="2000" b="1" dirty="0">
              <a:solidFill>
                <a:srgbClr val="FF0000"/>
              </a:solidFill>
              <a:latin typeface="Sassoon Infant Rg" panose="02000503030000020003" pitchFamily="50" charset="0"/>
              <a:ea typeface="Sassoon Infant Rg" panose="02000503030000020003" pitchFamily="50" charset="0"/>
              <a:cs typeface="Arial" panose="020B0604020202020204" pitchFamily="34" charset="0"/>
            </a:endParaRPr>
          </a:p>
          <a:p>
            <a:pPr marL="342900" indent="-342900">
              <a:buFont typeface="Arial" panose="020B0604020202020204" pitchFamily="34" charset="0"/>
              <a:buChar char="•"/>
              <a:defRPr/>
            </a:pPr>
            <a:r>
              <a:rPr lang="en-GB" sz="2000" dirty="0">
                <a:latin typeface="Sassoon Infant Rg" panose="02000503030000020003" pitchFamily="50" charset="0"/>
                <a:ea typeface="Sassoon Infant Rg" panose="02000503030000020003" pitchFamily="50" charset="0"/>
                <a:cs typeface="Arial" panose="020B0604020202020204" pitchFamily="34" charset="0"/>
              </a:rPr>
              <a:t>I know that </a:t>
            </a:r>
            <a:r>
              <a:rPr lang="en-GB" sz="2000" dirty="0" err="1">
                <a:latin typeface="Sassoon Infant Rg" panose="02000503030000020003" pitchFamily="50" charset="0"/>
                <a:ea typeface="Sassoon Infant Rg" panose="02000503030000020003" pitchFamily="50" charset="0"/>
                <a:cs typeface="Arial" panose="020B0604020202020204" pitchFamily="34" charset="0"/>
              </a:rPr>
              <a:t>calligrams</a:t>
            </a:r>
            <a:r>
              <a:rPr lang="en-GB" sz="2000" dirty="0">
                <a:latin typeface="Sassoon Infant Rg" panose="02000503030000020003" pitchFamily="50" charset="0"/>
                <a:ea typeface="Sassoon Infant Rg" panose="02000503030000020003" pitchFamily="50" charset="0"/>
                <a:cs typeface="Arial" panose="020B0604020202020204" pitchFamily="34" charset="0"/>
              </a:rPr>
              <a:t> are poems which create a shape.</a:t>
            </a:r>
          </a:p>
          <a:p>
            <a:pPr marL="342900" indent="-342900">
              <a:buFont typeface="Arial" panose="020B0604020202020204" pitchFamily="34" charset="0"/>
              <a:buChar char="•"/>
              <a:defRPr/>
            </a:pPr>
            <a:endParaRPr lang="en-GB" sz="2000" dirty="0">
              <a:latin typeface="Sassoon Infant Rg" panose="02000503030000020003" pitchFamily="50" charset="0"/>
              <a:ea typeface="Sassoon Infant Rg" panose="02000503030000020003" pitchFamily="50" charset="0"/>
              <a:cs typeface="Arial" panose="020B0604020202020204" pitchFamily="34" charset="0"/>
            </a:endParaRPr>
          </a:p>
          <a:p>
            <a:pPr marL="342900" indent="-342900">
              <a:buFont typeface="Arial" panose="020B0604020202020204" pitchFamily="34" charset="0"/>
              <a:buChar char="•"/>
              <a:defRPr/>
            </a:pPr>
            <a:r>
              <a:rPr lang="en-GB" sz="2000" dirty="0">
                <a:latin typeface="Sassoon Infant Rg" panose="02000503030000020003" pitchFamily="50" charset="0"/>
                <a:ea typeface="Sassoon Infant Rg" panose="02000503030000020003" pitchFamily="50" charset="0"/>
                <a:cs typeface="Arial" panose="020B0604020202020204" pitchFamily="34" charset="0"/>
              </a:rPr>
              <a:t>I know the shape of a calligram usually represents the topic of the poem.</a:t>
            </a:r>
          </a:p>
          <a:p>
            <a:pPr marL="342900" indent="-342900">
              <a:buFont typeface="Arial" panose="020B0604020202020204" pitchFamily="34" charset="0"/>
              <a:buChar char="•"/>
              <a:defRPr/>
            </a:pPr>
            <a:endParaRPr lang="en-GB" sz="2000" dirty="0">
              <a:latin typeface="Sassoon Infant Rg" panose="02000503030000020003" pitchFamily="50" charset="0"/>
              <a:ea typeface="Sassoon Infant Rg" panose="02000503030000020003" pitchFamily="50" charset="0"/>
              <a:cs typeface="Arial" panose="020B0604020202020204" pitchFamily="34" charset="0"/>
            </a:endParaRPr>
          </a:p>
          <a:p>
            <a:pPr marL="342900" indent="-342900">
              <a:buFont typeface="Arial" panose="020B0604020202020204" pitchFamily="34" charset="0"/>
              <a:buChar char="•"/>
              <a:defRPr/>
            </a:pPr>
            <a:r>
              <a:rPr lang="en-GB" sz="2000" dirty="0">
                <a:latin typeface="Sassoon Infant Rg" panose="02000503030000020003" pitchFamily="50" charset="0"/>
                <a:ea typeface="Sassoon Infant Rg" panose="02000503030000020003" pitchFamily="50" charset="0"/>
                <a:cs typeface="Arial" panose="020B0604020202020204" pitchFamily="34" charset="0"/>
              </a:rPr>
              <a:t>I know that </a:t>
            </a:r>
            <a:r>
              <a:rPr lang="en-GB" sz="2000" dirty="0" err="1">
                <a:latin typeface="Sassoon Infant Rg" panose="02000503030000020003" pitchFamily="50" charset="0"/>
                <a:ea typeface="Sassoon Infant Rg" panose="02000503030000020003" pitchFamily="50" charset="0"/>
                <a:cs typeface="Arial" panose="020B0604020202020204" pitchFamily="34" charset="0"/>
              </a:rPr>
              <a:t>calligrams</a:t>
            </a:r>
            <a:r>
              <a:rPr lang="en-GB" sz="2000" dirty="0">
                <a:latin typeface="Sassoon Infant Rg" panose="02000503030000020003" pitchFamily="50" charset="0"/>
                <a:ea typeface="Sassoon Infant Rg" panose="02000503030000020003" pitchFamily="50" charset="0"/>
                <a:cs typeface="Arial" panose="020B0604020202020204" pitchFamily="34" charset="0"/>
              </a:rPr>
              <a:t> are also known as shape poems or concrete poems.</a:t>
            </a:r>
          </a:p>
        </p:txBody>
      </p:sp>
      <p:pic>
        <p:nvPicPr>
          <p:cNvPr id="3" name="Audio 2">
            <a:hlinkClick r:id="" action="ppaction://media"/>
            <a:extLst>
              <a:ext uri="{FF2B5EF4-FFF2-40B4-BE49-F238E27FC236}">
                <a16:creationId xmlns:a16="http://schemas.microsoft.com/office/drawing/2014/main" id="{1BFC3B15-BB0C-4753-BFFC-AB2E17ACB6C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3706"/>
    </mc:Choice>
    <mc:Fallback>
      <p:transition spd="slow" advTm="337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86762-18F8-4619-8D50-73BDFF2B9B40}"/>
              </a:ext>
            </a:extLst>
          </p:cNvPr>
          <p:cNvSpPr>
            <a:spLocks noGrp="1"/>
          </p:cNvSpPr>
          <p:nvPr>
            <p:ph type="title"/>
          </p:nvPr>
        </p:nvSpPr>
        <p:spPr/>
        <p:txBody>
          <a:bodyPr/>
          <a:lstStyle/>
          <a:p>
            <a:r>
              <a:rPr lang="en-GB" b="1" u="sng" dirty="0"/>
              <a:t>What is a calligram?</a:t>
            </a:r>
          </a:p>
        </p:txBody>
      </p:sp>
      <p:sp>
        <p:nvSpPr>
          <p:cNvPr id="3" name="Content Placeholder 2">
            <a:extLst>
              <a:ext uri="{FF2B5EF4-FFF2-40B4-BE49-F238E27FC236}">
                <a16:creationId xmlns:a16="http://schemas.microsoft.com/office/drawing/2014/main" id="{9DB3F395-E5CA-4135-A381-860FB151AE83}"/>
              </a:ext>
            </a:extLst>
          </p:cNvPr>
          <p:cNvSpPr>
            <a:spLocks noGrp="1"/>
          </p:cNvSpPr>
          <p:nvPr>
            <p:ph idx="1"/>
          </p:nvPr>
        </p:nvSpPr>
        <p:spPr/>
        <p:txBody>
          <a:bodyPr/>
          <a:lstStyle/>
          <a:p>
            <a:pPr marL="0" indent="0">
              <a:buNone/>
            </a:pPr>
            <a:r>
              <a:rPr lang="en-GB" dirty="0"/>
              <a:t>A calligram is a type of poem that describes an object and is written in the shape of the object that is being described. The way the poem is organised is often just as important in conveying the meaning of the poem as the actual written words.</a:t>
            </a:r>
          </a:p>
          <a:p>
            <a:endParaRPr lang="en-GB" dirty="0"/>
          </a:p>
          <a:p>
            <a:pPr marL="0" indent="0">
              <a:buNone/>
            </a:pPr>
            <a:r>
              <a:rPr lang="en-GB" dirty="0"/>
              <a:t>Calligram poems do not have rules about the amount of words, lines, verses, syllables or rhymes that are needed. They simply need to describe an object and be written in the shape of that object.</a:t>
            </a:r>
          </a:p>
        </p:txBody>
      </p:sp>
      <p:pic>
        <p:nvPicPr>
          <p:cNvPr id="4" name="Audio 3">
            <a:hlinkClick r:id="" action="ppaction://media"/>
            <a:extLst>
              <a:ext uri="{FF2B5EF4-FFF2-40B4-BE49-F238E27FC236}">
                <a16:creationId xmlns:a16="http://schemas.microsoft.com/office/drawing/2014/main" id="{1E1C8EA4-D325-4B68-82AF-9E1758A30A51}"/>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962562787"/>
      </p:ext>
    </p:extLst>
  </p:cSld>
  <p:clrMapOvr>
    <a:masterClrMapping/>
  </p:clrMapOvr>
  <mc:AlternateContent xmlns:mc="http://schemas.openxmlformats.org/markup-compatibility/2006">
    <mc:Choice xmlns:p14="http://schemas.microsoft.com/office/powerpoint/2010/main" Requires="p14">
      <p:transition spd="slow" p14:dur="2000" advTm="40782"/>
    </mc:Choice>
    <mc:Fallback>
      <p:transition spd="slow" advTm="407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6" name="Freeform 25">
            <a:extLst>
              <a:ext uri="{FF2B5EF4-FFF2-40B4-BE49-F238E27FC236}">
                <a16:creationId xmlns:a16="http://schemas.microsoft.com/office/drawing/2014/main" id="{2D3BDBD7-2F2E-4F8B-84F5-1C1532461A86}"/>
              </a:ext>
            </a:extLst>
          </p:cNvPr>
          <p:cNvSpPr/>
          <p:nvPr/>
        </p:nvSpPr>
        <p:spPr>
          <a:xfrm>
            <a:off x="-700088" y="5829300"/>
            <a:ext cx="10885488" cy="1216025"/>
          </a:xfrm>
          <a:custGeom>
            <a:avLst/>
            <a:gdLst>
              <a:gd name="connsiteX0" fmla="*/ 678550 w 10885552"/>
              <a:gd name="connsiteY0" fmla="*/ 198084 h 1217512"/>
              <a:gd name="connsiteX1" fmla="*/ 2890122 w 10885552"/>
              <a:gd name="connsiteY1" fmla="*/ 166186 h 1217512"/>
              <a:gd name="connsiteX2" fmla="*/ 5229284 w 10885552"/>
              <a:gd name="connsiteY2" fmla="*/ 325675 h 1217512"/>
              <a:gd name="connsiteX3" fmla="*/ 6909229 w 10885552"/>
              <a:gd name="connsiteY3" fmla="*/ 17330 h 1217512"/>
              <a:gd name="connsiteX4" fmla="*/ 10088363 w 10885552"/>
              <a:gd name="connsiteY4" fmla="*/ 155554 h 1217512"/>
              <a:gd name="connsiteX5" fmla="*/ 10056466 w 10885552"/>
              <a:gd name="connsiteY5" fmla="*/ 1112484 h 1217512"/>
              <a:gd name="connsiteX6" fmla="*/ 827405 w 10885552"/>
              <a:gd name="connsiteY6" fmla="*/ 1091219 h 1217512"/>
              <a:gd name="connsiteX7" fmla="*/ 678550 w 10885552"/>
              <a:gd name="connsiteY7" fmla="*/ 198084 h 1217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85552" h="1217512">
                <a:moveTo>
                  <a:pt x="678550" y="198084"/>
                </a:moveTo>
                <a:cubicBezTo>
                  <a:pt x="1022336" y="43912"/>
                  <a:pt x="2131666" y="144921"/>
                  <a:pt x="2890122" y="166186"/>
                </a:cubicBezTo>
                <a:cubicBezTo>
                  <a:pt x="3648578" y="187451"/>
                  <a:pt x="4559433" y="350484"/>
                  <a:pt x="5229284" y="325675"/>
                </a:cubicBezTo>
                <a:cubicBezTo>
                  <a:pt x="5899135" y="300866"/>
                  <a:pt x="6099383" y="45683"/>
                  <a:pt x="6909229" y="17330"/>
                </a:cubicBezTo>
                <a:cubicBezTo>
                  <a:pt x="7719076" y="-11024"/>
                  <a:pt x="9563824" y="-26972"/>
                  <a:pt x="10088363" y="155554"/>
                </a:cubicBezTo>
                <a:cubicBezTo>
                  <a:pt x="10612903" y="338080"/>
                  <a:pt x="11599959" y="956540"/>
                  <a:pt x="10056466" y="1112484"/>
                </a:cubicBezTo>
                <a:cubicBezTo>
                  <a:pt x="8512973" y="1268428"/>
                  <a:pt x="2392163" y="1241847"/>
                  <a:pt x="827405" y="1091219"/>
                </a:cubicBezTo>
                <a:cubicBezTo>
                  <a:pt x="-737353" y="940591"/>
                  <a:pt x="334764" y="352256"/>
                  <a:pt x="678550" y="19808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4099" name="Picture 107">
            <a:extLst>
              <a:ext uri="{FF2B5EF4-FFF2-40B4-BE49-F238E27FC236}">
                <a16:creationId xmlns:a16="http://schemas.microsoft.com/office/drawing/2014/main" id="{FE6A1344-451A-4821-8856-5BBD4F3CFD8D}"/>
              </a:ext>
            </a:extLst>
          </p:cNvPr>
          <p:cNvPicPr>
            <a:picLocks noChangeAspect="1"/>
          </p:cNvPicPr>
          <p:nvPr/>
        </p:nvPicPr>
        <p:blipFill>
          <a:blip r:embed="rId5" cstate="email">
            <a:grayscl/>
            <a:biLevel thresh="50000"/>
            <a:extLst>
              <a:ext uri="{28A0092B-C50C-407E-A947-70E740481C1C}">
                <a14:useLocalDpi xmlns:a14="http://schemas.microsoft.com/office/drawing/2010/main"/>
              </a:ext>
            </a:extLst>
          </a:blip>
          <a:srcRect/>
          <a:stretch>
            <a:fillRect/>
          </a:stretch>
        </p:blipFill>
        <p:spPr bwMode="auto">
          <a:xfrm>
            <a:off x="120650" y="160338"/>
            <a:ext cx="519113"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5">
            <a:extLst>
              <a:ext uri="{FF2B5EF4-FFF2-40B4-BE49-F238E27FC236}">
                <a16:creationId xmlns:a16="http://schemas.microsoft.com/office/drawing/2014/main" id="{009878EC-749F-4900-A678-FF0877B5C8A0}"/>
              </a:ext>
            </a:extLst>
          </p:cNvPr>
          <p:cNvSpPr txBox="1">
            <a:spLocks noChangeArrowheads="1"/>
          </p:cNvSpPr>
          <p:nvPr/>
        </p:nvSpPr>
        <p:spPr bwMode="auto">
          <a:xfrm>
            <a:off x="344488" y="160338"/>
            <a:ext cx="8737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a:latin typeface="Special Elite" pitchFamily="2" charset="0"/>
              </a:rPr>
              <a:t>Calligram Examples</a:t>
            </a:r>
          </a:p>
        </p:txBody>
      </p:sp>
      <p:sp>
        <p:nvSpPr>
          <p:cNvPr id="4101" name="TextBox 1">
            <a:extLst>
              <a:ext uri="{FF2B5EF4-FFF2-40B4-BE49-F238E27FC236}">
                <a16:creationId xmlns:a16="http://schemas.microsoft.com/office/drawing/2014/main" id="{633AE5C5-3E92-4731-AFA4-F15E0B7E40B6}"/>
              </a:ext>
            </a:extLst>
          </p:cNvPr>
          <p:cNvSpPr txBox="1">
            <a:spLocks noChangeArrowheads="1"/>
          </p:cNvSpPr>
          <p:nvPr/>
        </p:nvSpPr>
        <p:spPr bwMode="auto">
          <a:xfrm>
            <a:off x="506413" y="790575"/>
            <a:ext cx="81613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solidFill>
                  <a:schemeClr val="bg1"/>
                </a:solidFill>
                <a:latin typeface="Sassoon Infant Rg" panose="02000503030000020003" pitchFamily="50" charset="0"/>
                <a:ea typeface="Sassoon Infant Rg" panose="02000503030000020003" pitchFamily="50" charset="0"/>
                <a:cs typeface="Sassoon Infant Rg" panose="02000503030000020003" pitchFamily="50" charset="0"/>
              </a:rPr>
              <a:t>Calligrams, or shape poems, represent the topic of the poem in their shape.  </a:t>
            </a:r>
          </a:p>
          <a:p>
            <a:pPr algn="ctr">
              <a:lnSpc>
                <a:spcPct val="100000"/>
              </a:lnSpc>
              <a:spcBef>
                <a:spcPct val="0"/>
              </a:spcBef>
              <a:buFontTx/>
              <a:buNone/>
            </a:pPr>
            <a:r>
              <a:rPr lang="en-GB" altLang="en-US" sz="1800">
                <a:solidFill>
                  <a:schemeClr val="bg1"/>
                </a:solidFill>
                <a:latin typeface="Sassoon Infant Rg" panose="02000503030000020003" pitchFamily="50" charset="0"/>
                <a:ea typeface="Sassoon Infant Rg" panose="02000503030000020003" pitchFamily="50" charset="0"/>
                <a:cs typeface="Sassoon Infant Rg" panose="02000503030000020003" pitchFamily="50" charset="0"/>
              </a:rPr>
              <a:t>Have a look at these two calligrams.</a:t>
            </a:r>
          </a:p>
        </p:txBody>
      </p:sp>
      <p:sp>
        <p:nvSpPr>
          <p:cNvPr id="27" name="Oval 26">
            <a:extLst>
              <a:ext uri="{FF2B5EF4-FFF2-40B4-BE49-F238E27FC236}">
                <a16:creationId xmlns:a16="http://schemas.microsoft.com/office/drawing/2014/main" id="{A4A298B5-B902-4883-AE4C-E7C4BFB44080}"/>
              </a:ext>
            </a:extLst>
          </p:cNvPr>
          <p:cNvSpPr/>
          <p:nvPr/>
        </p:nvSpPr>
        <p:spPr>
          <a:xfrm>
            <a:off x="1020763" y="1955800"/>
            <a:ext cx="233362" cy="2333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Oval 31">
            <a:extLst>
              <a:ext uri="{FF2B5EF4-FFF2-40B4-BE49-F238E27FC236}">
                <a16:creationId xmlns:a16="http://schemas.microsoft.com/office/drawing/2014/main" id="{3B8D395E-C250-4E32-B3B8-D913EBBF1383}"/>
              </a:ext>
            </a:extLst>
          </p:cNvPr>
          <p:cNvSpPr/>
          <p:nvPr/>
        </p:nvSpPr>
        <p:spPr>
          <a:xfrm>
            <a:off x="522288" y="4191000"/>
            <a:ext cx="234950" cy="2333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7" name="Oval 36">
            <a:extLst>
              <a:ext uri="{FF2B5EF4-FFF2-40B4-BE49-F238E27FC236}">
                <a16:creationId xmlns:a16="http://schemas.microsoft.com/office/drawing/2014/main" id="{EEC06D10-61EF-4FD1-96AB-CBECC51464BF}"/>
              </a:ext>
            </a:extLst>
          </p:cNvPr>
          <p:cNvSpPr/>
          <p:nvPr/>
        </p:nvSpPr>
        <p:spPr>
          <a:xfrm>
            <a:off x="8426450" y="2257425"/>
            <a:ext cx="233363" cy="2333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TextBox 4">
            <a:extLst>
              <a:ext uri="{FF2B5EF4-FFF2-40B4-BE49-F238E27FC236}">
                <a16:creationId xmlns:a16="http://schemas.microsoft.com/office/drawing/2014/main" id="{242C9E72-58A5-4356-9EFE-BB9177D14D97}"/>
              </a:ext>
            </a:extLst>
          </p:cNvPr>
          <p:cNvSpPr txBox="1"/>
          <p:nvPr/>
        </p:nvSpPr>
        <p:spPr>
          <a:xfrm>
            <a:off x="77788" y="5468938"/>
            <a:ext cx="1042987" cy="400050"/>
          </a:xfrm>
          <a:prstGeom prst="rect">
            <a:avLst/>
          </a:prstGeom>
          <a:noFill/>
        </p:spPr>
        <p:txBody>
          <a:bodyPr wrap="none">
            <a:spAutoFit/>
          </a:bodyPr>
          <a:lstStyle/>
          <a:p>
            <a:pPr>
              <a:defRPr/>
            </a:pPr>
            <a:r>
              <a:rPr lang="en-GB" sz="1000" dirty="0">
                <a:solidFill>
                  <a:schemeClr val="bg1"/>
                </a:solidFill>
                <a:latin typeface="+mn-lt"/>
              </a:rPr>
              <a:t>‘Snowman’</a:t>
            </a:r>
          </a:p>
          <a:p>
            <a:pPr>
              <a:defRPr/>
            </a:pPr>
            <a:r>
              <a:rPr lang="en-GB" sz="1000" dirty="0">
                <a:solidFill>
                  <a:schemeClr val="bg1"/>
                </a:solidFill>
                <a:latin typeface="+mn-lt"/>
              </a:rPr>
              <a:t>by </a:t>
            </a:r>
            <a:r>
              <a:rPr lang="en-GB" sz="1000" dirty="0" err="1">
                <a:solidFill>
                  <a:schemeClr val="bg1"/>
                </a:solidFill>
                <a:latin typeface="+mn-lt"/>
              </a:rPr>
              <a:t>Kenn</a:t>
            </a:r>
            <a:r>
              <a:rPr lang="en-GB" sz="1000" dirty="0">
                <a:solidFill>
                  <a:schemeClr val="bg1"/>
                </a:solidFill>
                <a:latin typeface="+mn-lt"/>
              </a:rPr>
              <a:t> Nesbitt </a:t>
            </a:r>
          </a:p>
        </p:txBody>
      </p:sp>
      <p:sp>
        <p:nvSpPr>
          <p:cNvPr id="4106" name="Rectangle 42">
            <a:extLst>
              <a:ext uri="{FF2B5EF4-FFF2-40B4-BE49-F238E27FC236}">
                <a16:creationId xmlns:a16="http://schemas.microsoft.com/office/drawing/2014/main" id="{304F5E59-EA3C-4062-86A4-8F456894ABDA}"/>
              </a:ext>
            </a:extLst>
          </p:cNvPr>
          <p:cNvSpPr>
            <a:spLocks noChangeArrowheads="1"/>
          </p:cNvSpPr>
          <p:nvPr/>
        </p:nvSpPr>
        <p:spPr bwMode="auto">
          <a:xfrm>
            <a:off x="4152900" y="1670050"/>
            <a:ext cx="4476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Sassoon Infant Rg" panose="02000503030000020003" pitchFamily="50" charset="0"/>
              </a:rPr>
              <a:t>It’s</a:t>
            </a:r>
          </a:p>
        </p:txBody>
      </p:sp>
      <p:grpSp>
        <p:nvGrpSpPr>
          <p:cNvPr id="4107" name="Group 24">
            <a:extLst>
              <a:ext uri="{FF2B5EF4-FFF2-40B4-BE49-F238E27FC236}">
                <a16:creationId xmlns:a16="http://schemas.microsoft.com/office/drawing/2014/main" id="{F4A986F2-876A-450F-9CE5-1F292CDEA57D}"/>
              </a:ext>
            </a:extLst>
          </p:cNvPr>
          <p:cNvGrpSpPr>
            <a:grpSpLocks/>
          </p:cNvGrpSpPr>
          <p:nvPr/>
        </p:nvGrpSpPr>
        <p:grpSpPr bwMode="auto">
          <a:xfrm>
            <a:off x="1824038" y="1643063"/>
            <a:ext cx="5065712" cy="4660900"/>
            <a:chOff x="1823712" y="1642897"/>
            <a:chExt cx="5065447" cy="4660587"/>
          </a:xfrm>
        </p:grpSpPr>
        <p:grpSp>
          <p:nvGrpSpPr>
            <p:cNvPr id="9" name="Group 8">
              <a:extLst>
                <a:ext uri="{FF2B5EF4-FFF2-40B4-BE49-F238E27FC236}">
                  <a16:creationId xmlns:a16="http://schemas.microsoft.com/office/drawing/2014/main" id="{6B6A195F-1F27-45C0-B892-0A137110BB38}"/>
                </a:ext>
              </a:extLst>
            </p:cNvPr>
            <p:cNvGrpSpPr/>
            <p:nvPr/>
          </p:nvGrpSpPr>
          <p:grpSpPr bwMode="auto">
            <a:xfrm>
              <a:off x="1879248" y="1739155"/>
              <a:ext cx="4903398" cy="4564329"/>
              <a:chOff x="187626" y="1676310"/>
              <a:chExt cx="4903982" cy="4565141"/>
            </a:xfrm>
            <a:solidFill>
              <a:schemeClr val="bg1"/>
            </a:solidFill>
          </p:grpSpPr>
          <p:grpSp>
            <p:nvGrpSpPr>
              <p:cNvPr id="4" name="Group 3">
                <a:extLst>
                  <a:ext uri="{FF2B5EF4-FFF2-40B4-BE49-F238E27FC236}">
                    <a16:creationId xmlns:a16="http://schemas.microsoft.com/office/drawing/2014/main" id="{7BE8385C-A939-4D08-AC86-98364F9CC7A4}"/>
                  </a:ext>
                </a:extLst>
              </p:cNvPr>
              <p:cNvGrpSpPr/>
              <p:nvPr/>
            </p:nvGrpSpPr>
            <p:grpSpPr>
              <a:xfrm>
                <a:off x="467838" y="1676310"/>
                <a:ext cx="4412720" cy="4565141"/>
                <a:chOff x="236538" y="1465512"/>
                <a:chExt cx="4129088" cy="4271713"/>
              </a:xfrm>
              <a:grpFill/>
            </p:grpSpPr>
            <p:sp>
              <p:nvSpPr>
                <p:cNvPr id="2" name="Oval 1">
                  <a:extLst>
                    <a:ext uri="{FF2B5EF4-FFF2-40B4-BE49-F238E27FC236}">
                      <a16:creationId xmlns:a16="http://schemas.microsoft.com/office/drawing/2014/main" id="{08693F15-99EA-4A6C-B49B-2D42C57BDEDE}"/>
                    </a:ext>
                  </a:extLst>
                </p:cNvPr>
                <p:cNvSpPr/>
                <p:nvPr/>
              </p:nvSpPr>
              <p:spPr>
                <a:xfrm>
                  <a:off x="1298942" y="1465512"/>
                  <a:ext cx="2004281" cy="200218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20" name="Oval 19">
                  <a:extLst>
                    <a:ext uri="{FF2B5EF4-FFF2-40B4-BE49-F238E27FC236}">
                      <a16:creationId xmlns:a16="http://schemas.microsoft.com/office/drawing/2014/main" id="{EB85AB4F-E785-4C47-9FED-5B8E6A3524F4}"/>
                    </a:ext>
                  </a:extLst>
                </p:cNvPr>
                <p:cNvSpPr/>
                <p:nvPr/>
              </p:nvSpPr>
              <p:spPr>
                <a:xfrm>
                  <a:off x="952501" y="3040063"/>
                  <a:ext cx="2697162" cy="269716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 name="Rectangle 2">
                  <a:extLst>
                    <a:ext uri="{FF2B5EF4-FFF2-40B4-BE49-F238E27FC236}">
                      <a16:creationId xmlns:a16="http://schemas.microsoft.com/office/drawing/2014/main" id="{E86FE98A-1321-4911-9EBC-87D38D2B1DF6}"/>
                    </a:ext>
                  </a:extLst>
                </p:cNvPr>
                <p:cNvSpPr/>
                <p:nvPr/>
              </p:nvSpPr>
              <p:spPr>
                <a:xfrm>
                  <a:off x="236538" y="3960772"/>
                  <a:ext cx="4129088" cy="5461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7" name="Freeform 6">
                <a:extLst>
                  <a:ext uri="{FF2B5EF4-FFF2-40B4-BE49-F238E27FC236}">
                    <a16:creationId xmlns:a16="http://schemas.microsoft.com/office/drawing/2014/main" id="{A9BB755C-FD8F-4374-BEFB-44BDCAD4ECE6}"/>
                  </a:ext>
                </a:extLst>
              </p:cNvPr>
              <p:cNvSpPr/>
              <p:nvPr/>
            </p:nvSpPr>
            <p:spPr>
              <a:xfrm>
                <a:off x="187626" y="4190533"/>
                <a:ext cx="833361" cy="297321"/>
              </a:xfrm>
              <a:custGeom>
                <a:avLst/>
                <a:gdLst>
                  <a:gd name="connsiteX0" fmla="*/ 11219 w 891961"/>
                  <a:gd name="connsiteY0" fmla="*/ 0 h 297321"/>
                  <a:gd name="connsiteX1" fmla="*/ 594640 w 891961"/>
                  <a:gd name="connsiteY1" fmla="*/ 0 h 297321"/>
                  <a:gd name="connsiteX2" fmla="*/ 891961 w 891961"/>
                  <a:gd name="connsiteY2" fmla="*/ 297321 h 297321"/>
                  <a:gd name="connsiteX3" fmla="*/ 0 w 891961"/>
                  <a:gd name="connsiteY3" fmla="*/ 297321 h 297321"/>
                  <a:gd name="connsiteX4" fmla="*/ 11219 w 891961"/>
                  <a:gd name="connsiteY4" fmla="*/ 0 h 2973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961" h="297321">
                    <a:moveTo>
                      <a:pt x="11219" y="0"/>
                    </a:moveTo>
                    <a:lnTo>
                      <a:pt x="594640" y="0"/>
                    </a:lnTo>
                    <a:lnTo>
                      <a:pt x="891961" y="297321"/>
                    </a:lnTo>
                    <a:lnTo>
                      <a:pt x="0" y="297321"/>
                    </a:lnTo>
                    <a:lnTo>
                      <a:pt x="1121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 name="Freeform 18">
                <a:extLst>
                  <a:ext uri="{FF2B5EF4-FFF2-40B4-BE49-F238E27FC236}">
                    <a16:creationId xmlns:a16="http://schemas.microsoft.com/office/drawing/2014/main" id="{A3B15D82-F86D-4D7D-A5E4-EEBB7CAA5BBC}"/>
                  </a:ext>
                </a:extLst>
              </p:cNvPr>
              <p:cNvSpPr/>
              <p:nvPr/>
            </p:nvSpPr>
            <p:spPr>
              <a:xfrm flipV="1">
                <a:off x="187626" y="4889749"/>
                <a:ext cx="824985" cy="297321"/>
              </a:xfrm>
              <a:custGeom>
                <a:avLst/>
                <a:gdLst>
                  <a:gd name="connsiteX0" fmla="*/ 11219 w 891961"/>
                  <a:gd name="connsiteY0" fmla="*/ 0 h 297321"/>
                  <a:gd name="connsiteX1" fmla="*/ 594640 w 891961"/>
                  <a:gd name="connsiteY1" fmla="*/ 0 h 297321"/>
                  <a:gd name="connsiteX2" fmla="*/ 891961 w 891961"/>
                  <a:gd name="connsiteY2" fmla="*/ 297321 h 297321"/>
                  <a:gd name="connsiteX3" fmla="*/ 0 w 891961"/>
                  <a:gd name="connsiteY3" fmla="*/ 297321 h 297321"/>
                  <a:gd name="connsiteX4" fmla="*/ 11219 w 891961"/>
                  <a:gd name="connsiteY4" fmla="*/ 0 h 2973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961" h="297321">
                    <a:moveTo>
                      <a:pt x="11219" y="0"/>
                    </a:moveTo>
                    <a:lnTo>
                      <a:pt x="594640" y="0"/>
                    </a:lnTo>
                    <a:lnTo>
                      <a:pt x="891961" y="297321"/>
                    </a:lnTo>
                    <a:lnTo>
                      <a:pt x="0" y="297321"/>
                    </a:lnTo>
                    <a:lnTo>
                      <a:pt x="1121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 name="Freeform 21">
                <a:extLst>
                  <a:ext uri="{FF2B5EF4-FFF2-40B4-BE49-F238E27FC236}">
                    <a16:creationId xmlns:a16="http://schemas.microsoft.com/office/drawing/2014/main" id="{030C852C-FBF4-419F-8C40-FD92C6F9941A}"/>
                  </a:ext>
                </a:extLst>
              </p:cNvPr>
              <p:cNvSpPr/>
              <p:nvPr/>
            </p:nvSpPr>
            <p:spPr>
              <a:xfrm flipH="1">
                <a:off x="4257742" y="4190533"/>
                <a:ext cx="820072" cy="297321"/>
              </a:xfrm>
              <a:custGeom>
                <a:avLst/>
                <a:gdLst>
                  <a:gd name="connsiteX0" fmla="*/ 11219 w 891961"/>
                  <a:gd name="connsiteY0" fmla="*/ 0 h 297321"/>
                  <a:gd name="connsiteX1" fmla="*/ 594640 w 891961"/>
                  <a:gd name="connsiteY1" fmla="*/ 0 h 297321"/>
                  <a:gd name="connsiteX2" fmla="*/ 891961 w 891961"/>
                  <a:gd name="connsiteY2" fmla="*/ 297321 h 297321"/>
                  <a:gd name="connsiteX3" fmla="*/ 0 w 891961"/>
                  <a:gd name="connsiteY3" fmla="*/ 297321 h 297321"/>
                  <a:gd name="connsiteX4" fmla="*/ 11219 w 891961"/>
                  <a:gd name="connsiteY4" fmla="*/ 0 h 2973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961" h="297321">
                    <a:moveTo>
                      <a:pt x="11219" y="0"/>
                    </a:moveTo>
                    <a:lnTo>
                      <a:pt x="594640" y="0"/>
                    </a:lnTo>
                    <a:lnTo>
                      <a:pt x="891961" y="297321"/>
                    </a:lnTo>
                    <a:lnTo>
                      <a:pt x="0" y="297321"/>
                    </a:lnTo>
                    <a:lnTo>
                      <a:pt x="1121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3" name="Freeform 22">
                <a:extLst>
                  <a:ext uri="{FF2B5EF4-FFF2-40B4-BE49-F238E27FC236}">
                    <a16:creationId xmlns:a16="http://schemas.microsoft.com/office/drawing/2014/main" id="{A0A66002-A5FA-492E-B0F4-8B73E5DBF37B}"/>
                  </a:ext>
                </a:extLst>
              </p:cNvPr>
              <p:cNvSpPr/>
              <p:nvPr/>
            </p:nvSpPr>
            <p:spPr>
              <a:xfrm flipH="1" flipV="1">
                <a:off x="4249366" y="4889749"/>
                <a:ext cx="842242" cy="297321"/>
              </a:xfrm>
              <a:custGeom>
                <a:avLst/>
                <a:gdLst>
                  <a:gd name="connsiteX0" fmla="*/ 11219 w 891961"/>
                  <a:gd name="connsiteY0" fmla="*/ 0 h 297321"/>
                  <a:gd name="connsiteX1" fmla="*/ 594640 w 891961"/>
                  <a:gd name="connsiteY1" fmla="*/ 0 h 297321"/>
                  <a:gd name="connsiteX2" fmla="*/ 891961 w 891961"/>
                  <a:gd name="connsiteY2" fmla="*/ 297321 h 297321"/>
                  <a:gd name="connsiteX3" fmla="*/ 0 w 891961"/>
                  <a:gd name="connsiteY3" fmla="*/ 297321 h 297321"/>
                  <a:gd name="connsiteX4" fmla="*/ 11219 w 891961"/>
                  <a:gd name="connsiteY4" fmla="*/ 0 h 2973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1961" h="297321">
                    <a:moveTo>
                      <a:pt x="11219" y="0"/>
                    </a:moveTo>
                    <a:lnTo>
                      <a:pt x="594640" y="0"/>
                    </a:lnTo>
                    <a:lnTo>
                      <a:pt x="891961" y="297321"/>
                    </a:lnTo>
                    <a:lnTo>
                      <a:pt x="0" y="297321"/>
                    </a:lnTo>
                    <a:lnTo>
                      <a:pt x="1121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4113" name="TextBox 5">
              <a:extLst>
                <a:ext uri="{FF2B5EF4-FFF2-40B4-BE49-F238E27FC236}">
                  <a16:creationId xmlns:a16="http://schemas.microsoft.com/office/drawing/2014/main" id="{3AC6576C-685A-4277-A086-509F8EC5A953}"/>
                </a:ext>
              </a:extLst>
            </p:cNvPr>
            <p:cNvSpPr txBox="1">
              <a:spLocks noChangeArrowheads="1"/>
            </p:cNvSpPr>
            <p:nvPr/>
          </p:nvSpPr>
          <p:spPr bwMode="auto">
            <a:xfrm>
              <a:off x="1836898" y="4226500"/>
              <a:ext cx="8502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a:latin typeface="Sassoon Infant Rg" panose="02000503030000020003" pitchFamily="50" charset="0"/>
                </a:rPr>
                <a:t>brrr…</a:t>
              </a:r>
            </a:p>
          </p:txBody>
        </p:sp>
        <p:sp>
          <p:nvSpPr>
            <p:cNvPr id="4114" name="TextBox 7">
              <a:extLst>
                <a:ext uri="{FF2B5EF4-FFF2-40B4-BE49-F238E27FC236}">
                  <a16:creationId xmlns:a16="http://schemas.microsoft.com/office/drawing/2014/main" id="{15149BBF-5648-4859-A82A-4E0BF01BBFA6}"/>
                </a:ext>
              </a:extLst>
            </p:cNvPr>
            <p:cNvSpPr txBox="1">
              <a:spLocks noChangeArrowheads="1"/>
            </p:cNvSpPr>
            <p:nvPr/>
          </p:nvSpPr>
          <p:spPr bwMode="auto">
            <a:xfrm>
              <a:off x="6089241" y="4216124"/>
              <a:ext cx="787750" cy="36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a:latin typeface="Sassoon Infant Rg" panose="02000503030000020003" pitchFamily="50" charset="0"/>
                </a:rPr>
                <a:t>brrr….</a:t>
              </a:r>
            </a:p>
          </p:txBody>
        </p:sp>
        <p:sp>
          <p:nvSpPr>
            <p:cNvPr id="4115" name="TextBox 20">
              <a:extLst>
                <a:ext uri="{FF2B5EF4-FFF2-40B4-BE49-F238E27FC236}">
                  <a16:creationId xmlns:a16="http://schemas.microsoft.com/office/drawing/2014/main" id="{4E6CCE01-B562-4115-AE4B-CC780513847B}"/>
                </a:ext>
              </a:extLst>
            </p:cNvPr>
            <p:cNvSpPr txBox="1">
              <a:spLocks noChangeArrowheads="1"/>
            </p:cNvSpPr>
            <p:nvPr/>
          </p:nvSpPr>
          <p:spPr bwMode="auto">
            <a:xfrm>
              <a:off x="1823712" y="4910229"/>
              <a:ext cx="8583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a:latin typeface="Sassoon Infant Rg" panose="02000503030000020003" pitchFamily="50" charset="0"/>
                </a:rPr>
                <a:t>brrr…. </a:t>
              </a:r>
            </a:p>
          </p:txBody>
        </p:sp>
        <p:sp>
          <p:nvSpPr>
            <p:cNvPr id="4116" name="TextBox 23">
              <a:extLst>
                <a:ext uri="{FF2B5EF4-FFF2-40B4-BE49-F238E27FC236}">
                  <a16:creationId xmlns:a16="http://schemas.microsoft.com/office/drawing/2014/main" id="{E4014B8A-75F6-4C2D-9DEB-47DD861D71A1}"/>
                </a:ext>
              </a:extLst>
            </p:cNvPr>
            <p:cNvSpPr txBox="1">
              <a:spLocks noChangeArrowheads="1"/>
            </p:cNvSpPr>
            <p:nvPr/>
          </p:nvSpPr>
          <p:spPr bwMode="auto">
            <a:xfrm>
              <a:off x="3764843" y="5916884"/>
              <a:ext cx="11958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600">
                  <a:latin typeface="Sassoon Infant Rg" panose="02000503030000020003" pitchFamily="50" charset="0"/>
                </a:rPr>
                <a:t>hide in here!</a:t>
              </a:r>
            </a:p>
          </p:txBody>
        </p:sp>
        <p:sp>
          <p:nvSpPr>
            <p:cNvPr id="4117" name="TextBox 24">
              <a:extLst>
                <a:ext uri="{FF2B5EF4-FFF2-40B4-BE49-F238E27FC236}">
                  <a16:creationId xmlns:a16="http://schemas.microsoft.com/office/drawing/2014/main" id="{545AFF56-B840-44C8-BF0A-E503B3CD84A0}"/>
                </a:ext>
              </a:extLst>
            </p:cNvPr>
            <p:cNvSpPr txBox="1">
              <a:spLocks noChangeArrowheads="1"/>
            </p:cNvSpPr>
            <p:nvPr/>
          </p:nvSpPr>
          <p:spPr bwMode="auto">
            <a:xfrm>
              <a:off x="6101409" y="4934437"/>
              <a:ext cx="787750" cy="36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a:latin typeface="Sassoon Infant Rg" panose="02000503030000020003" pitchFamily="50" charset="0"/>
                </a:rPr>
                <a:t>brrr….</a:t>
              </a:r>
            </a:p>
          </p:txBody>
        </p:sp>
        <p:sp>
          <p:nvSpPr>
            <p:cNvPr id="4118" name="Rectangle 7">
              <a:extLst>
                <a:ext uri="{FF2B5EF4-FFF2-40B4-BE49-F238E27FC236}">
                  <a16:creationId xmlns:a16="http://schemas.microsoft.com/office/drawing/2014/main" id="{C1112E54-6911-43BE-99B4-017B28B4AC66}"/>
                </a:ext>
              </a:extLst>
            </p:cNvPr>
            <p:cNvSpPr>
              <a:spLocks noChangeArrowheads="1"/>
            </p:cNvSpPr>
            <p:nvPr/>
          </p:nvSpPr>
          <p:spPr bwMode="auto">
            <a:xfrm>
              <a:off x="3426588" y="1854141"/>
              <a:ext cx="188327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2000">
                  <a:latin typeface="Sassoon Infant Rg" panose="02000503030000020003" pitchFamily="50" charset="0"/>
                </a:rPr>
                <a:t>cold outside.</a:t>
              </a:r>
            </a:p>
          </p:txBody>
        </p:sp>
        <p:sp>
          <p:nvSpPr>
            <p:cNvPr id="4119" name="Rectangle 9">
              <a:extLst>
                <a:ext uri="{FF2B5EF4-FFF2-40B4-BE49-F238E27FC236}">
                  <a16:creationId xmlns:a16="http://schemas.microsoft.com/office/drawing/2014/main" id="{97109A3A-CBC9-4409-8450-D87F95DD9C25}"/>
                </a:ext>
              </a:extLst>
            </p:cNvPr>
            <p:cNvSpPr>
              <a:spLocks noChangeArrowheads="1"/>
            </p:cNvSpPr>
            <p:nvPr/>
          </p:nvSpPr>
          <p:spPr bwMode="auto">
            <a:xfrm>
              <a:off x="3438108" y="2128343"/>
              <a:ext cx="187730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Sassoon Infant Rg" panose="02000503030000020003" pitchFamily="50" charset="0"/>
                </a:rPr>
                <a:t>I don’t want to go</a:t>
              </a:r>
            </a:p>
          </p:txBody>
        </p:sp>
        <p:sp>
          <p:nvSpPr>
            <p:cNvPr id="4120" name="Rectangle 10">
              <a:extLst>
                <a:ext uri="{FF2B5EF4-FFF2-40B4-BE49-F238E27FC236}">
                  <a16:creationId xmlns:a16="http://schemas.microsoft.com/office/drawing/2014/main" id="{DF6A6069-5174-4A1A-806C-50822B965C5F}"/>
                </a:ext>
              </a:extLst>
            </p:cNvPr>
            <p:cNvSpPr>
              <a:spLocks noChangeArrowheads="1"/>
            </p:cNvSpPr>
            <p:nvPr/>
          </p:nvSpPr>
          <p:spPr bwMode="auto">
            <a:xfrm>
              <a:off x="3301587" y="2369669"/>
              <a:ext cx="213327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2000">
                  <a:latin typeface="Sassoon Infant Rg" panose="02000503030000020003" pitchFamily="50" charset="0"/>
                </a:rPr>
                <a:t>outdoors and play.</a:t>
              </a:r>
            </a:p>
          </p:txBody>
        </p:sp>
        <p:sp>
          <p:nvSpPr>
            <p:cNvPr id="4121" name="Rectangle 11">
              <a:extLst>
                <a:ext uri="{FF2B5EF4-FFF2-40B4-BE49-F238E27FC236}">
                  <a16:creationId xmlns:a16="http://schemas.microsoft.com/office/drawing/2014/main" id="{CB48EA28-9F2A-4D15-A331-D6012FDA4891}"/>
                </a:ext>
              </a:extLst>
            </p:cNvPr>
            <p:cNvSpPr>
              <a:spLocks noChangeArrowheads="1"/>
            </p:cNvSpPr>
            <p:nvPr/>
          </p:nvSpPr>
          <p:spPr bwMode="auto">
            <a:xfrm>
              <a:off x="3241847" y="2585982"/>
              <a:ext cx="22418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a:latin typeface="Sassoon Infant Rg" panose="02000503030000020003" pitchFamily="50" charset="0"/>
                </a:rPr>
                <a:t>But mum says</a:t>
              </a:r>
            </a:p>
          </p:txBody>
        </p:sp>
        <p:sp>
          <p:nvSpPr>
            <p:cNvPr id="4122" name="Rectangle 12">
              <a:extLst>
                <a:ext uri="{FF2B5EF4-FFF2-40B4-BE49-F238E27FC236}">
                  <a16:creationId xmlns:a16="http://schemas.microsoft.com/office/drawing/2014/main" id="{3BDDC6A7-E6CA-4916-91A9-594CE667DBB7}"/>
                </a:ext>
              </a:extLst>
            </p:cNvPr>
            <p:cNvSpPr>
              <a:spLocks noChangeArrowheads="1"/>
            </p:cNvSpPr>
            <p:nvPr/>
          </p:nvSpPr>
          <p:spPr bwMode="auto">
            <a:xfrm>
              <a:off x="3377565" y="2944494"/>
              <a:ext cx="20303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4000">
                  <a:latin typeface="Sassoon Infant Rg" panose="02000503030000020003" pitchFamily="50" charset="0"/>
                </a:rPr>
                <a:t>I have to</a:t>
              </a:r>
            </a:p>
          </p:txBody>
        </p:sp>
        <p:sp>
          <p:nvSpPr>
            <p:cNvPr id="4123" name="Rectangle 13">
              <a:extLst>
                <a:ext uri="{FF2B5EF4-FFF2-40B4-BE49-F238E27FC236}">
                  <a16:creationId xmlns:a16="http://schemas.microsoft.com/office/drawing/2014/main" id="{434C92CD-4F15-401B-B9EB-D8D65C43C6D6}"/>
                </a:ext>
              </a:extLst>
            </p:cNvPr>
            <p:cNvSpPr>
              <a:spLocks noChangeArrowheads="1"/>
            </p:cNvSpPr>
            <p:nvPr/>
          </p:nvSpPr>
          <p:spPr bwMode="auto">
            <a:xfrm>
              <a:off x="3179786" y="3786591"/>
              <a:ext cx="24465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2000">
                  <a:latin typeface="Sassoon Infant Rg" panose="02000503030000020003" pitchFamily="50" charset="0"/>
                </a:rPr>
                <a:t>It’s starting to </a:t>
              </a:r>
              <a:r>
                <a:rPr lang="en-GB" altLang="en-US">
                  <a:latin typeface="Sassoon Infant Rg" panose="02000503030000020003" pitchFamily="50" charset="0"/>
                </a:rPr>
                <a:t>snow</a:t>
              </a:r>
            </a:p>
          </p:txBody>
        </p:sp>
        <p:sp>
          <p:nvSpPr>
            <p:cNvPr id="4124" name="Rectangle 14">
              <a:extLst>
                <a:ext uri="{FF2B5EF4-FFF2-40B4-BE49-F238E27FC236}">
                  <a16:creationId xmlns:a16="http://schemas.microsoft.com/office/drawing/2014/main" id="{F177269F-DAC0-4D71-978E-7D56D199015C}"/>
                </a:ext>
              </a:extLst>
            </p:cNvPr>
            <p:cNvSpPr>
              <a:spLocks noChangeArrowheads="1"/>
            </p:cNvSpPr>
            <p:nvPr/>
          </p:nvSpPr>
          <p:spPr bwMode="auto">
            <a:xfrm>
              <a:off x="2982554" y="4238519"/>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2000">
                  <a:latin typeface="Sassoon Infant Rg" panose="02000503030000020003" pitchFamily="50" charset="0"/>
                </a:rPr>
                <a:t>and I’m going to freeze –</a:t>
              </a:r>
            </a:p>
          </p:txBody>
        </p:sp>
        <p:sp>
          <p:nvSpPr>
            <p:cNvPr id="4125" name="Rectangle 15">
              <a:extLst>
                <a:ext uri="{FF2B5EF4-FFF2-40B4-BE49-F238E27FC236}">
                  <a16:creationId xmlns:a16="http://schemas.microsoft.com/office/drawing/2014/main" id="{75427ACC-FB87-4121-ACB8-93E81CEE72CE}"/>
                </a:ext>
              </a:extLst>
            </p:cNvPr>
            <p:cNvSpPr>
              <a:spLocks noChangeArrowheads="1"/>
            </p:cNvSpPr>
            <p:nvPr/>
          </p:nvSpPr>
          <p:spPr bwMode="auto">
            <a:xfrm>
              <a:off x="2093558" y="4530538"/>
              <a:ext cx="462466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2100">
                  <a:latin typeface="Sassoon Infant Rg" panose="02000503030000020003" pitchFamily="50" charset="0"/>
                </a:rPr>
                <a:t>I hate playing outside on days like these.</a:t>
              </a:r>
              <a:endParaRPr lang="en-GB" altLang="en-US" sz="2100"/>
            </a:p>
          </p:txBody>
        </p:sp>
        <p:sp>
          <p:nvSpPr>
            <p:cNvPr id="4126" name="Rectangle 16">
              <a:extLst>
                <a:ext uri="{FF2B5EF4-FFF2-40B4-BE49-F238E27FC236}">
                  <a16:creationId xmlns:a16="http://schemas.microsoft.com/office/drawing/2014/main" id="{6F028D3A-D710-4847-9AAA-B133A8E1012E}"/>
                </a:ext>
              </a:extLst>
            </p:cNvPr>
            <p:cNvSpPr>
              <a:spLocks noChangeArrowheads="1"/>
            </p:cNvSpPr>
            <p:nvPr/>
          </p:nvSpPr>
          <p:spPr bwMode="auto">
            <a:xfrm>
              <a:off x="2915160" y="4844669"/>
              <a:ext cx="2958888" cy="384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900">
                  <a:latin typeface="Sassoon Infant Rg" panose="02000503030000020003" pitchFamily="50" charset="0"/>
                </a:rPr>
                <a:t>But wait a sec, I’ve had the </a:t>
              </a:r>
            </a:p>
          </p:txBody>
        </p:sp>
        <p:sp>
          <p:nvSpPr>
            <p:cNvPr id="4127" name="Rectangle 17">
              <a:extLst>
                <a:ext uri="{FF2B5EF4-FFF2-40B4-BE49-F238E27FC236}">
                  <a16:creationId xmlns:a16="http://schemas.microsoft.com/office/drawing/2014/main" id="{8708A583-8FDF-4F2F-AE60-CD9A38A16E67}"/>
                </a:ext>
              </a:extLst>
            </p:cNvPr>
            <p:cNvSpPr>
              <a:spLocks noChangeArrowheads="1"/>
            </p:cNvSpPr>
            <p:nvPr/>
          </p:nvSpPr>
          <p:spPr bwMode="auto">
            <a:xfrm>
              <a:off x="2935888" y="5116919"/>
              <a:ext cx="28119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Sassoon Infant Rg" panose="02000503030000020003" pitchFamily="50" charset="0"/>
                </a:rPr>
                <a:t>most amazing, brilliant idea!</a:t>
              </a:r>
            </a:p>
          </p:txBody>
        </p:sp>
        <p:sp>
          <p:nvSpPr>
            <p:cNvPr id="4128" name="Rectangle 20">
              <a:extLst>
                <a:ext uri="{FF2B5EF4-FFF2-40B4-BE49-F238E27FC236}">
                  <a16:creationId xmlns:a16="http://schemas.microsoft.com/office/drawing/2014/main" id="{A5EBF9C4-3E3B-4015-9373-A0ADA1EC110B}"/>
                </a:ext>
              </a:extLst>
            </p:cNvPr>
            <p:cNvSpPr>
              <a:spLocks noChangeArrowheads="1"/>
            </p:cNvSpPr>
            <p:nvPr/>
          </p:nvSpPr>
          <p:spPr bwMode="auto">
            <a:xfrm>
              <a:off x="3089551" y="5342098"/>
              <a:ext cx="25046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2400">
                  <a:latin typeface="Sassoon Infant Rg" panose="02000503030000020003" pitchFamily="50" charset="0"/>
                </a:rPr>
                <a:t>I’ll cover myself up</a:t>
              </a:r>
            </a:p>
          </p:txBody>
        </p:sp>
        <p:sp>
          <p:nvSpPr>
            <p:cNvPr id="4129" name="Rectangle 23">
              <a:extLst>
                <a:ext uri="{FF2B5EF4-FFF2-40B4-BE49-F238E27FC236}">
                  <a16:creationId xmlns:a16="http://schemas.microsoft.com/office/drawing/2014/main" id="{70B32F10-5B30-45CD-A74C-AD562F67DF68}"/>
                </a:ext>
              </a:extLst>
            </p:cNvPr>
            <p:cNvSpPr>
              <a:spLocks noChangeArrowheads="1"/>
            </p:cNvSpPr>
            <p:nvPr/>
          </p:nvSpPr>
          <p:spPr bwMode="auto">
            <a:xfrm>
              <a:off x="3294674" y="5600899"/>
              <a:ext cx="217854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a:latin typeface="Sassoon Infant Rg" panose="02000503030000020003" pitchFamily="50" charset="0"/>
                </a:rPr>
                <a:t>with </a:t>
              </a:r>
              <a:r>
                <a:rPr lang="en-GB" altLang="en-US" sz="1800">
                  <a:latin typeface="Sassoon Infant Rg" panose="02000503030000020003" pitchFamily="50" charset="0"/>
                </a:rPr>
                <a:t>snow and I’ll </a:t>
              </a:r>
            </a:p>
          </p:txBody>
        </p:sp>
        <p:sp>
          <p:nvSpPr>
            <p:cNvPr id="4130" name="Rectangle 43">
              <a:extLst>
                <a:ext uri="{FF2B5EF4-FFF2-40B4-BE49-F238E27FC236}">
                  <a16:creationId xmlns:a16="http://schemas.microsoft.com/office/drawing/2014/main" id="{C7C02AC1-FC40-40CE-8CCA-BFCEA00BF277}"/>
                </a:ext>
              </a:extLst>
            </p:cNvPr>
            <p:cNvSpPr>
              <a:spLocks noChangeArrowheads="1"/>
            </p:cNvSpPr>
            <p:nvPr/>
          </p:nvSpPr>
          <p:spPr bwMode="auto">
            <a:xfrm>
              <a:off x="3596487" y="3372247"/>
              <a:ext cx="147566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a:latin typeface="Sassoon Infant Rg" panose="02000503030000020003" pitchFamily="50" charset="0"/>
                </a:rPr>
                <a:t>anyway</a:t>
              </a:r>
            </a:p>
          </p:txBody>
        </p:sp>
        <p:sp>
          <p:nvSpPr>
            <p:cNvPr id="4131" name="Rectangle 7">
              <a:extLst>
                <a:ext uri="{FF2B5EF4-FFF2-40B4-BE49-F238E27FC236}">
                  <a16:creationId xmlns:a16="http://schemas.microsoft.com/office/drawing/2014/main" id="{B741283F-7310-4A7E-A734-E1AB6B71AFA6}"/>
                </a:ext>
              </a:extLst>
            </p:cNvPr>
            <p:cNvSpPr>
              <a:spLocks noChangeArrowheads="1"/>
            </p:cNvSpPr>
            <p:nvPr/>
          </p:nvSpPr>
          <p:spPr bwMode="auto">
            <a:xfrm>
              <a:off x="3461430" y="1642897"/>
              <a:ext cx="188327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2000">
                  <a:latin typeface="Sassoon Infant Rg" panose="02000503030000020003" pitchFamily="50" charset="0"/>
                </a:rPr>
                <a:t>It’s</a:t>
              </a:r>
            </a:p>
          </p:txBody>
        </p:sp>
      </p:grpSp>
      <p:sp>
        <p:nvSpPr>
          <p:cNvPr id="46" name="Oval 45">
            <a:extLst>
              <a:ext uri="{FF2B5EF4-FFF2-40B4-BE49-F238E27FC236}">
                <a16:creationId xmlns:a16="http://schemas.microsoft.com/office/drawing/2014/main" id="{B723C9F4-40DC-4FA2-865B-1456F8DE3F55}"/>
              </a:ext>
            </a:extLst>
          </p:cNvPr>
          <p:cNvSpPr/>
          <p:nvPr/>
        </p:nvSpPr>
        <p:spPr>
          <a:xfrm>
            <a:off x="6378575" y="2154238"/>
            <a:ext cx="233363" cy="2333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7" name="Oval 46">
            <a:extLst>
              <a:ext uri="{FF2B5EF4-FFF2-40B4-BE49-F238E27FC236}">
                <a16:creationId xmlns:a16="http://schemas.microsoft.com/office/drawing/2014/main" id="{C24AC718-B871-4CF4-A0FB-BCF7CB999252}"/>
              </a:ext>
            </a:extLst>
          </p:cNvPr>
          <p:cNvSpPr/>
          <p:nvPr/>
        </p:nvSpPr>
        <p:spPr>
          <a:xfrm>
            <a:off x="6319838" y="3527425"/>
            <a:ext cx="233362" cy="2333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8" name="Oval 47">
            <a:extLst>
              <a:ext uri="{FF2B5EF4-FFF2-40B4-BE49-F238E27FC236}">
                <a16:creationId xmlns:a16="http://schemas.microsoft.com/office/drawing/2014/main" id="{0B6CCBBF-C295-431F-A2E0-8D97A57B8C1E}"/>
              </a:ext>
            </a:extLst>
          </p:cNvPr>
          <p:cNvSpPr/>
          <p:nvPr/>
        </p:nvSpPr>
        <p:spPr>
          <a:xfrm>
            <a:off x="8035925" y="4910138"/>
            <a:ext cx="233363" cy="2333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9" name="Oval 48">
            <a:extLst>
              <a:ext uri="{FF2B5EF4-FFF2-40B4-BE49-F238E27FC236}">
                <a16:creationId xmlns:a16="http://schemas.microsoft.com/office/drawing/2014/main" id="{E034C9A7-51C7-4BD6-896A-96C55644F347}"/>
              </a:ext>
            </a:extLst>
          </p:cNvPr>
          <p:cNvSpPr/>
          <p:nvPr/>
        </p:nvSpPr>
        <p:spPr>
          <a:xfrm>
            <a:off x="1995488" y="3138488"/>
            <a:ext cx="233362" cy="2333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6" name="Audio 5">
            <a:hlinkClick r:id="" action="ppaction://media"/>
            <a:extLst>
              <a:ext uri="{FF2B5EF4-FFF2-40B4-BE49-F238E27FC236}">
                <a16:creationId xmlns:a16="http://schemas.microsoft.com/office/drawing/2014/main" id="{3599DFC9-F589-420E-B295-F5AA86AB0DED}"/>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5897"/>
    </mc:Choice>
    <mc:Fallback>
      <p:transition spd="slow" advTm="358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4098" name="Picture 107">
            <a:extLst>
              <a:ext uri="{FF2B5EF4-FFF2-40B4-BE49-F238E27FC236}">
                <a16:creationId xmlns:a16="http://schemas.microsoft.com/office/drawing/2014/main" id="{8D825AB9-8D7D-4040-9FE7-E762357480B8}"/>
              </a:ext>
            </a:extLst>
          </p:cNvPr>
          <p:cNvPicPr>
            <a:picLocks noChangeAspect="1"/>
          </p:cNvPicPr>
          <p:nvPr/>
        </p:nvPicPr>
        <p:blipFill>
          <a:blip r:embed="rId5" cstate="email">
            <a:duotone>
              <a:prstClr val="black"/>
              <a:srgbClr val="FFFF00">
                <a:tint val="45000"/>
                <a:satMod val="400000"/>
              </a:srgbClr>
            </a:duotone>
            <a:extLst>
              <a:ext uri="{28A0092B-C50C-407E-A947-70E740481C1C}">
                <a14:useLocalDpi xmlns:a14="http://schemas.microsoft.com/office/drawing/2010/main"/>
              </a:ext>
            </a:extLst>
          </a:blip>
          <a:srcRect/>
          <a:stretch>
            <a:fillRect/>
          </a:stretch>
        </p:blipFill>
        <p:spPr bwMode="auto">
          <a:xfrm>
            <a:off x="146482" y="196248"/>
            <a:ext cx="519113"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TextBox 5">
            <a:extLst>
              <a:ext uri="{FF2B5EF4-FFF2-40B4-BE49-F238E27FC236}">
                <a16:creationId xmlns:a16="http://schemas.microsoft.com/office/drawing/2014/main" id="{24F364CD-9227-4FCB-A631-6A73165D5CD6}"/>
              </a:ext>
            </a:extLst>
          </p:cNvPr>
          <p:cNvSpPr txBox="1">
            <a:spLocks noChangeArrowheads="1"/>
          </p:cNvSpPr>
          <p:nvPr/>
        </p:nvSpPr>
        <p:spPr bwMode="auto">
          <a:xfrm>
            <a:off x="184150" y="219075"/>
            <a:ext cx="8737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a:solidFill>
                  <a:srgbClr val="FFFF00"/>
                </a:solidFill>
                <a:latin typeface="Special Elite" pitchFamily="2" charset="0"/>
              </a:rPr>
              <a:t>Calligram Examples</a:t>
            </a:r>
          </a:p>
        </p:txBody>
      </p:sp>
      <p:sp>
        <p:nvSpPr>
          <p:cNvPr id="29" name="5-Point Star 28">
            <a:extLst>
              <a:ext uri="{FF2B5EF4-FFF2-40B4-BE49-F238E27FC236}">
                <a16:creationId xmlns:a16="http://schemas.microsoft.com/office/drawing/2014/main" id="{97BDE300-B9F6-482D-B626-4A4AC091AA43}"/>
              </a:ext>
            </a:extLst>
          </p:cNvPr>
          <p:cNvSpPr/>
          <p:nvPr/>
        </p:nvSpPr>
        <p:spPr>
          <a:xfrm rot="20188250">
            <a:off x="639763" y="1287463"/>
            <a:ext cx="292100" cy="292100"/>
          </a:xfrm>
          <a:prstGeom prst="star5">
            <a:avLst>
              <a:gd name="adj" fmla="val 33605"/>
              <a:gd name="hf" fmla="val 105146"/>
              <a:gd name="vf" fmla="val 110557"/>
            </a:avLst>
          </a:prstGeom>
          <a:solidFill>
            <a:srgbClr val="0070C0"/>
          </a:solid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latin typeface="Sassoon Infant Rg" panose="02000503030000020003" pitchFamily="50" charset="0"/>
            </a:endParaRPr>
          </a:p>
        </p:txBody>
      </p:sp>
      <p:sp>
        <p:nvSpPr>
          <p:cNvPr id="30" name="5-Point Star 29">
            <a:extLst>
              <a:ext uri="{FF2B5EF4-FFF2-40B4-BE49-F238E27FC236}">
                <a16:creationId xmlns:a16="http://schemas.microsoft.com/office/drawing/2014/main" id="{01D04F9B-6C23-4516-A56B-B1026E39DF78}"/>
              </a:ext>
            </a:extLst>
          </p:cNvPr>
          <p:cNvSpPr/>
          <p:nvPr/>
        </p:nvSpPr>
        <p:spPr>
          <a:xfrm rot="21185483">
            <a:off x="7513638" y="5075238"/>
            <a:ext cx="479425" cy="479425"/>
          </a:xfrm>
          <a:prstGeom prst="star5">
            <a:avLst>
              <a:gd name="adj" fmla="val 33605"/>
              <a:gd name="hf" fmla="val 105146"/>
              <a:gd name="vf" fmla="val 110557"/>
            </a:avLst>
          </a:prstGeom>
          <a:solidFill>
            <a:srgbClr val="0070C0"/>
          </a:solid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latin typeface="Sassoon Infant Rg" panose="02000503030000020003" pitchFamily="50" charset="0"/>
            </a:endParaRPr>
          </a:p>
        </p:txBody>
      </p:sp>
      <p:grpSp>
        <p:nvGrpSpPr>
          <p:cNvPr id="5126" name="Group 10">
            <a:extLst>
              <a:ext uri="{FF2B5EF4-FFF2-40B4-BE49-F238E27FC236}">
                <a16:creationId xmlns:a16="http://schemas.microsoft.com/office/drawing/2014/main" id="{04E91520-3793-4043-968A-413C9EF30EE8}"/>
              </a:ext>
            </a:extLst>
          </p:cNvPr>
          <p:cNvGrpSpPr>
            <a:grpSpLocks/>
          </p:cNvGrpSpPr>
          <p:nvPr/>
        </p:nvGrpSpPr>
        <p:grpSpPr bwMode="auto">
          <a:xfrm>
            <a:off x="2193925" y="1346200"/>
            <a:ext cx="4978400" cy="4633913"/>
            <a:chOff x="2193915" y="1346203"/>
            <a:chExt cx="4979077" cy="4633182"/>
          </a:xfrm>
        </p:grpSpPr>
        <p:sp>
          <p:nvSpPr>
            <p:cNvPr id="5132" name="TextBox 4">
              <a:extLst>
                <a:ext uri="{FF2B5EF4-FFF2-40B4-BE49-F238E27FC236}">
                  <a16:creationId xmlns:a16="http://schemas.microsoft.com/office/drawing/2014/main" id="{3372C764-6AEF-4DBD-B345-41E641D05232}"/>
                </a:ext>
              </a:extLst>
            </p:cNvPr>
            <p:cNvSpPr txBox="1">
              <a:spLocks noChangeArrowheads="1"/>
            </p:cNvSpPr>
            <p:nvPr/>
          </p:nvSpPr>
          <p:spPr bwMode="auto">
            <a:xfrm rot="-3271657">
              <a:off x="3568296" y="1737724"/>
              <a:ext cx="142937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a:solidFill>
                    <a:srgbClr val="FFFF00"/>
                  </a:solidFill>
                  <a:latin typeface="Sassoon Infant Rg" panose="02000503030000020003" pitchFamily="50" charset="0"/>
                </a:rPr>
                <a:t>Shines</a:t>
              </a:r>
            </a:p>
          </p:txBody>
        </p:sp>
        <p:sp>
          <p:nvSpPr>
            <p:cNvPr id="5133" name="TextBox 27">
              <a:extLst>
                <a:ext uri="{FF2B5EF4-FFF2-40B4-BE49-F238E27FC236}">
                  <a16:creationId xmlns:a16="http://schemas.microsoft.com/office/drawing/2014/main" id="{6E45005F-6240-4E61-B432-171C7D0A47C4}"/>
                </a:ext>
              </a:extLst>
            </p:cNvPr>
            <p:cNvSpPr txBox="1">
              <a:spLocks noChangeArrowheads="1"/>
            </p:cNvSpPr>
            <p:nvPr/>
          </p:nvSpPr>
          <p:spPr bwMode="auto">
            <a:xfrm rot="3056190">
              <a:off x="4506894" y="2000821"/>
              <a:ext cx="15148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a:solidFill>
                    <a:srgbClr val="FFFF00"/>
                  </a:solidFill>
                  <a:latin typeface="Sassoon Infant Rg" panose="02000503030000020003" pitchFamily="50" charset="0"/>
                </a:rPr>
                <a:t>bright</a:t>
              </a:r>
            </a:p>
          </p:txBody>
        </p:sp>
        <p:sp>
          <p:nvSpPr>
            <p:cNvPr id="5134" name="TextBox 30">
              <a:extLst>
                <a:ext uri="{FF2B5EF4-FFF2-40B4-BE49-F238E27FC236}">
                  <a16:creationId xmlns:a16="http://schemas.microsoft.com/office/drawing/2014/main" id="{17044ABA-47C5-41A3-B449-3611B75EE959}"/>
                </a:ext>
              </a:extLst>
            </p:cNvPr>
            <p:cNvSpPr txBox="1">
              <a:spLocks noChangeArrowheads="1"/>
            </p:cNvSpPr>
            <p:nvPr/>
          </p:nvSpPr>
          <p:spPr bwMode="auto">
            <a:xfrm rot="1307949">
              <a:off x="5601765" y="2647206"/>
              <a:ext cx="157122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a:solidFill>
                    <a:srgbClr val="FFFF00"/>
                  </a:solidFill>
                  <a:latin typeface="Sassoon Infant Rg" panose="02000503030000020003" pitchFamily="50" charset="0"/>
                </a:rPr>
                <a:t>in the</a:t>
              </a:r>
            </a:p>
          </p:txBody>
        </p:sp>
        <p:sp>
          <p:nvSpPr>
            <p:cNvPr id="5135" name="TextBox 31">
              <a:extLst>
                <a:ext uri="{FF2B5EF4-FFF2-40B4-BE49-F238E27FC236}">
                  <a16:creationId xmlns:a16="http://schemas.microsoft.com/office/drawing/2014/main" id="{3DBFCC1D-47F6-4B51-BD94-2DAD18C8459C}"/>
                </a:ext>
              </a:extLst>
            </p:cNvPr>
            <p:cNvSpPr txBox="1">
              <a:spLocks noChangeArrowheads="1"/>
            </p:cNvSpPr>
            <p:nvPr/>
          </p:nvSpPr>
          <p:spPr bwMode="auto">
            <a:xfrm rot="7306339">
              <a:off x="5394246" y="3529407"/>
              <a:ext cx="19238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a:solidFill>
                    <a:srgbClr val="FFFF00"/>
                  </a:solidFill>
                  <a:latin typeface="Sassoon Infant Rg" panose="02000503030000020003" pitchFamily="50" charset="0"/>
                </a:rPr>
                <a:t>darkness</a:t>
              </a:r>
            </a:p>
          </p:txBody>
        </p:sp>
        <p:sp>
          <p:nvSpPr>
            <p:cNvPr id="5136" name="TextBox 32">
              <a:extLst>
                <a:ext uri="{FF2B5EF4-FFF2-40B4-BE49-F238E27FC236}">
                  <a16:creationId xmlns:a16="http://schemas.microsoft.com/office/drawing/2014/main" id="{50EF030B-1D0B-455A-B6BB-415325EEA78F}"/>
                </a:ext>
              </a:extLst>
            </p:cNvPr>
            <p:cNvSpPr txBox="1">
              <a:spLocks noChangeArrowheads="1"/>
            </p:cNvSpPr>
            <p:nvPr/>
          </p:nvSpPr>
          <p:spPr bwMode="auto">
            <a:xfrm rot="5667817">
              <a:off x="5385296" y="4705447"/>
              <a:ext cx="13408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200">
                  <a:solidFill>
                    <a:srgbClr val="FFFF00"/>
                  </a:solidFill>
                  <a:latin typeface="Sassoon Infant Rg" panose="02000503030000020003" pitchFamily="50" charset="0"/>
                </a:rPr>
                <a:t>of the</a:t>
              </a:r>
            </a:p>
          </p:txBody>
        </p:sp>
        <p:sp>
          <p:nvSpPr>
            <p:cNvPr id="5137" name="TextBox 33">
              <a:extLst>
                <a:ext uri="{FF2B5EF4-FFF2-40B4-BE49-F238E27FC236}">
                  <a16:creationId xmlns:a16="http://schemas.microsoft.com/office/drawing/2014/main" id="{B59D5CFA-F551-4D41-951F-F8B137B1EB38}"/>
                </a:ext>
              </a:extLst>
            </p:cNvPr>
            <p:cNvSpPr txBox="1">
              <a:spLocks noChangeArrowheads="1"/>
            </p:cNvSpPr>
            <p:nvPr/>
          </p:nvSpPr>
          <p:spPr bwMode="auto">
            <a:xfrm rot="-10051319">
              <a:off x="4560085" y="5148396"/>
              <a:ext cx="1602699" cy="830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4800">
                  <a:solidFill>
                    <a:srgbClr val="FFFF00"/>
                  </a:solidFill>
                  <a:latin typeface="Sassoon Infant Rg" panose="02000503030000020003" pitchFamily="50" charset="0"/>
                </a:rPr>
                <a:t>night</a:t>
              </a:r>
            </a:p>
          </p:txBody>
        </p:sp>
        <p:sp>
          <p:nvSpPr>
            <p:cNvPr id="5138" name="TextBox 34">
              <a:extLst>
                <a:ext uri="{FF2B5EF4-FFF2-40B4-BE49-F238E27FC236}">
                  <a16:creationId xmlns:a16="http://schemas.microsoft.com/office/drawing/2014/main" id="{D81F2F77-1938-4AFB-A048-9C9E70190128}"/>
                </a:ext>
              </a:extLst>
            </p:cNvPr>
            <p:cNvSpPr txBox="1">
              <a:spLocks noChangeArrowheads="1"/>
            </p:cNvSpPr>
            <p:nvPr/>
          </p:nvSpPr>
          <p:spPr bwMode="auto">
            <a:xfrm rot="9737151">
              <a:off x="2999471" y="5308224"/>
              <a:ext cx="174185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a:solidFill>
                    <a:srgbClr val="FFFF00"/>
                  </a:solidFill>
                  <a:latin typeface="Sassoon Infant Rg" panose="02000503030000020003" pitchFamily="50" charset="0"/>
                </a:rPr>
                <a:t>twinkles</a:t>
              </a:r>
            </a:p>
          </p:txBody>
        </p:sp>
        <p:sp>
          <p:nvSpPr>
            <p:cNvPr id="5139" name="TextBox 35">
              <a:extLst>
                <a:ext uri="{FF2B5EF4-FFF2-40B4-BE49-F238E27FC236}">
                  <a16:creationId xmlns:a16="http://schemas.microsoft.com/office/drawing/2014/main" id="{CD0B505B-C35A-4CE5-BA2D-E4AFCCA2B750}"/>
                </a:ext>
              </a:extLst>
            </p:cNvPr>
            <p:cNvSpPr txBox="1">
              <a:spLocks noChangeArrowheads="1"/>
            </p:cNvSpPr>
            <p:nvPr/>
          </p:nvSpPr>
          <p:spPr bwMode="auto">
            <a:xfrm rot="-5805077">
              <a:off x="2679173" y="4854205"/>
              <a:ext cx="116274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600">
                  <a:solidFill>
                    <a:srgbClr val="FFFF00"/>
                  </a:solidFill>
                  <a:latin typeface="Sassoon Infant Rg" panose="02000503030000020003" pitchFamily="50" charset="0"/>
                </a:rPr>
                <a:t>and</a:t>
              </a:r>
            </a:p>
          </p:txBody>
        </p:sp>
        <p:sp>
          <p:nvSpPr>
            <p:cNvPr id="5140" name="TextBox 36">
              <a:extLst>
                <a:ext uri="{FF2B5EF4-FFF2-40B4-BE49-F238E27FC236}">
                  <a16:creationId xmlns:a16="http://schemas.microsoft.com/office/drawing/2014/main" id="{EF53AFC6-9380-40BE-B6B4-BC4791811F52}"/>
                </a:ext>
              </a:extLst>
            </p:cNvPr>
            <p:cNvSpPr txBox="1">
              <a:spLocks noChangeArrowheads="1"/>
            </p:cNvSpPr>
            <p:nvPr/>
          </p:nvSpPr>
          <p:spPr bwMode="auto">
            <a:xfrm rot="-6996003">
              <a:off x="2061495" y="3539425"/>
              <a:ext cx="1815880" cy="831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4800">
                  <a:solidFill>
                    <a:srgbClr val="FFFF00"/>
                  </a:solidFill>
                  <a:latin typeface="Sassoon Infant Rg" panose="02000503030000020003" pitchFamily="50" charset="0"/>
                </a:rPr>
                <a:t>winks</a:t>
              </a:r>
            </a:p>
          </p:txBody>
        </p:sp>
        <p:sp>
          <p:nvSpPr>
            <p:cNvPr id="5141" name="TextBox 37">
              <a:extLst>
                <a:ext uri="{FF2B5EF4-FFF2-40B4-BE49-F238E27FC236}">
                  <a16:creationId xmlns:a16="http://schemas.microsoft.com/office/drawing/2014/main" id="{9B5B9786-6E0E-498D-B80F-8BB91287E678}"/>
                </a:ext>
              </a:extLst>
            </p:cNvPr>
            <p:cNvSpPr txBox="1">
              <a:spLocks noChangeArrowheads="1"/>
            </p:cNvSpPr>
            <p:nvPr/>
          </p:nvSpPr>
          <p:spPr bwMode="auto">
            <a:xfrm rot="-1469322">
              <a:off x="2193915" y="2616428"/>
              <a:ext cx="172935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600">
                  <a:solidFill>
                    <a:srgbClr val="FFFF00"/>
                  </a:solidFill>
                  <a:latin typeface="Sassoon Infant Rg" panose="02000503030000020003" pitchFamily="50" charset="0"/>
                </a:rPr>
                <a:t>above.</a:t>
              </a:r>
            </a:p>
          </p:txBody>
        </p:sp>
        <p:sp>
          <p:nvSpPr>
            <p:cNvPr id="5142" name="TextBox 38">
              <a:extLst>
                <a:ext uri="{FF2B5EF4-FFF2-40B4-BE49-F238E27FC236}">
                  <a16:creationId xmlns:a16="http://schemas.microsoft.com/office/drawing/2014/main" id="{21E2624A-0938-418B-9A51-260F2F2356BC}"/>
                </a:ext>
              </a:extLst>
            </p:cNvPr>
            <p:cNvSpPr txBox="1">
              <a:spLocks noChangeArrowheads="1"/>
            </p:cNvSpPr>
            <p:nvPr/>
          </p:nvSpPr>
          <p:spPr bwMode="auto">
            <a:xfrm>
              <a:off x="3264684" y="3245928"/>
              <a:ext cx="272517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400">
                  <a:solidFill>
                    <a:srgbClr val="FFFF00"/>
                  </a:solidFill>
                  <a:latin typeface="Special Elite" pitchFamily="2" charset="0"/>
                </a:rPr>
                <a:t>Star</a:t>
              </a:r>
            </a:p>
          </p:txBody>
        </p:sp>
      </p:grpSp>
      <p:sp>
        <p:nvSpPr>
          <p:cNvPr id="40" name="5-Point Star 39">
            <a:extLst>
              <a:ext uri="{FF2B5EF4-FFF2-40B4-BE49-F238E27FC236}">
                <a16:creationId xmlns:a16="http://schemas.microsoft.com/office/drawing/2014/main" id="{31416019-3F0E-473A-B687-9003728456F0}"/>
              </a:ext>
            </a:extLst>
          </p:cNvPr>
          <p:cNvSpPr/>
          <p:nvPr/>
        </p:nvSpPr>
        <p:spPr>
          <a:xfrm rot="21226596">
            <a:off x="987425" y="3975100"/>
            <a:ext cx="292100" cy="293688"/>
          </a:xfrm>
          <a:prstGeom prst="star5">
            <a:avLst>
              <a:gd name="adj" fmla="val 17245"/>
              <a:gd name="hf" fmla="val 105146"/>
              <a:gd name="vf" fmla="val 110557"/>
            </a:avLst>
          </a:prstGeom>
          <a:solidFill>
            <a:srgbClr val="FFFF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00"/>
              </a:solidFill>
              <a:latin typeface="Sassoon Infant Rg" panose="02000503030000020003" pitchFamily="50" charset="0"/>
            </a:endParaRPr>
          </a:p>
        </p:txBody>
      </p:sp>
      <p:sp>
        <p:nvSpPr>
          <p:cNvPr id="41" name="5-Point Star 40">
            <a:extLst>
              <a:ext uri="{FF2B5EF4-FFF2-40B4-BE49-F238E27FC236}">
                <a16:creationId xmlns:a16="http://schemas.microsoft.com/office/drawing/2014/main" id="{BF14758D-12D6-4D64-8EED-30871E331DC0}"/>
              </a:ext>
            </a:extLst>
          </p:cNvPr>
          <p:cNvSpPr/>
          <p:nvPr/>
        </p:nvSpPr>
        <p:spPr>
          <a:xfrm rot="424104">
            <a:off x="7242175" y="1657350"/>
            <a:ext cx="358775" cy="358775"/>
          </a:xfrm>
          <a:prstGeom prst="star5">
            <a:avLst>
              <a:gd name="adj" fmla="val 17245"/>
              <a:gd name="hf" fmla="val 105146"/>
              <a:gd name="vf" fmla="val 110557"/>
            </a:avLst>
          </a:prstGeom>
          <a:solidFill>
            <a:srgbClr val="FFFF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00"/>
              </a:solidFill>
              <a:latin typeface="Sassoon Infant Rg" panose="02000503030000020003" pitchFamily="50" charset="0"/>
            </a:endParaRPr>
          </a:p>
        </p:txBody>
      </p:sp>
      <p:sp>
        <p:nvSpPr>
          <p:cNvPr id="42" name="5-Point Star 41">
            <a:extLst>
              <a:ext uri="{FF2B5EF4-FFF2-40B4-BE49-F238E27FC236}">
                <a16:creationId xmlns:a16="http://schemas.microsoft.com/office/drawing/2014/main" id="{7432676A-1FCB-408B-9877-4E508D130B65}"/>
              </a:ext>
            </a:extLst>
          </p:cNvPr>
          <p:cNvSpPr/>
          <p:nvPr/>
        </p:nvSpPr>
        <p:spPr>
          <a:xfrm rot="20653410">
            <a:off x="1039813" y="5686425"/>
            <a:ext cx="517525" cy="517525"/>
          </a:xfrm>
          <a:prstGeom prst="star5">
            <a:avLst>
              <a:gd name="adj" fmla="val 17245"/>
              <a:gd name="hf" fmla="val 105146"/>
              <a:gd name="vf" fmla="val 110557"/>
            </a:avLst>
          </a:prstGeom>
          <a:solidFill>
            <a:srgbClr val="FFFF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00"/>
              </a:solidFill>
              <a:latin typeface="Sassoon Infant Rg" panose="02000503030000020003" pitchFamily="50" charset="0"/>
            </a:endParaRPr>
          </a:p>
        </p:txBody>
      </p:sp>
      <p:sp>
        <p:nvSpPr>
          <p:cNvPr id="43" name="5-Point Star 42">
            <a:extLst>
              <a:ext uri="{FF2B5EF4-FFF2-40B4-BE49-F238E27FC236}">
                <a16:creationId xmlns:a16="http://schemas.microsoft.com/office/drawing/2014/main" id="{D038F407-819D-4DBB-BB34-A34369565235}"/>
              </a:ext>
            </a:extLst>
          </p:cNvPr>
          <p:cNvSpPr/>
          <p:nvPr/>
        </p:nvSpPr>
        <p:spPr>
          <a:xfrm rot="21226596">
            <a:off x="998538" y="4010025"/>
            <a:ext cx="292100" cy="292100"/>
          </a:xfrm>
          <a:prstGeom prst="star5">
            <a:avLst>
              <a:gd name="adj" fmla="val 17245"/>
              <a:gd name="hf" fmla="val 105146"/>
              <a:gd name="vf" fmla="val 110557"/>
            </a:avLst>
          </a:prstGeom>
          <a:solidFill>
            <a:srgbClr val="FFFF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00"/>
              </a:solidFill>
              <a:latin typeface="Sassoon Infant Rg" panose="02000503030000020003" pitchFamily="50" charset="0"/>
            </a:endParaRPr>
          </a:p>
        </p:txBody>
      </p:sp>
      <p:sp>
        <p:nvSpPr>
          <p:cNvPr id="44" name="5-Point Star 43">
            <a:extLst>
              <a:ext uri="{FF2B5EF4-FFF2-40B4-BE49-F238E27FC236}">
                <a16:creationId xmlns:a16="http://schemas.microsoft.com/office/drawing/2014/main" id="{5C3CD257-D4D8-4E87-A484-D9372A543FE5}"/>
              </a:ext>
            </a:extLst>
          </p:cNvPr>
          <p:cNvSpPr/>
          <p:nvPr/>
        </p:nvSpPr>
        <p:spPr>
          <a:xfrm rot="17992095">
            <a:off x="8051800" y="3302000"/>
            <a:ext cx="517525" cy="517525"/>
          </a:xfrm>
          <a:prstGeom prst="star5">
            <a:avLst>
              <a:gd name="adj" fmla="val 17245"/>
              <a:gd name="hf" fmla="val 105146"/>
              <a:gd name="vf" fmla="val 110557"/>
            </a:avLst>
          </a:prstGeom>
          <a:solidFill>
            <a:srgbClr val="FFFF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rgbClr val="FFFF00"/>
              </a:solidFill>
              <a:latin typeface="Sassoon Infant Rg" panose="02000503030000020003" pitchFamily="50" charset="0"/>
            </a:endParaRPr>
          </a:p>
        </p:txBody>
      </p:sp>
      <p:pic>
        <p:nvPicPr>
          <p:cNvPr id="2" name="Audio 1">
            <a:hlinkClick r:id="" action="ppaction://media"/>
            <a:extLst>
              <a:ext uri="{FF2B5EF4-FFF2-40B4-BE49-F238E27FC236}">
                <a16:creationId xmlns:a16="http://schemas.microsoft.com/office/drawing/2014/main" id="{E07FEB8F-8A01-4E2D-BB4D-CFD4A2FE430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3786"/>
    </mc:Choice>
    <mc:Fallback>
      <p:transition spd="slow" advTm="43786"/>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8" presetClass="emph" presetSubtype="0" repeatCount="indefinite" fill="hold" nodeType="withEffect">
                                  <p:stCondLst>
                                    <p:cond delay="0"/>
                                  </p:stCondLst>
                                  <p:childTnLst>
                                    <p:animRot by="21600000">
                                      <p:cBhvr>
                                        <p:cTn id="8" dur="2000" fill="hold"/>
                                        <p:tgtEl>
                                          <p:spTgt spid="42"/>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2000" fill="hold"/>
                                        <p:tgtEl>
                                          <p:spTgt spid="40"/>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2000" fill="hold"/>
                                        <p:tgtEl>
                                          <p:spTgt spid="41"/>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2000" fill="hold"/>
                                        <p:tgtEl>
                                          <p:spTgt spid="43"/>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2000" fill="hold"/>
                                        <p:tgtEl>
                                          <p:spTgt spid="4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07">
            <a:extLst>
              <a:ext uri="{FF2B5EF4-FFF2-40B4-BE49-F238E27FC236}">
                <a16:creationId xmlns:a16="http://schemas.microsoft.com/office/drawing/2014/main" id="{7F50D8A1-A346-44EF-AF18-B0AF5D884C07}"/>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120650" y="160338"/>
            <a:ext cx="519113"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TextBox 5">
            <a:extLst>
              <a:ext uri="{FF2B5EF4-FFF2-40B4-BE49-F238E27FC236}">
                <a16:creationId xmlns:a16="http://schemas.microsoft.com/office/drawing/2014/main" id="{100D4D68-84A1-433E-9946-4861F7A1E918}"/>
              </a:ext>
            </a:extLst>
          </p:cNvPr>
          <p:cNvSpPr txBox="1">
            <a:spLocks noChangeArrowheads="1"/>
          </p:cNvSpPr>
          <p:nvPr/>
        </p:nvSpPr>
        <p:spPr bwMode="auto">
          <a:xfrm>
            <a:off x="236538" y="122238"/>
            <a:ext cx="8737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a:solidFill>
                  <a:srgbClr val="FF0000"/>
                </a:solidFill>
                <a:latin typeface="Special Elite" pitchFamily="2" charset="0"/>
              </a:rPr>
              <a:t>Calligram Features</a:t>
            </a:r>
          </a:p>
        </p:txBody>
      </p:sp>
      <p:sp>
        <p:nvSpPr>
          <p:cNvPr id="6148" name="TextBox 1">
            <a:extLst>
              <a:ext uri="{FF2B5EF4-FFF2-40B4-BE49-F238E27FC236}">
                <a16:creationId xmlns:a16="http://schemas.microsoft.com/office/drawing/2014/main" id="{67A78FA0-FBB1-49FA-A7D8-8D10BE51D030}"/>
              </a:ext>
            </a:extLst>
          </p:cNvPr>
          <p:cNvSpPr txBox="1">
            <a:spLocks noChangeArrowheads="1"/>
          </p:cNvSpPr>
          <p:nvPr/>
        </p:nvSpPr>
        <p:spPr bwMode="auto">
          <a:xfrm>
            <a:off x="336550" y="828675"/>
            <a:ext cx="81613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800">
                <a:latin typeface="Sassoon Infant Rg" panose="02000503030000020003" pitchFamily="50" charset="0"/>
                <a:ea typeface="Sassoon Infant Rg" panose="02000503030000020003" pitchFamily="50" charset="0"/>
                <a:cs typeface="Sassoon Infant Rg" panose="02000503030000020003" pitchFamily="50" charset="0"/>
              </a:rPr>
              <a:t>What did you notice?</a:t>
            </a:r>
          </a:p>
        </p:txBody>
      </p:sp>
      <p:grpSp>
        <p:nvGrpSpPr>
          <p:cNvPr id="6149" name="Group 14">
            <a:extLst>
              <a:ext uri="{FF2B5EF4-FFF2-40B4-BE49-F238E27FC236}">
                <a16:creationId xmlns:a16="http://schemas.microsoft.com/office/drawing/2014/main" id="{87CFF5CC-358E-4966-8BA0-7F6838784581}"/>
              </a:ext>
            </a:extLst>
          </p:cNvPr>
          <p:cNvGrpSpPr>
            <a:grpSpLocks/>
          </p:cNvGrpSpPr>
          <p:nvPr/>
        </p:nvGrpSpPr>
        <p:grpSpPr bwMode="auto">
          <a:xfrm rot="-246052">
            <a:off x="206375" y="1606550"/>
            <a:ext cx="4951413" cy="2586038"/>
            <a:chOff x="325054" y="2872897"/>
            <a:chExt cx="4951047" cy="2584903"/>
          </a:xfrm>
        </p:grpSpPr>
        <p:sp>
          <p:nvSpPr>
            <p:cNvPr id="16" name="TextBox 15">
              <a:extLst>
                <a:ext uri="{FF2B5EF4-FFF2-40B4-BE49-F238E27FC236}">
                  <a16:creationId xmlns:a16="http://schemas.microsoft.com/office/drawing/2014/main" id="{FDE77F86-5F75-4EDC-9CB5-D31196C8CD2A}"/>
                </a:ext>
              </a:extLst>
            </p:cNvPr>
            <p:cNvSpPr txBox="1"/>
            <p:nvPr/>
          </p:nvSpPr>
          <p:spPr bwMode="auto">
            <a:xfrm>
              <a:off x="325054" y="2872897"/>
              <a:ext cx="4951047" cy="2584903"/>
            </a:xfrm>
            <a:prstGeom prst="rect">
              <a:avLst/>
            </a:prstGeom>
            <a:solidFill>
              <a:srgbClr val="FFFFCC"/>
            </a:solidFill>
            <a:ln w="9525">
              <a:noFill/>
            </a:ln>
            <a:effectLst>
              <a:outerShdw blurRad="50800" dist="38100" dir="2700000" algn="tl" rotWithShape="0">
                <a:prstClr val="black">
                  <a:alpha val="40000"/>
                </a:prstClr>
              </a:outerShdw>
            </a:effectLst>
          </p:spPr>
          <p:txBody>
            <a:bodyPr>
              <a:spAutoFit/>
            </a:bodyPr>
            <a:lstStyle/>
            <a:p>
              <a:pPr>
                <a:lnSpc>
                  <a:spcPct val="150000"/>
                </a:lnSpc>
                <a:defRPr/>
              </a:pPr>
              <a:r>
                <a:rPr lang="en-GB" dirty="0">
                  <a:latin typeface="Sassoon Infant Rg" panose="02000503030000020003" pitchFamily="50" charset="0"/>
                  <a:ea typeface="Sassoon Infant Rg" panose="02000503030000020003" pitchFamily="50" charset="0"/>
                </a:rPr>
                <a:t>Think about:</a:t>
              </a:r>
            </a:p>
            <a:p>
              <a:pPr>
                <a:lnSpc>
                  <a:spcPct val="150000"/>
                </a:lnSpc>
                <a:defRPr/>
              </a:pPr>
              <a:r>
                <a:rPr lang="en-GB" dirty="0">
                  <a:latin typeface="Sassoon Infant Rg" panose="02000503030000020003" pitchFamily="50" charset="0"/>
                  <a:ea typeface="Sassoon Infant Rg" panose="02000503030000020003" pitchFamily="50" charset="0"/>
                </a:rPr>
                <a:t>the position of the words or phrases</a:t>
              </a:r>
            </a:p>
            <a:p>
              <a:pPr>
                <a:lnSpc>
                  <a:spcPct val="150000"/>
                </a:lnSpc>
                <a:defRPr/>
              </a:pPr>
              <a:r>
                <a:rPr lang="en-GB" dirty="0">
                  <a:latin typeface="Sassoon Infant Rg" panose="02000503030000020003" pitchFamily="50" charset="0"/>
                  <a:ea typeface="Sassoon Infant Rg" panose="02000503030000020003" pitchFamily="50" charset="0"/>
                </a:rPr>
                <a:t>any colours the poet has used</a:t>
              </a:r>
            </a:p>
            <a:p>
              <a:pPr>
                <a:lnSpc>
                  <a:spcPct val="150000"/>
                </a:lnSpc>
                <a:defRPr/>
              </a:pPr>
              <a:r>
                <a:rPr lang="en-GB" dirty="0">
                  <a:latin typeface="Sassoon Infant Rg" panose="02000503030000020003" pitchFamily="50" charset="0"/>
                  <a:ea typeface="Sassoon Infant Rg" panose="02000503030000020003" pitchFamily="50" charset="0"/>
                </a:rPr>
                <a:t>the shape the poem makes</a:t>
              </a:r>
            </a:p>
            <a:p>
              <a:pPr>
                <a:lnSpc>
                  <a:spcPct val="150000"/>
                </a:lnSpc>
                <a:defRPr/>
              </a:pPr>
              <a:r>
                <a:rPr lang="en-GB" dirty="0" err="1">
                  <a:latin typeface="Sassoon Infant Rg" panose="02000503030000020003" pitchFamily="50" charset="0"/>
                  <a:ea typeface="Sassoon Infant Rg" panose="02000503030000020003" pitchFamily="50" charset="0"/>
                </a:rPr>
                <a:t>Calligrams</a:t>
              </a:r>
              <a:r>
                <a:rPr lang="en-GB" dirty="0">
                  <a:latin typeface="Sassoon Infant Rg" panose="02000503030000020003" pitchFamily="50" charset="0"/>
                  <a:ea typeface="Sassoon Infant Rg" panose="02000503030000020003" pitchFamily="50" charset="0"/>
                </a:rPr>
                <a:t> are often written as ‘free’ verse </a:t>
              </a:r>
            </a:p>
            <a:p>
              <a:pPr>
                <a:lnSpc>
                  <a:spcPct val="150000"/>
                </a:lnSpc>
                <a:defRPr/>
              </a:pPr>
              <a:r>
                <a:rPr lang="en-GB" dirty="0">
                  <a:latin typeface="Sassoon Infant Rg" panose="02000503030000020003" pitchFamily="50" charset="0"/>
                  <a:ea typeface="Sassoon Infant Rg" panose="02000503030000020003" pitchFamily="50" charset="0"/>
                </a:rPr>
                <a:t>– they don’t have to rhyme!</a:t>
              </a:r>
            </a:p>
          </p:txBody>
        </p:sp>
        <p:sp>
          <p:nvSpPr>
            <p:cNvPr id="17" name="Oval 16">
              <a:extLst>
                <a:ext uri="{FF2B5EF4-FFF2-40B4-BE49-F238E27FC236}">
                  <a16:creationId xmlns:a16="http://schemas.microsoft.com/office/drawing/2014/main" id="{F2BC196B-7EDE-411D-ABE5-EF6C4E7A6F1D}"/>
                </a:ext>
              </a:extLst>
            </p:cNvPr>
            <p:cNvSpPr/>
            <p:nvPr/>
          </p:nvSpPr>
          <p:spPr>
            <a:xfrm>
              <a:off x="2517088" y="3088859"/>
              <a:ext cx="251883" cy="251883"/>
            </a:xfrm>
            <a:prstGeom prst="ellipse">
              <a:avLst/>
            </a:prstGeom>
            <a:solidFill>
              <a:srgbClr val="FFCC66"/>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6150" name="Group 14">
            <a:extLst>
              <a:ext uri="{FF2B5EF4-FFF2-40B4-BE49-F238E27FC236}">
                <a16:creationId xmlns:a16="http://schemas.microsoft.com/office/drawing/2014/main" id="{850CF97D-A310-45F4-A2AD-A6A2423AAEEB}"/>
              </a:ext>
            </a:extLst>
          </p:cNvPr>
          <p:cNvGrpSpPr>
            <a:grpSpLocks/>
          </p:cNvGrpSpPr>
          <p:nvPr/>
        </p:nvGrpSpPr>
        <p:grpSpPr bwMode="auto">
          <a:xfrm>
            <a:off x="4729163" y="2081213"/>
            <a:ext cx="4056062" cy="2135187"/>
            <a:chOff x="295558" y="2958646"/>
            <a:chExt cx="4055518" cy="2134854"/>
          </a:xfrm>
        </p:grpSpPr>
        <p:sp>
          <p:nvSpPr>
            <p:cNvPr id="19" name="TextBox 18">
              <a:extLst>
                <a:ext uri="{FF2B5EF4-FFF2-40B4-BE49-F238E27FC236}">
                  <a16:creationId xmlns:a16="http://schemas.microsoft.com/office/drawing/2014/main" id="{CA5A50D8-BF13-4EA3-9A70-3DBECACCDC31}"/>
                </a:ext>
              </a:extLst>
            </p:cNvPr>
            <p:cNvSpPr txBox="1"/>
            <p:nvPr/>
          </p:nvSpPr>
          <p:spPr bwMode="auto">
            <a:xfrm>
              <a:off x="295558" y="2958646"/>
              <a:ext cx="4055518" cy="2134854"/>
            </a:xfrm>
            <a:prstGeom prst="rect">
              <a:avLst/>
            </a:prstGeom>
            <a:solidFill>
              <a:schemeClr val="accent1">
                <a:lumMod val="20000"/>
                <a:lumOff val="80000"/>
              </a:schemeClr>
            </a:solidFill>
            <a:ln w="9525">
              <a:noFill/>
            </a:ln>
            <a:effectLst>
              <a:outerShdw blurRad="50800" dist="38100" dir="2700000" algn="tl" rotWithShape="0">
                <a:prstClr val="black">
                  <a:alpha val="40000"/>
                </a:prstClr>
              </a:outerShdw>
            </a:effectLst>
          </p:spPr>
          <p:txBody>
            <a:bodyPr>
              <a:spAutoFit/>
            </a:bodyPr>
            <a:lstStyle/>
            <a:p>
              <a:pPr>
                <a:lnSpc>
                  <a:spcPct val="150000"/>
                </a:lnSpc>
                <a:defRPr/>
              </a:pPr>
              <a:endParaRPr lang="en-GB" dirty="0">
                <a:latin typeface="Sassoon Infant Rg" panose="02000503030000020003" pitchFamily="50" charset="0"/>
                <a:ea typeface="Sassoon Infant Rg" panose="02000503030000020003" pitchFamily="50" charset="0"/>
              </a:endParaRPr>
            </a:p>
            <a:p>
              <a:pPr>
                <a:lnSpc>
                  <a:spcPct val="150000"/>
                </a:lnSpc>
                <a:defRPr/>
              </a:pPr>
              <a:r>
                <a:rPr lang="en-GB" dirty="0">
                  <a:latin typeface="Sassoon Infant Rg" panose="02000503030000020003" pitchFamily="50" charset="0"/>
                  <a:ea typeface="Sassoon Infant Rg" panose="02000503030000020003" pitchFamily="50" charset="0"/>
                </a:rPr>
                <a:t>Some shape poems (like ‘The Snowman’) are written inside a very light outline of a shape.  The words have to be different sizes to fill the shape up just right!</a:t>
              </a:r>
            </a:p>
          </p:txBody>
        </p:sp>
        <p:sp>
          <p:nvSpPr>
            <p:cNvPr id="20" name="Oval 19">
              <a:extLst>
                <a:ext uri="{FF2B5EF4-FFF2-40B4-BE49-F238E27FC236}">
                  <a16:creationId xmlns:a16="http://schemas.microsoft.com/office/drawing/2014/main" id="{674F60D4-075D-4B00-B186-B98F5A61BC2D}"/>
                </a:ext>
              </a:extLst>
            </p:cNvPr>
            <p:cNvSpPr/>
            <p:nvPr/>
          </p:nvSpPr>
          <p:spPr>
            <a:xfrm>
              <a:off x="2170629" y="3091317"/>
              <a:ext cx="251883" cy="251883"/>
            </a:xfrm>
            <a:prstGeom prst="ellipse">
              <a:avLst/>
            </a:prstGeom>
            <a:solidFill>
              <a:srgbClr val="FFCC66"/>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grpSp>
        <p:nvGrpSpPr>
          <p:cNvPr id="6151" name="Group 14">
            <a:extLst>
              <a:ext uri="{FF2B5EF4-FFF2-40B4-BE49-F238E27FC236}">
                <a16:creationId xmlns:a16="http://schemas.microsoft.com/office/drawing/2014/main" id="{F5C79171-4E4E-49E9-B9AF-81D20D4392FB}"/>
              </a:ext>
            </a:extLst>
          </p:cNvPr>
          <p:cNvGrpSpPr>
            <a:grpSpLocks/>
          </p:cNvGrpSpPr>
          <p:nvPr/>
        </p:nvGrpSpPr>
        <p:grpSpPr bwMode="auto">
          <a:xfrm>
            <a:off x="2701925" y="4529138"/>
            <a:ext cx="3603625" cy="1755775"/>
            <a:chOff x="295558" y="2958646"/>
            <a:chExt cx="3603455" cy="1754042"/>
          </a:xfrm>
        </p:grpSpPr>
        <p:sp>
          <p:nvSpPr>
            <p:cNvPr id="24" name="TextBox 23">
              <a:extLst>
                <a:ext uri="{FF2B5EF4-FFF2-40B4-BE49-F238E27FC236}">
                  <a16:creationId xmlns:a16="http://schemas.microsoft.com/office/drawing/2014/main" id="{A81983CD-1500-4AF1-B4A5-88ACA663BFC4}"/>
                </a:ext>
              </a:extLst>
            </p:cNvPr>
            <p:cNvSpPr txBox="1"/>
            <p:nvPr/>
          </p:nvSpPr>
          <p:spPr bwMode="auto">
            <a:xfrm>
              <a:off x="295558" y="2958646"/>
              <a:ext cx="3603455" cy="1754042"/>
            </a:xfrm>
            <a:prstGeom prst="rect">
              <a:avLst/>
            </a:prstGeom>
            <a:solidFill>
              <a:schemeClr val="accent6">
                <a:lumMod val="20000"/>
                <a:lumOff val="80000"/>
              </a:schemeClr>
            </a:solidFill>
            <a:ln w="9525">
              <a:noFill/>
            </a:ln>
            <a:effectLst>
              <a:outerShdw blurRad="50800" dist="38100" dir="2700000" algn="tl" rotWithShape="0">
                <a:prstClr val="black">
                  <a:alpha val="40000"/>
                </a:prstClr>
              </a:outerShdw>
            </a:effectLst>
          </p:spPr>
          <p:txBody>
            <a:bodyPr>
              <a:spAutoFit/>
            </a:bodyPr>
            <a:lstStyle/>
            <a:p>
              <a:pPr>
                <a:lnSpc>
                  <a:spcPct val="150000"/>
                </a:lnSpc>
                <a:defRPr/>
              </a:pPr>
              <a:endParaRPr lang="en-GB" dirty="0">
                <a:latin typeface="Sassoon Infant Rg" panose="02000503030000020003" pitchFamily="50" charset="0"/>
                <a:ea typeface="Sassoon Infant Rg" panose="02000503030000020003" pitchFamily="50" charset="0"/>
              </a:endParaRPr>
            </a:p>
            <a:p>
              <a:pPr>
                <a:lnSpc>
                  <a:spcPct val="150000"/>
                </a:lnSpc>
                <a:defRPr/>
              </a:pPr>
              <a:r>
                <a:rPr lang="en-GB" dirty="0">
                  <a:latin typeface="Sassoon Infant Rg" panose="02000503030000020003" pitchFamily="50" charset="0"/>
                  <a:ea typeface="Sassoon Infant Rg" panose="02000503030000020003" pitchFamily="50" charset="0"/>
                </a:rPr>
                <a:t>Other </a:t>
              </a:r>
              <a:r>
                <a:rPr lang="en-GB" dirty="0" err="1">
                  <a:latin typeface="Sassoon Infant Rg" panose="02000503030000020003" pitchFamily="50" charset="0"/>
                  <a:ea typeface="Sassoon Infant Rg" panose="02000503030000020003" pitchFamily="50" charset="0"/>
                </a:rPr>
                <a:t>calligrams</a:t>
              </a:r>
              <a:r>
                <a:rPr lang="en-GB" dirty="0">
                  <a:latin typeface="Sassoon Infant Rg" panose="02000503030000020003" pitchFamily="50" charset="0"/>
                  <a:ea typeface="Sassoon Infant Rg" panose="02000503030000020003" pitchFamily="50" charset="0"/>
                </a:rPr>
                <a:t> (like ‘Star’) follow the outline of a shape, so the words make the edges.</a:t>
              </a:r>
            </a:p>
          </p:txBody>
        </p:sp>
        <p:sp>
          <p:nvSpPr>
            <p:cNvPr id="25" name="Oval 24">
              <a:extLst>
                <a:ext uri="{FF2B5EF4-FFF2-40B4-BE49-F238E27FC236}">
                  <a16:creationId xmlns:a16="http://schemas.microsoft.com/office/drawing/2014/main" id="{6F5E41B0-E49A-4D6D-B14F-977A0ACD12D8}"/>
                </a:ext>
              </a:extLst>
            </p:cNvPr>
            <p:cNvSpPr/>
            <p:nvPr/>
          </p:nvSpPr>
          <p:spPr>
            <a:xfrm>
              <a:off x="2170629" y="3091317"/>
              <a:ext cx="251883" cy="251883"/>
            </a:xfrm>
            <a:prstGeom prst="ellipse">
              <a:avLst/>
            </a:prstGeom>
            <a:solidFill>
              <a:srgbClr val="FFCC66"/>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3" name="Audio 2">
            <a:hlinkClick r:id="" action="ppaction://media"/>
            <a:extLst>
              <a:ext uri="{FF2B5EF4-FFF2-40B4-BE49-F238E27FC236}">
                <a16:creationId xmlns:a16="http://schemas.microsoft.com/office/drawing/2014/main" id="{A6C928A5-0A9C-4365-8500-4A3F90E71E8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5837"/>
    </mc:Choice>
    <mc:Fallback>
      <p:transition spd="slow" advTm="358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07">
            <a:extLst>
              <a:ext uri="{FF2B5EF4-FFF2-40B4-BE49-F238E27FC236}">
                <a16:creationId xmlns:a16="http://schemas.microsoft.com/office/drawing/2014/main" id="{CF52A276-310D-4FC1-A9F7-B079DE15AC20}"/>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120650" y="160338"/>
            <a:ext cx="519113"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5">
            <a:extLst>
              <a:ext uri="{FF2B5EF4-FFF2-40B4-BE49-F238E27FC236}">
                <a16:creationId xmlns:a16="http://schemas.microsoft.com/office/drawing/2014/main" id="{D2BACBAB-4AC3-4424-8544-3712A88CA357}"/>
              </a:ext>
            </a:extLst>
          </p:cNvPr>
          <p:cNvSpPr txBox="1">
            <a:spLocks noChangeArrowheads="1"/>
          </p:cNvSpPr>
          <p:nvPr/>
        </p:nvSpPr>
        <p:spPr bwMode="auto">
          <a:xfrm>
            <a:off x="380206" y="324644"/>
            <a:ext cx="8737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b="1" u="sng" dirty="0">
                <a:solidFill>
                  <a:srgbClr val="FF0000"/>
                </a:solidFill>
                <a:latin typeface="Special Elite" pitchFamily="2" charset="0"/>
              </a:rPr>
              <a:t>Independent Work</a:t>
            </a:r>
          </a:p>
        </p:txBody>
      </p:sp>
      <p:pic>
        <p:nvPicPr>
          <p:cNvPr id="3" name="Picture 2">
            <a:extLst>
              <a:ext uri="{FF2B5EF4-FFF2-40B4-BE49-F238E27FC236}">
                <a16:creationId xmlns:a16="http://schemas.microsoft.com/office/drawing/2014/main" id="{C7ADA38D-949A-42F2-B444-8D136B2F7A4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5208" y="1133475"/>
            <a:ext cx="1910589" cy="2615565"/>
          </a:xfrm>
          <a:prstGeom prst="rect">
            <a:avLst/>
          </a:prstGeom>
        </p:spPr>
      </p:pic>
      <p:sp>
        <p:nvSpPr>
          <p:cNvPr id="4" name="TextBox 3">
            <a:extLst>
              <a:ext uri="{FF2B5EF4-FFF2-40B4-BE49-F238E27FC236}">
                <a16:creationId xmlns:a16="http://schemas.microsoft.com/office/drawing/2014/main" id="{75DCDF2E-DEEE-4B68-BEC1-E7FE67002F59}"/>
              </a:ext>
            </a:extLst>
          </p:cNvPr>
          <p:cNvSpPr txBox="1"/>
          <p:nvPr/>
        </p:nvSpPr>
        <p:spPr>
          <a:xfrm>
            <a:off x="3246120" y="1485900"/>
            <a:ext cx="5142672" cy="6678751"/>
          </a:xfrm>
          <a:prstGeom prst="rect">
            <a:avLst/>
          </a:prstGeom>
          <a:noFill/>
        </p:spPr>
        <p:txBody>
          <a:bodyPr wrap="square" rtlCol="0">
            <a:spAutoFit/>
          </a:bodyPr>
          <a:lstStyle/>
          <a:p>
            <a:r>
              <a:rPr lang="en-GB" sz="2800" dirty="0"/>
              <a:t>Plan a fire calligram poem.</a:t>
            </a:r>
          </a:p>
          <a:p>
            <a:endParaRPr lang="en-GB" sz="2800" dirty="0"/>
          </a:p>
          <a:p>
            <a:endParaRPr lang="en-GB" sz="2800" dirty="0"/>
          </a:p>
          <a:p>
            <a:endParaRPr lang="en-GB" dirty="0"/>
          </a:p>
          <a:p>
            <a:endParaRPr lang="en-GB" dirty="0"/>
          </a:p>
          <a:p>
            <a:endParaRPr lang="en-GB" dirty="0"/>
          </a:p>
          <a:p>
            <a:endParaRPr lang="en-GB" dirty="0"/>
          </a:p>
          <a:p>
            <a:endParaRPr lang="en-GB" dirty="0"/>
          </a:p>
          <a:p>
            <a:endParaRPr lang="en-GB" dirty="0"/>
          </a:p>
          <a:p>
            <a:endParaRPr lang="en-GB" dirty="0"/>
          </a:p>
          <a:p>
            <a:r>
              <a:rPr lang="en-GB" sz="2800" dirty="0"/>
              <a:t>Write your poem.</a:t>
            </a:r>
          </a:p>
          <a:p>
            <a:endParaRPr lang="en-GB" sz="2800"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pic>
        <p:nvPicPr>
          <p:cNvPr id="6" name="Picture 5">
            <a:extLst>
              <a:ext uri="{FF2B5EF4-FFF2-40B4-BE49-F238E27FC236}">
                <a16:creationId xmlns:a16="http://schemas.microsoft.com/office/drawing/2014/main" id="{762D4E44-8EBE-4A3C-9E37-5B4FE8EC4C1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9763" y="4052703"/>
            <a:ext cx="1790950" cy="2457793"/>
          </a:xfrm>
          <a:prstGeom prst="rect">
            <a:avLst/>
          </a:prstGeom>
        </p:spPr>
      </p:pic>
      <p:pic>
        <p:nvPicPr>
          <p:cNvPr id="8" name="Audio 7">
            <a:hlinkClick r:id="" action="ppaction://media"/>
            <a:extLst>
              <a:ext uri="{FF2B5EF4-FFF2-40B4-BE49-F238E27FC236}">
                <a16:creationId xmlns:a16="http://schemas.microsoft.com/office/drawing/2014/main" id="{E4EE15D9-9CB8-4AC7-8E99-C5FD3C56F1EB}"/>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51184"/>
    </mc:Choice>
    <mc:Fallback>
      <p:transition spd="slow" advTm="51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2265</TotalTime>
  <Words>378</Words>
  <Application>Microsoft Office PowerPoint</Application>
  <PresentationFormat>On-screen Show (4:3)</PresentationFormat>
  <Paragraphs>80</Paragraphs>
  <Slides>6</Slides>
  <Notes>0</Notes>
  <HiddenSlides>0</HiddenSlides>
  <MMClips>6</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Sassoon Infant Rg</vt:lpstr>
      <vt:lpstr>Calibri Light</vt:lpstr>
      <vt:lpstr>Special Elite</vt:lpstr>
      <vt:lpstr>Arial</vt:lpstr>
      <vt:lpstr>Calibri</vt:lpstr>
      <vt:lpstr>Office Theme</vt:lpstr>
      <vt:lpstr>PowerPoint Presentation</vt:lpstr>
      <vt:lpstr>What is a calligram?</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dc:creator>
  <cp:lastModifiedBy>Clare Wragg</cp:lastModifiedBy>
  <cp:revision>180</cp:revision>
  <dcterms:created xsi:type="dcterms:W3CDTF">2014-08-19T09:30:28Z</dcterms:created>
  <dcterms:modified xsi:type="dcterms:W3CDTF">2021-02-09T13:56:38Z</dcterms:modified>
</cp:coreProperties>
</file>