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15"/>
  </p:notesMasterIdLst>
  <p:sldIdLst>
    <p:sldId id="260" r:id="rId2"/>
    <p:sldId id="261" r:id="rId3"/>
    <p:sldId id="262" r:id="rId4"/>
    <p:sldId id="268" r:id="rId5"/>
    <p:sldId id="270" r:id="rId6"/>
    <p:sldId id="271" r:id="rId7"/>
    <p:sldId id="272" r:id="rId8"/>
    <p:sldId id="273" r:id="rId9"/>
    <p:sldId id="274" r:id="rId10"/>
    <p:sldId id="275" r:id="rId11"/>
    <p:sldId id="277" r:id="rId12"/>
    <p:sldId id="278" r:id="rId13"/>
    <p:sldId id="269" r:id="rId14"/>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Clear Sans Light" panose="020B0604020202020204" pitchFamily="34" charset="0"/>
      <p:regular r:id="rId20"/>
    </p:embeddedFont>
    <p:embeddedFont>
      <p:font typeface="Clear Sans Medium" panose="020B0604020202020204" pitchFamily="34" charset="0"/>
      <p:regular r:id="rId21"/>
      <p:italic r:id="rId22"/>
    </p:embeddedFont>
    <p:embeddedFont>
      <p:font typeface="ＭＳ 明朝" panose="02020609040205080304" pitchFamily="49" charset="-128"/>
      <p:regular r:id="rId23"/>
    </p:embeddedFont>
    <p:embeddedFont>
      <p:font typeface="Sassoon Infant Rg" panose="02000503030000020003" pitchFamily="50" charset="0"/>
      <p:regular r:id="rId24"/>
      <p:bold r:id="rId25"/>
    </p:embeddedFont>
    <p:embeddedFont>
      <p:font typeface="Tuffy" panose="020B0603060100000000" pitchFamily="34" charset="0"/>
      <p:regular r:id="rId26"/>
      <p:bold r:id="rId27"/>
      <p:italic r:id="rId28"/>
      <p:boldItalic r:id="rId29"/>
    </p:embeddedFont>
    <p:embeddedFont>
      <p:font typeface="Twinkl Light" pitchFamily="2" charset="0"/>
      <p:regular r:id="rId30"/>
    </p:embeddedFont>
    <p:embeddedFont>
      <p:font typeface="Twinkl SemiBold" pitchFamily="2" charset="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Light" pitchFamily="2" charset="0"/>
        <a:ea typeface="+mn-ea"/>
        <a:cs typeface="+mn-cs"/>
      </a:defRPr>
    </a:lvl1pPr>
    <a:lvl2pPr marL="457200" algn="l" rtl="0" eaLnBrk="0" fontAlgn="base" hangingPunct="0">
      <a:spcBef>
        <a:spcPct val="0"/>
      </a:spcBef>
      <a:spcAft>
        <a:spcPct val="0"/>
      </a:spcAft>
      <a:defRPr kern="1200">
        <a:solidFill>
          <a:schemeClr val="tx1"/>
        </a:solidFill>
        <a:latin typeface="Twinkl Light" pitchFamily="2" charset="0"/>
        <a:ea typeface="+mn-ea"/>
        <a:cs typeface="+mn-cs"/>
      </a:defRPr>
    </a:lvl2pPr>
    <a:lvl3pPr marL="914400" algn="l" rtl="0" eaLnBrk="0" fontAlgn="base" hangingPunct="0">
      <a:spcBef>
        <a:spcPct val="0"/>
      </a:spcBef>
      <a:spcAft>
        <a:spcPct val="0"/>
      </a:spcAft>
      <a:defRPr kern="1200">
        <a:solidFill>
          <a:schemeClr val="tx1"/>
        </a:solidFill>
        <a:latin typeface="Twinkl Light" pitchFamily="2" charset="0"/>
        <a:ea typeface="+mn-ea"/>
        <a:cs typeface="+mn-cs"/>
      </a:defRPr>
    </a:lvl3pPr>
    <a:lvl4pPr marL="1371600" algn="l" rtl="0" eaLnBrk="0" fontAlgn="base" hangingPunct="0">
      <a:spcBef>
        <a:spcPct val="0"/>
      </a:spcBef>
      <a:spcAft>
        <a:spcPct val="0"/>
      </a:spcAft>
      <a:defRPr kern="1200">
        <a:solidFill>
          <a:schemeClr val="tx1"/>
        </a:solidFill>
        <a:latin typeface="Twinkl Light" pitchFamily="2" charset="0"/>
        <a:ea typeface="+mn-ea"/>
        <a:cs typeface="+mn-cs"/>
      </a:defRPr>
    </a:lvl4pPr>
    <a:lvl5pPr marL="1828800" algn="l" rtl="0" eaLnBrk="0" fontAlgn="base" hangingPunct="0">
      <a:spcBef>
        <a:spcPct val="0"/>
      </a:spcBef>
      <a:spcAft>
        <a:spcPct val="0"/>
      </a:spcAft>
      <a:defRPr kern="1200">
        <a:solidFill>
          <a:schemeClr val="tx1"/>
        </a:solidFill>
        <a:latin typeface="Twinkl Light" pitchFamily="2" charset="0"/>
        <a:ea typeface="+mn-ea"/>
        <a:cs typeface="+mn-cs"/>
      </a:defRPr>
    </a:lvl5pPr>
    <a:lvl6pPr marL="2286000" algn="l" defTabSz="914400" rtl="0" eaLnBrk="1" latinLnBrk="0" hangingPunct="1">
      <a:defRPr kern="1200">
        <a:solidFill>
          <a:schemeClr val="tx1"/>
        </a:solidFill>
        <a:latin typeface="Twinkl Light" pitchFamily="2" charset="0"/>
        <a:ea typeface="+mn-ea"/>
        <a:cs typeface="+mn-cs"/>
      </a:defRPr>
    </a:lvl6pPr>
    <a:lvl7pPr marL="2743200" algn="l" defTabSz="914400" rtl="0" eaLnBrk="1" latinLnBrk="0" hangingPunct="1">
      <a:defRPr kern="1200">
        <a:solidFill>
          <a:schemeClr val="tx1"/>
        </a:solidFill>
        <a:latin typeface="Twinkl Light" pitchFamily="2" charset="0"/>
        <a:ea typeface="+mn-ea"/>
        <a:cs typeface="+mn-cs"/>
      </a:defRPr>
    </a:lvl7pPr>
    <a:lvl8pPr marL="3200400" algn="l" defTabSz="914400" rtl="0" eaLnBrk="1" latinLnBrk="0" hangingPunct="1">
      <a:defRPr kern="1200">
        <a:solidFill>
          <a:schemeClr val="tx1"/>
        </a:solidFill>
        <a:latin typeface="Twinkl Light" pitchFamily="2" charset="0"/>
        <a:ea typeface="+mn-ea"/>
        <a:cs typeface="+mn-cs"/>
      </a:defRPr>
    </a:lvl8pPr>
    <a:lvl9pPr marL="3657600" algn="l" defTabSz="914400" rtl="0" eaLnBrk="1" latinLnBrk="0" hangingPunct="1">
      <a:defRPr kern="1200">
        <a:solidFill>
          <a:schemeClr val="tx1"/>
        </a:solidFill>
        <a:latin typeface="Twinkl Light"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44C4"/>
    <a:srgbClr val="87BD31"/>
    <a:srgbClr val="4D533B"/>
    <a:srgbClr val="4095A3"/>
    <a:srgbClr val="B2D30B"/>
    <a:srgbClr val="639FCE"/>
    <a:srgbClr val="65BA5E"/>
    <a:srgbClr val="5E75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130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07C6148-E47D-409A-B1D2-7EC7945D976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8448A8A6-E496-4A8C-A64B-A0E4375B117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0742E6B-BCC3-4824-8076-C4ECE227A161}" type="datetimeFigureOut">
              <a:rPr lang="en-GB"/>
              <a:pPr>
                <a:defRPr/>
              </a:pPr>
              <a:t>16/07/2021</a:t>
            </a:fld>
            <a:endParaRPr lang="en-GB"/>
          </a:p>
        </p:txBody>
      </p:sp>
      <p:sp>
        <p:nvSpPr>
          <p:cNvPr id="4" name="Slide Image Placeholder 3">
            <a:extLst>
              <a:ext uri="{FF2B5EF4-FFF2-40B4-BE49-F238E27FC236}">
                <a16:creationId xmlns:a16="http://schemas.microsoft.com/office/drawing/2014/main" id="{2F78E3A5-2D28-4383-89F5-B6CB4289E4E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93EFBC16-8328-4423-86E8-D3CCD7D0E875}"/>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1922912-5CAB-43E8-93C8-DE4925A2A55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FF0A5314-6430-4BF8-BE53-15043D006B6E}"/>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2A13B6A-F570-496F-BB5B-0A0C241B57D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a:extLst>
              <a:ext uri="{FF2B5EF4-FFF2-40B4-BE49-F238E27FC236}">
                <a16:creationId xmlns:a16="http://schemas.microsoft.com/office/drawing/2014/main" id="{1612DA52-407B-4370-AC6F-72BBF98755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a:extLst>
              <a:ext uri="{FF2B5EF4-FFF2-40B4-BE49-F238E27FC236}">
                <a16:creationId xmlns:a16="http://schemas.microsoft.com/office/drawing/2014/main" id="{57110E60-5EEB-401B-A445-65EF8DF6832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72" name="Slide Number Placeholder 3">
            <a:extLst>
              <a:ext uri="{FF2B5EF4-FFF2-40B4-BE49-F238E27FC236}">
                <a16:creationId xmlns:a16="http://schemas.microsoft.com/office/drawing/2014/main" id="{E770CF7B-B7AC-4B75-A0B7-0BDA119852C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fontAlgn="base">
              <a:spcBef>
                <a:spcPct val="0"/>
              </a:spcBef>
              <a:spcAft>
                <a:spcPct val="0"/>
              </a:spcAft>
            </a:pPr>
            <a:fld id="{6FFA5F5A-2F3B-4E3D-B4C8-95561E22972A}" type="slidenum">
              <a:rPr lang="en-GB" altLang="en-US" smtClean="0">
                <a:solidFill>
                  <a:srgbClr val="000000"/>
                </a:solidFill>
                <a:latin typeface="Calibri" panose="020F0502020204030204" pitchFamily="34" charset="0"/>
              </a:rPr>
              <a:pPr fontAlgn="base">
                <a:spcBef>
                  <a:spcPct val="0"/>
                </a:spcBef>
                <a:spcAft>
                  <a:spcPct val="0"/>
                </a:spcAft>
              </a:pPr>
              <a:t>3</a:t>
            </a:fld>
            <a:endParaRPr lang="en-GB" altLang="en-US">
              <a:solidFill>
                <a:srgbClr val="000000"/>
              </a:solidFill>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1307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CE2E9837-BF8A-4280-BAA0-8B30EA9E2365}"/>
              </a:ext>
            </a:extLst>
          </p:cNvPr>
          <p:cNvSpPr/>
          <p:nvPr userDrawn="1"/>
        </p:nvSpPr>
        <p:spPr bwMode="auto">
          <a:xfrm>
            <a:off x="479425" y="728663"/>
            <a:ext cx="8196263" cy="1787525"/>
          </a:xfrm>
          <a:prstGeom prst="roundRect">
            <a:avLst>
              <a:gd name="adj" fmla="val 0"/>
            </a:avLst>
          </a:prstGeom>
          <a:solidFill>
            <a:srgbClr val="FFF9E7">
              <a:alpha val="95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
        <p:nvSpPr>
          <p:cNvPr id="3" name="Rounded Rectangle 2">
            <a:extLst>
              <a:ext uri="{FF2B5EF4-FFF2-40B4-BE49-F238E27FC236}">
                <a16:creationId xmlns:a16="http://schemas.microsoft.com/office/drawing/2014/main" id="{0840B7C4-5970-443D-995A-50AF12D7DBEB}"/>
              </a:ext>
            </a:extLst>
          </p:cNvPr>
          <p:cNvSpPr/>
          <p:nvPr userDrawn="1"/>
        </p:nvSpPr>
        <p:spPr bwMode="auto">
          <a:xfrm>
            <a:off x="479425" y="2806700"/>
            <a:ext cx="8196263" cy="3324225"/>
          </a:xfrm>
          <a:prstGeom prst="roundRect">
            <a:avLst>
              <a:gd name="adj" fmla="val 0"/>
            </a:avLst>
          </a:prstGeom>
          <a:solidFill>
            <a:srgbClr val="FFF9E7">
              <a:alpha val="95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Tree>
    <p:extLst>
      <p:ext uri="{BB962C8B-B14F-4D97-AF65-F5344CB8AC3E}">
        <p14:creationId xmlns:p14="http://schemas.microsoft.com/office/powerpoint/2010/main" val="3763444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4175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CC37F402-E679-4CC0-9D7F-4162D265CF4A}"/>
              </a:ext>
            </a:extLst>
          </p:cNvPr>
          <p:cNvSpPr/>
          <p:nvPr userDrawn="1"/>
        </p:nvSpPr>
        <p:spPr bwMode="auto">
          <a:xfrm>
            <a:off x="468313" y="457200"/>
            <a:ext cx="8207375" cy="5940425"/>
          </a:xfrm>
          <a:prstGeom prst="roundRect">
            <a:avLst>
              <a:gd name="adj" fmla="val 0"/>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Tree>
    <p:extLst>
      <p:ext uri="{BB962C8B-B14F-4D97-AF65-F5344CB8AC3E}">
        <p14:creationId xmlns:p14="http://schemas.microsoft.com/office/powerpoint/2010/main" val="565205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89024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08" r:id="rId1"/>
    <p:sldLayoutId id="2147483711" r:id="rId2"/>
    <p:sldLayoutId id="2147483709" r:id="rId3"/>
    <p:sldLayoutId id="2147483712" r:id="rId4"/>
    <p:sldLayoutId id="2147483710" r:id="rId5"/>
  </p:sldLayoutIdLst>
  <p:txStyles>
    <p:titleStyle>
      <a:lvl1pPr algn="l" rtl="0" eaLnBrk="0" fontAlgn="base" hangingPunct="0">
        <a:lnSpc>
          <a:spcPct val="90000"/>
        </a:lnSpc>
        <a:spcBef>
          <a:spcPct val="0"/>
        </a:spcBef>
        <a:spcAft>
          <a:spcPct val="0"/>
        </a:spcAft>
        <a:defRPr sz="4000" b="1" kern="1200">
          <a:solidFill>
            <a:srgbClr val="6F8183"/>
          </a:solidFill>
          <a:latin typeface="+mj-lt"/>
          <a:ea typeface="+mj-ea"/>
          <a:cs typeface="+mj-cs"/>
        </a:defRPr>
      </a:lvl1pPr>
      <a:lvl2pPr algn="l" rtl="0" eaLnBrk="0" fontAlgn="base" hangingPunct="0">
        <a:lnSpc>
          <a:spcPct val="90000"/>
        </a:lnSpc>
        <a:spcBef>
          <a:spcPct val="0"/>
        </a:spcBef>
        <a:spcAft>
          <a:spcPct val="0"/>
        </a:spcAft>
        <a:defRPr sz="4000" b="1">
          <a:solidFill>
            <a:srgbClr val="6F8183"/>
          </a:solidFill>
          <a:latin typeface="Twinkl SemiBold" pitchFamily="2" charset="0"/>
        </a:defRPr>
      </a:lvl2pPr>
      <a:lvl3pPr algn="l" rtl="0" eaLnBrk="0" fontAlgn="base" hangingPunct="0">
        <a:lnSpc>
          <a:spcPct val="90000"/>
        </a:lnSpc>
        <a:spcBef>
          <a:spcPct val="0"/>
        </a:spcBef>
        <a:spcAft>
          <a:spcPct val="0"/>
        </a:spcAft>
        <a:defRPr sz="4000" b="1">
          <a:solidFill>
            <a:srgbClr val="6F8183"/>
          </a:solidFill>
          <a:latin typeface="Twinkl SemiBold" pitchFamily="2" charset="0"/>
        </a:defRPr>
      </a:lvl3pPr>
      <a:lvl4pPr algn="l" rtl="0" eaLnBrk="0" fontAlgn="base" hangingPunct="0">
        <a:lnSpc>
          <a:spcPct val="90000"/>
        </a:lnSpc>
        <a:spcBef>
          <a:spcPct val="0"/>
        </a:spcBef>
        <a:spcAft>
          <a:spcPct val="0"/>
        </a:spcAft>
        <a:defRPr sz="4000" b="1">
          <a:solidFill>
            <a:srgbClr val="6F8183"/>
          </a:solidFill>
          <a:latin typeface="Twinkl SemiBold" pitchFamily="2" charset="0"/>
        </a:defRPr>
      </a:lvl4pPr>
      <a:lvl5pPr algn="l" rtl="0" eaLnBrk="0" fontAlgn="base" hangingPunct="0">
        <a:lnSpc>
          <a:spcPct val="90000"/>
        </a:lnSpc>
        <a:spcBef>
          <a:spcPct val="0"/>
        </a:spcBef>
        <a:spcAft>
          <a:spcPct val="0"/>
        </a:spcAft>
        <a:defRPr sz="4000" b="1">
          <a:solidFill>
            <a:srgbClr val="6F8183"/>
          </a:solidFill>
          <a:latin typeface="Twinkl SemiBold" pitchFamily="2" charset="0"/>
        </a:defRPr>
      </a:lvl5pPr>
      <a:lvl6pPr marL="4572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6pPr>
      <a:lvl7pPr marL="9144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7pPr>
      <a:lvl8pPr marL="13716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8pPr>
      <a:lvl9pPr marL="1828800" algn="l" rtl="0" eaLnBrk="1" fontAlgn="base" hangingPunct="1">
        <a:lnSpc>
          <a:spcPct val="90000"/>
        </a:lnSpc>
        <a:spcBef>
          <a:spcPct val="0"/>
        </a:spcBef>
        <a:spcAft>
          <a:spcPct val="0"/>
        </a:spcAft>
        <a:defRPr sz="4000" b="1">
          <a:solidFill>
            <a:srgbClr val="6F8183"/>
          </a:solidFill>
          <a:latin typeface="Clear Sans" panose="020B05030302020203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audio" Target="../media/media3.m4a"/><Relationship Id="rId7" Type="http://schemas.openxmlformats.org/officeDocument/2006/relationships/slide" Target="slide7.xml"/><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slide" Target="slide4.xml"/><Relationship Id="rId5" Type="http://schemas.openxmlformats.org/officeDocument/2006/relationships/notesSlide" Target="../notesSlides/notesSlide1.xml"/><Relationship Id="rId10" Type="http://schemas.openxmlformats.org/officeDocument/2006/relationships/image" Target="../media/image3.png"/><Relationship Id="rId4" Type="http://schemas.openxmlformats.org/officeDocument/2006/relationships/slideLayout" Target="../slideLayouts/slideLayout3.xml"/><Relationship Id="rId9" Type="http://schemas.openxmlformats.org/officeDocument/2006/relationships/slide" Target="slide1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4.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vimeo.com/204336221" TargetMode="External"/><Relationship Id="rId2" Type="http://schemas.openxmlformats.org/officeDocument/2006/relationships/slideLayout" Target="../slideLayouts/slideLayout4.xml"/><Relationship Id="rId1" Type="http://schemas.openxmlformats.org/officeDocument/2006/relationships/tags" Target="../tags/tag6.xml"/><Relationship Id="rId5" Type="http://schemas.openxmlformats.org/officeDocument/2006/relationships/image" Target="../media/image14.jpe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30.png"/><Relationship Id="rId2" Type="http://schemas.openxmlformats.org/officeDocument/2006/relationships/slideLayout" Target="../slideLayouts/slideLayout4.xml"/><Relationship Id="rId16" Type="http://schemas.openxmlformats.org/officeDocument/2006/relationships/image" Target="../media/image29.png"/><Relationship Id="rId1" Type="http://schemas.openxmlformats.org/officeDocument/2006/relationships/tags" Target="../tags/tag8.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1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946EC78-10C4-46A2-8E64-E2BC2584B2B0}"/>
              </a:ext>
            </a:extLst>
          </p:cNvPr>
          <p:cNvSpPr/>
          <p:nvPr/>
        </p:nvSpPr>
        <p:spPr>
          <a:xfrm>
            <a:off x="473075" y="690563"/>
            <a:ext cx="8196263" cy="1816100"/>
          </a:xfrm>
          <a:prstGeom prst="rect">
            <a:avLst/>
          </a:prstGeom>
          <a:solidFill>
            <a:srgbClr val="AF44C4">
              <a:alpha val="89804"/>
            </a:srgb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prstClr val="white"/>
              </a:solidFill>
            </a:endParaRPr>
          </a:p>
        </p:txBody>
      </p:sp>
      <p:sp>
        <p:nvSpPr>
          <p:cNvPr id="4099" name="Title 7">
            <a:extLst>
              <a:ext uri="{FF2B5EF4-FFF2-40B4-BE49-F238E27FC236}">
                <a16:creationId xmlns:a16="http://schemas.microsoft.com/office/drawing/2014/main" id="{72583D9B-FEAA-430B-BE2D-C70103F3C6EF}"/>
              </a:ext>
            </a:extLst>
          </p:cNvPr>
          <p:cNvSpPr>
            <a:spLocks/>
          </p:cNvSpPr>
          <p:nvPr/>
        </p:nvSpPr>
        <p:spPr bwMode="auto">
          <a:xfrm>
            <a:off x="698500" y="796925"/>
            <a:ext cx="7761288" cy="1603375"/>
          </a:xfrm>
          <a:prstGeom prst="roundRect">
            <a:avLst>
              <a:gd name="adj" fmla="val 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solidFill>
                  <a:srgbClr val="000000"/>
                </a:solidFill>
                <a:round/>
                <a:headEnd/>
                <a:tailEnd/>
              </a14:hiddenLine>
            </a:ext>
          </a:extLst>
        </p:spPr>
        <p:txBody>
          <a:bodyPr lIns="0" tIns="0" rIns="0" bIns="0" anchor="ct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4400">
                <a:solidFill>
                  <a:srgbClr val="FFFFFF"/>
                </a:solidFill>
                <a:cs typeface="Clear Sans Light" panose="020B0604020202020204" pitchFamily="34" charset="0"/>
              </a:rPr>
              <a:t>Dancing Through the Decades</a:t>
            </a:r>
            <a:br>
              <a:rPr lang="en-GB" altLang="en-US" sz="4800" b="1">
                <a:solidFill>
                  <a:srgbClr val="FFFFFF"/>
                </a:solidFill>
                <a:cs typeface="Clear Sans Medium" panose="020B0604020202020204" pitchFamily="34" charset="0"/>
              </a:rPr>
            </a:br>
            <a:r>
              <a:rPr lang="en-GB" altLang="en-US" sz="4400" b="1">
                <a:solidFill>
                  <a:srgbClr val="FFFFFF"/>
                </a:solidFill>
                <a:latin typeface="Twinkl SemiBold" pitchFamily="2" charset="0"/>
                <a:cs typeface="Clear Sans Medium" panose="020B0604020202020204" pitchFamily="34" charset="0"/>
              </a:rPr>
              <a:t>Dancing in the 1960’s</a:t>
            </a:r>
          </a:p>
        </p:txBody>
      </p:sp>
      <p:pic>
        <p:nvPicPr>
          <p:cNvPr id="3" name="Recorded Sound">
            <a:hlinkClick r:id="" action="ppaction://media"/>
            <a:extLst>
              <a:ext uri="{FF2B5EF4-FFF2-40B4-BE49-F238E27FC236}">
                <a16:creationId xmlns:a16="http://schemas.microsoft.com/office/drawing/2014/main" id="{92B6BC81-25C8-4856-8B27-66C906C2FF0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6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15">
            <a:extLst>
              <a:ext uri="{FF2B5EF4-FFF2-40B4-BE49-F238E27FC236}">
                <a16:creationId xmlns:a16="http://schemas.microsoft.com/office/drawing/2014/main" id="{C96CACD6-F9E5-45DC-BC3A-4B329352775E}"/>
              </a:ext>
            </a:extLst>
          </p:cNvPr>
          <p:cNvSpPr txBox="1">
            <a:spLocks/>
          </p:cNvSpPr>
          <p:nvPr/>
        </p:nvSpPr>
        <p:spPr bwMode="auto">
          <a:xfrm>
            <a:off x="684213" y="3568700"/>
            <a:ext cx="7775575"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lstStyle>
            <a:lvl1pPr marL="228600" indent="-228600">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lnSpc>
                <a:spcPct val="90000"/>
              </a:lnSpc>
              <a:spcBef>
                <a:spcPts val="1000"/>
              </a:spcBef>
              <a:buFont typeface="Arial" panose="020B0604020202020204" pitchFamily="34" charset="0"/>
              <a:buChar char="•"/>
            </a:pPr>
            <a:r>
              <a:rPr lang="en-GB" altLang="en-US">
                <a:solidFill>
                  <a:srgbClr val="1C1C1C"/>
                </a:solidFill>
                <a:cs typeface="Arial" panose="020B0604020202020204" pitchFamily="34" charset="0"/>
              </a:rPr>
              <a:t>To explore the movements of social dances performed in the 1960s, discovering them practically through experimentation.</a:t>
            </a:r>
          </a:p>
          <a:p>
            <a:pPr eaLnBrk="1" hangingPunct="1">
              <a:lnSpc>
                <a:spcPct val="90000"/>
              </a:lnSpc>
              <a:spcBef>
                <a:spcPts val="1000"/>
              </a:spcBef>
              <a:buFont typeface="Arial" panose="020B0604020202020204" pitchFamily="34" charset="0"/>
              <a:buChar char="•"/>
            </a:pPr>
            <a:r>
              <a:rPr lang="en-GB" altLang="en-US">
                <a:solidFill>
                  <a:srgbClr val="1C1C1C"/>
                </a:solidFill>
                <a:cs typeface="Arial" panose="020B0604020202020204" pitchFamily="34" charset="0"/>
              </a:rPr>
              <a:t>To develop choreographic skills linking and using set phrases to create dance sequences</a:t>
            </a:r>
          </a:p>
          <a:p>
            <a:pPr eaLnBrk="1" hangingPunct="1">
              <a:lnSpc>
                <a:spcPct val="90000"/>
              </a:lnSpc>
              <a:spcBef>
                <a:spcPts val="1000"/>
              </a:spcBef>
              <a:buFont typeface="Arial" panose="020B0604020202020204" pitchFamily="34" charset="0"/>
              <a:buChar char="•"/>
            </a:pPr>
            <a:r>
              <a:rPr lang="en-GB" altLang="en-US">
                <a:solidFill>
                  <a:srgbClr val="1C1C1C"/>
                </a:solidFill>
                <a:cs typeface="Arial" panose="020B0604020202020204" pitchFamily="34" charset="0"/>
              </a:rPr>
              <a:t>To perform a 1960s-inspired dance sequence with an emphasis on starting and finishing positions.</a:t>
            </a:r>
          </a:p>
        </p:txBody>
      </p:sp>
      <p:sp>
        <p:nvSpPr>
          <p:cNvPr id="5123" name="Content Placeholder 15">
            <a:extLst>
              <a:ext uri="{FF2B5EF4-FFF2-40B4-BE49-F238E27FC236}">
                <a16:creationId xmlns:a16="http://schemas.microsoft.com/office/drawing/2014/main" id="{1FD52DB8-C291-4868-8B3C-F74E8588E4A4}"/>
              </a:ext>
            </a:extLst>
          </p:cNvPr>
          <p:cNvSpPr txBox="1">
            <a:spLocks/>
          </p:cNvSpPr>
          <p:nvPr/>
        </p:nvSpPr>
        <p:spPr bwMode="auto">
          <a:xfrm>
            <a:off x="684213" y="1506538"/>
            <a:ext cx="7775575" cy="69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lstStyle>
            <a:lvl1pPr marL="285750" indent="-285750">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lnSpc>
                <a:spcPct val="90000"/>
              </a:lnSpc>
              <a:spcBef>
                <a:spcPts val="1000"/>
              </a:spcBef>
              <a:buFont typeface="Arial" panose="020B0604020202020204" pitchFamily="34" charset="0"/>
              <a:buChar char="•"/>
            </a:pPr>
            <a:r>
              <a:rPr lang="en-GB" altLang="en-US">
                <a:solidFill>
                  <a:srgbClr val="1C1C1C"/>
                </a:solidFill>
                <a:cs typeface="Arial" panose="020B0604020202020204" pitchFamily="34" charset="0"/>
              </a:rPr>
              <a:t> To appreciate the context of the 1960s through key action content, shaping a social dance sequence for performance. </a:t>
            </a:r>
          </a:p>
        </p:txBody>
      </p:sp>
      <p:sp>
        <p:nvSpPr>
          <p:cNvPr id="5124" name="Content Placeholder 15">
            <a:extLst>
              <a:ext uri="{FF2B5EF4-FFF2-40B4-BE49-F238E27FC236}">
                <a16:creationId xmlns:a16="http://schemas.microsoft.com/office/drawing/2014/main" id="{BFFFDF22-0FA1-454D-9405-575FE705FFD5}"/>
              </a:ext>
            </a:extLst>
          </p:cNvPr>
          <p:cNvSpPr txBox="1">
            <a:spLocks/>
          </p:cNvSpPr>
          <p:nvPr/>
        </p:nvSpPr>
        <p:spPr bwMode="auto">
          <a:xfrm>
            <a:off x="479425" y="728663"/>
            <a:ext cx="8196263" cy="69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252000" tIns="216000" rIns="252000" bIns="180000"/>
          <a:lstStyle>
            <a:lvl1pPr>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lnSpc>
                <a:spcPct val="90000"/>
              </a:lnSpc>
              <a:spcBef>
                <a:spcPts val="1000"/>
              </a:spcBef>
              <a:buFont typeface="Arial" panose="020B0604020202020204" pitchFamily="34" charset="0"/>
              <a:buNone/>
            </a:pPr>
            <a:r>
              <a:rPr lang="en-GB" altLang="en-US" sz="3600">
                <a:solidFill>
                  <a:srgbClr val="AF44C4"/>
                </a:solidFill>
                <a:latin typeface="Twinkl SemiBold" pitchFamily="2" charset="0"/>
                <a:cs typeface="Sassoon Infant Rg" panose="02000503030000020003" pitchFamily="50" charset="0"/>
              </a:rPr>
              <a:t>Learning Objective</a:t>
            </a:r>
          </a:p>
        </p:txBody>
      </p:sp>
      <p:sp>
        <p:nvSpPr>
          <p:cNvPr id="5125" name="Content Placeholder 15">
            <a:extLst>
              <a:ext uri="{FF2B5EF4-FFF2-40B4-BE49-F238E27FC236}">
                <a16:creationId xmlns:a16="http://schemas.microsoft.com/office/drawing/2014/main" id="{D63FD0A2-68DF-4A84-B03C-563B7F75EAC4}"/>
              </a:ext>
            </a:extLst>
          </p:cNvPr>
          <p:cNvSpPr txBox="1">
            <a:spLocks/>
          </p:cNvSpPr>
          <p:nvPr/>
        </p:nvSpPr>
        <p:spPr bwMode="auto">
          <a:xfrm>
            <a:off x="479425" y="2789238"/>
            <a:ext cx="8196263"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252000" tIns="216000" rIns="252000" bIns="180000"/>
          <a:lstStyle>
            <a:lvl1pPr>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lnSpc>
                <a:spcPct val="90000"/>
              </a:lnSpc>
              <a:spcBef>
                <a:spcPts val="1000"/>
              </a:spcBef>
              <a:buFont typeface="Arial" panose="020B0604020202020204" pitchFamily="34" charset="0"/>
              <a:buNone/>
            </a:pPr>
            <a:r>
              <a:rPr lang="en-GB" altLang="en-US" sz="3600">
                <a:solidFill>
                  <a:srgbClr val="AF44C4"/>
                </a:solidFill>
                <a:latin typeface="Twinkl SemiBold" pitchFamily="2" charset="0"/>
                <a:cs typeface="Sassoon Infant Rg" panose="02000503030000020003" pitchFamily="50" charset="0"/>
              </a:rPr>
              <a:t>Success Criteria</a:t>
            </a:r>
          </a:p>
        </p:txBody>
      </p:sp>
      <p:pic>
        <p:nvPicPr>
          <p:cNvPr id="3" name="Recorded Sound">
            <a:hlinkClick r:id="" action="ppaction://media"/>
            <a:extLst>
              <a:ext uri="{FF2B5EF4-FFF2-40B4-BE49-F238E27FC236}">
                <a16:creationId xmlns:a16="http://schemas.microsoft.com/office/drawing/2014/main" id="{1A2468A9-46A3-4DBB-961F-97E66D6A4D1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267200" y="5257800"/>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71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6" action="ppaction://hlinksldjump"/>
            <a:extLst>
              <a:ext uri="{FF2B5EF4-FFF2-40B4-BE49-F238E27FC236}">
                <a16:creationId xmlns:a16="http://schemas.microsoft.com/office/drawing/2014/main" id="{FBA79437-72EA-461E-A25E-D066AA417268}"/>
              </a:ext>
            </a:extLst>
          </p:cNvPr>
          <p:cNvSpPr/>
          <p:nvPr/>
        </p:nvSpPr>
        <p:spPr>
          <a:xfrm>
            <a:off x="2144713" y="1535113"/>
            <a:ext cx="4854575" cy="717550"/>
          </a:xfrm>
          <a:prstGeom prst="rect">
            <a:avLst/>
          </a:prstGeom>
          <a:solidFill>
            <a:srgbClr val="AF44C4">
              <a:alpha val="95000"/>
            </a:srgb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prstClr val="white"/>
                </a:solidFill>
                <a:latin typeface="Twinkl SemiBold" pitchFamily="2" charset="0"/>
              </a:rPr>
              <a:t>Introduction to the 1960s: Placing the</a:t>
            </a:r>
            <a:br>
              <a:rPr lang="en-GB" dirty="0">
                <a:solidFill>
                  <a:prstClr val="white"/>
                </a:solidFill>
                <a:latin typeface="Twinkl SemiBold" pitchFamily="2" charset="0"/>
              </a:rPr>
            </a:br>
            <a:r>
              <a:rPr lang="en-GB" dirty="0">
                <a:solidFill>
                  <a:prstClr val="white"/>
                </a:solidFill>
                <a:latin typeface="Twinkl SemiBold" pitchFamily="2" charset="0"/>
              </a:rPr>
              <a:t>Lesson in Context</a:t>
            </a:r>
          </a:p>
        </p:txBody>
      </p:sp>
      <p:sp>
        <p:nvSpPr>
          <p:cNvPr id="8" name="Rectangle 7">
            <a:hlinkClick r:id="rId7" action="ppaction://hlinksldjump"/>
            <a:extLst>
              <a:ext uri="{FF2B5EF4-FFF2-40B4-BE49-F238E27FC236}">
                <a16:creationId xmlns:a16="http://schemas.microsoft.com/office/drawing/2014/main" id="{65DD12E5-5D36-49EC-9B1C-C552EFFE47C2}"/>
              </a:ext>
            </a:extLst>
          </p:cNvPr>
          <p:cNvSpPr/>
          <p:nvPr/>
        </p:nvSpPr>
        <p:spPr>
          <a:xfrm>
            <a:off x="2144713" y="2471738"/>
            <a:ext cx="4854575" cy="715962"/>
          </a:xfrm>
          <a:prstGeom prst="rect">
            <a:avLst/>
          </a:prstGeom>
          <a:solidFill>
            <a:srgbClr val="AF44C4">
              <a:alpha val="95000"/>
            </a:srgb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prstClr val="white"/>
                </a:solidFill>
                <a:latin typeface="Twinkl SemiBold" pitchFamily="2" charset="0"/>
              </a:rPr>
              <a:t>1960s-Inspired Warm-up</a:t>
            </a:r>
          </a:p>
        </p:txBody>
      </p:sp>
      <p:sp>
        <p:nvSpPr>
          <p:cNvPr id="9" name="Rectangle 8">
            <a:extLst>
              <a:ext uri="{FF2B5EF4-FFF2-40B4-BE49-F238E27FC236}">
                <a16:creationId xmlns:a16="http://schemas.microsoft.com/office/drawing/2014/main" id="{FD6DC229-07B2-4E25-8DB4-F9A645296251}"/>
              </a:ext>
            </a:extLst>
          </p:cNvPr>
          <p:cNvSpPr/>
          <p:nvPr/>
        </p:nvSpPr>
        <p:spPr>
          <a:xfrm>
            <a:off x="2144713" y="3406775"/>
            <a:ext cx="4854575" cy="717550"/>
          </a:xfrm>
          <a:prstGeom prst="rect">
            <a:avLst/>
          </a:prstGeom>
          <a:solidFill>
            <a:srgbClr val="AF44C4">
              <a:alpha val="95000"/>
            </a:srgb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prstClr val="white"/>
                </a:solidFill>
                <a:latin typeface="Twinkl SemiBold" pitchFamily="2" charset="0"/>
              </a:rPr>
              <a:t>Learning Set Phrases of Movement</a:t>
            </a:r>
          </a:p>
        </p:txBody>
      </p:sp>
      <p:sp>
        <p:nvSpPr>
          <p:cNvPr id="10" name="Rectangle 9">
            <a:hlinkClick r:id="rId8" action="ppaction://hlinksldjump"/>
            <a:extLst>
              <a:ext uri="{FF2B5EF4-FFF2-40B4-BE49-F238E27FC236}">
                <a16:creationId xmlns:a16="http://schemas.microsoft.com/office/drawing/2014/main" id="{2BA0456A-CBD3-400F-8365-0DB5722AC6AB}"/>
              </a:ext>
            </a:extLst>
          </p:cNvPr>
          <p:cNvSpPr/>
          <p:nvPr/>
        </p:nvSpPr>
        <p:spPr>
          <a:xfrm>
            <a:off x="2144713" y="4343400"/>
            <a:ext cx="4854575" cy="715963"/>
          </a:xfrm>
          <a:prstGeom prst="rect">
            <a:avLst/>
          </a:prstGeom>
          <a:solidFill>
            <a:srgbClr val="AF44C4">
              <a:alpha val="95000"/>
            </a:srgb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prstClr val="white"/>
                </a:solidFill>
                <a:latin typeface="Twinkl SemiBold" pitchFamily="2" charset="0"/>
              </a:rPr>
              <a:t>Creating Your Own 1960s Inspired Sequence</a:t>
            </a:r>
          </a:p>
        </p:txBody>
      </p:sp>
      <p:sp>
        <p:nvSpPr>
          <p:cNvPr id="11" name="Rectangle 10">
            <a:hlinkClick r:id="rId9" action="ppaction://hlinksldjump"/>
            <a:extLst>
              <a:ext uri="{FF2B5EF4-FFF2-40B4-BE49-F238E27FC236}">
                <a16:creationId xmlns:a16="http://schemas.microsoft.com/office/drawing/2014/main" id="{D1C78B79-9FDC-413D-8E9A-8CD97EF71FE7}"/>
              </a:ext>
            </a:extLst>
          </p:cNvPr>
          <p:cNvSpPr/>
          <p:nvPr/>
        </p:nvSpPr>
        <p:spPr>
          <a:xfrm>
            <a:off x="2144713" y="5278438"/>
            <a:ext cx="4854575" cy="717550"/>
          </a:xfrm>
          <a:prstGeom prst="rect">
            <a:avLst/>
          </a:prstGeom>
          <a:solidFill>
            <a:srgbClr val="AF44C4">
              <a:alpha val="95000"/>
            </a:srgb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prstClr val="white"/>
                </a:solidFill>
                <a:latin typeface="Twinkl SemiBold" pitchFamily="2" charset="0"/>
              </a:rPr>
              <a:t>Performing Your 1960s Sequence</a:t>
            </a:r>
          </a:p>
        </p:txBody>
      </p:sp>
      <p:sp>
        <p:nvSpPr>
          <p:cNvPr id="17" name="Rectangle 16">
            <a:extLst>
              <a:ext uri="{FF2B5EF4-FFF2-40B4-BE49-F238E27FC236}">
                <a16:creationId xmlns:a16="http://schemas.microsoft.com/office/drawing/2014/main" id="{78649EE3-9529-4FA5-A2AE-5524F3305200}"/>
              </a:ext>
            </a:extLst>
          </p:cNvPr>
          <p:cNvSpPr/>
          <p:nvPr/>
        </p:nvSpPr>
        <p:spPr>
          <a:xfrm>
            <a:off x="-14288" y="455613"/>
            <a:ext cx="9186863" cy="833437"/>
          </a:xfrm>
          <a:prstGeom prst="rect">
            <a:avLst/>
          </a:prstGeom>
          <a:solidFill>
            <a:schemeClr val="bg1">
              <a:alpha val="9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rgbClr val="AF44C4"/>
                </a:solidFill>
                <a:latin typeface="Twinkl SemiBold"/>
              </a:rPr>
              <a:t>Contents</a:t>
            </a:r>
          </a:p>
        </p:txBody>
      </p:sp>
      <p:pic>
        <p:nvPicPr>
          <p:cNvPr id="3" name="Recorded Sound">
            <a:hlinkClick r:id="" action="ppaction://media"/>
            <a:extLst>
              <a:ext uri="{FF2B5EF4-FFF2-40B4-BE49-F238E27FC236}">
                <a16:creationId xmlns:a16="http://schemas.microsoft.com/office/drawing/2014/main" id="{A342D4E1-F1CB-40AC-98E3-02B0F7BAB14B}"/>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516834" y="3101975"/>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61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a:extLst>
              <a:ext uri="{FF2B5EF4-FFF2-40B4-BE49-F238E27FC236}">
                <a16:creationId xmlns:a16="http://schemas.microsoft.com/office/drawing/2014/main" id="{3D3EB8E9-26D9-4BB3-9D51-E075118D2F6F}"/>
              </a:ext>
            </a:extLst>
          </p:cNvPr>
          <p:cNvSpPr>
            <a:spLocks noChangeArrowheads="1"/>
          </p:cNvSpPr>
          <p:nvPr/>
        </p:nvSpPr>
        <p:spPr bwMode="auto">
          <a:xfrm>
            <a:off x="684213" y="1316038"/>
            <a:ext cx="7878762"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solidFill>
                  <a:srgbClr val="AF44C4"/>
                </a:solidFill>
                <a:cs typeface="Clear Sans Light" panose="020B0604020202020204" pitchFamily="34" charset="0"/>
              </a:rPr>
              <a:t>1963: </a:t>
            </a:r>
            <a:r>
              <a:rPr lang="en-GB" altLang="en-US">
                <a:solidFill>
                  <a:srgbClr val="0D0D0D"/>
                </a:solidFill>
                <a:cs typeface="Clear Sans Light" panose="020B0604020202020204" pitchFamily="34" charset="0"/>
              </a:rPr>
              <a:t>Martin Luther King Jr. gives his famous "I Have a Dream" speech</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AF44C4"/>
                </a:solidFill>
                <a:cs typeface="Clear Sans Light" panose="020B0604020202020204" pitchFamily="34" charset="0"/>
              </a:rPr>
              <a:t>1963: </a:t>
            </a:r>
            <a:r>
              <a:rPr lang="en-GB" altLang="en-US">
                <a:solidFill>
                  <a:srgbClr val="0D0D0D"/>
                </a:solidFill>
                <a:cs typeface="Clear Sans Light" panose="020B0604020202020204" pitchFamily="34" charset="0"/>
              </a:rPr>
              <a:t>The first episode of the iconic television show "Doctor Who.“</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AF44C4"/>
                </a:solidFill>
                <a:cs typeface="Clear Sans Light" panose="020B0604020202020204" pitchFamily="34" charset="0"/>
              </a:rPr>
              <a:t>1966: </a:t>
            </a:r>
            <a:r>
              <a:rPr lang="en-GB" altLang="en-US">
                <a:solidFill>
                  <a:srgbClr val="0D0D0D"/>
                </a:solidFill>
                <a:cs typeface="Clear Sans Light" panose="020B0604020202020204" pitchFamily="34" charset="0"/>
              </a:rPr>
              <a:t>The first episode of "Star Trek" airs.</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AF44C4"/>
                </a:solidFill>
                <a:cs typeface="Clear Sans Light" panose="020B0604020202020204" pitchFamily="34" charset="0"/>
              </a:rPr>
              <a:t>1966: </a:t>
            </a:r>
            <a:r>
              <a:rPr lang="en-GB" altLang="en-US">
                <a:solidFill>
                  <a:srgbClr val="0D0D0D"/>
                </a:solidFill>
                <a:cs typeface="Clear Sans Light" panose="020B0604020202020204" pitchFamily="34" charset="0"/>
              </a:rPr>
              <a:t>The Beatles pop band claimed to be “bigger than Jesus.”</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AF44C4"/>
                </a:solidFill>
                <a:cs typeface="Clear Sans Light" panose="020B0604020202020204" pitchFamily="34" charset="0"/>
              </a:rPr>
              <a:t>1967: </a:t>
            </a:r>
            <a:r>
              <a:rPr lang="en-GB" altLang="en-US">
                <a:solidFill>
                  <a:srgbClr val="0D0D0D"/>
                </a:solidFill>
                <a:cs typeface="Clear Sans Light" panose="020B0604020202020204" pitchFamily="34" charset="0"/>
              </a:rPr>
              <a:t>The first successful human heart transplant operation.</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AF44C4"/>
                </a:solidFill>
                <a:cs typeface="Clear Sans Light" panose="020B0604020202020204" pitchFamily="34" charset="0"/>
              </a:rPr>
              <a:t>1967: </a:t>
            </a:r>
            <a:r>
              <a:rPr lang="en-GB" altLang="en-US">
                <a:solidFill>
                  <a:srgbClr val="0D0D0D"/>
                </a:solidFill>
                <a:cs typeface="Clear Sans Light" panose="020B0604020202020204" pitchFamily="34" charset="0"/>
              </a:rPr>
              <a:t>Che Guevarra (a very well-known figure in</a:t>
            </a:r>
            <a:br>
              <a:rPr lang="en-GB" altLang="en-US">
                <a:solidFill>
                  <a:srgbClr val="0D0D0D"/>
                </a:solidFill>
                <a:cs typeface="Clear Sans Light" panose="020B0604020202020204" pitchFamily="34" charset="0"/>
              </a:rPr>
            </a:br>
            <a:r>
              <a:rPr lang="en-GB" altLang="en-US">
                <a:solidFill>
                  <a:srgbClr val="0D0D0D"/>
                </a:solidFill>
                <a:cs typeface="Clear Sans Light" panose="020B0604020202020204" pitchFamily="34" charset="0"/>
              </a:rPr>
              <a:t>the Cuban Revolution) was captured and killed.</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AF44C4"/>
                </a:solidFill>
                <a:cs typeface="Clear Sans Light" panose="020B0604020202020204" pitchFamily="34" charset="0"/>
              </a:rPr>
              <a:t>1969: </a:t>
            </a:r>
            <a:r>
              <a:rPr lang="en-GB" altLang="en-US">
                <a:solidFill>
                  <a:srgbClr val="0D0D0D"/>
                </a:solidFill>
                <a:cs typeface="Clear Sans Light" panose="020B0604020202020204" pitchFamily="34" charset="0"/>
              </a:rPr>
              <a:t>Neil Armstrong and Buzz Aldrin become the first people</a:t>
            </a:r>
            <a:br>
              <a:rPr lang="en-GB" altLang="en-US">
                <a:solidFill>
                  <a:srgbClr val="0D0D0D"/>
                </a:solidFill>
                <a:cs typeface="Clear Sans Light" panose="020B0604020202020204" pitchFamily="34" charset="0"/>
              </a:rPr>
            </a:br>
            <a:r>
              <a:rPr lang="en-GB" altLang="en-US">
                <a:solidFill>
                  <a:srgbClr val="0D0D0D"/>
                </a:solidFill>
                <a:cs typeface="Clear Sans Light" panose="020B0604020202020204" pitchFamily="34" charset="0"/>
              </a:rPr>
              <a:t>to arrive on the Moon during NASA's Apollo 11 mission. </a:t>
            </a:r>
          </a:p>
          <a:p>
            <a:pPr eaLnBrk="1" hangingPunct="1"/>
            <a:endParaRPr lang="en-GB" altLang="en-US">
              <a:solidFill>
                <a:srgbClr val="0D0D0D"/>
              </a:solidFill>
              <a:cs typeface="Clear Sans Light" panose="020B0604020202020204" pitchFamily="34" charset="0"/>
            </a:endParaRPr>
          </a:p>
          <a:p>
            <a:pPr eaLnBrk="1" hangingPunct="1"/>
            <a:r>
              <a:rPr lang="en-GB" altLang="en-US">
                <a:solidFill>
                  <a:srgbClr val="0D0D0D"/>
                </a:solidFill>
                <a:cs typeface="Clear Sans Light" panose="020B0604020202020204" pitchFamily="34" charset="0"/>
              </a:rPr>
              <a:t>The Vietnam war continued throughout this decade.</a:t>
            </a:r>
          </a:p>
        </p:txBody>
      </p:sp>
      <p:sp>
        <p:nvSpPr>
          <p:cNvPr id="8195" name="Rectangle 8">
            <a:extLst>
              <a:ext uri="{FF2B5EF4-FFF2-40B4-BE49-F238E27FC236}">
                <a16:creationId xmlns:a16="http://schemas.microsoft.com/office/drawing/2014/main" id="{0C700F8A-D9F7-400C-B671-FD6469A91E8B}"/>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Introduction to 1960s: The Timeline</a:t>
            </a:r>
          </a:p>
        </p:txBody>
      </p:sp>
      <p:pic>
        <p:nvPicPr>
          <p:cNvPr id="8196" name="Picture 3">
            <a:extLst>
              <a:ext uri="{FF2B5EF4-FFF2-40B4-BE49-F238E27FC236}">
                <a16:creationId xmlns:a16="http://schemas.microsoft.com/office/drawing/2014/main" id="{4DB93297-B064-4DCC-8E98-8AE3E41508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39075" y="549275"/>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2">
            <a:extLst>
              <a:ext uri="{FF2B5EF4-FFF2-40B4-BE49-F238E27FC236}">
                <a16:creationId xmlns:a16="http://schemas.microsoft.com/office/drawing/2014/main" id="{D17BC566-D50D-416C-9770-9B84EC2E90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21525" y="4864100"/>
            <a:ext cx="1338263"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4">
            <a:extLst>
              <a:ext uri="{FF2B5EF4-FFF2-40B4-BE49-F238E27FC236}">
                <a16:creationId xmlns:a16="http://schemas.microsoft.com/office/drawing/2014/main" id="{5477F582-9EBE-4B9E-A030-54FFA44EFAA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42113" y="3940175"/>
            <a:ext cx="760412"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5">
            <a:extLst>
              <a:ext uri="{FF2B5EF4-FFF2-40B4-BE49-F238E27FC236}">
                <a16:creationId xmlns:a16="http://schemas.microsoft.com/office/drawing/2014/main" id="{CC7D8C74-7D66-4B7F-89D5-C71DDA3C25E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27900" y="2863850"/>
            <a:ext cx="1022350"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1B1D0E3F-10A5-4EF8-8EAF-DD56EDF3D8D2}"/>
              </a:ext>
            </a:extLst>
          </p:cNvPr>
          <p:cNvSpPr>
            <a:spLocks noChangeArrowheads="1"/>
          </p:cNvSpPr>
          <p:nvPr/>
        </p:nvSpPr>
        <p:spPr bwMode="auto">
          <a:xfrm>
            <a:off x="684213" y="1316038"/>
            <a:ext cx="4206875" cy="437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lnSpc>
                <a:spcPct val="150000"/>
              </a:lnSpc>
            </a:pPr>
            <a:r>
              <a:rPr lang="en-GB" altLang="en-US">
                <a:solidFill>
                  <a:srgbClr val="AF44C4"/>
                </a:solidFill>
                <a:cs typeface="Clear Sans Light" panose="020B0604020202020204" pitchFamily="34" charset="0"/>
              </a:rPr>
              <a:t>The Sound of Music</a:t>
            </a:r>
          </a:p>
          <a:p>
            <a:pPr algn="ctr" eaLnBrk="1" hangingPunct="1">
              <a:lnSpc>
                <a:spcPct val="150000"/>
              </a:lnSpc>
            </a:pPr>
            <a:r>
              <a:rPr lang="en-GB" altLang="en-US">
                <a:cs typeface="Clear Sans Light" panose="020B0604020202020204" pitchFamily="34" charset="0"/>
              </a:rPr>
              <a:t>West Side Story</a:t>
            </a:r>
          </a:p>
          <a:p>
            <a:pPr algn="ctr" eaLnBrk="1" hangingPunct="1">
              <a:lnSpc>
                <a:spcPct val="150000"/>
              </a:lnSpc>
            </a:pPr>
            <a:r>
              <a:rPr lang="en-GB" altLang="en-US">
                <a:solidFill>
                  <a:srgbClr val="AF44C4"/>
                </a:solidFill>
                <a:cs typeface="Clear Sans Light" panose="020B0604020202020204" pitchFamily="34" charset="0"/>
              </a:rPr>
              <a:t>Mary Poppins</a:t>
            </a:r>
          </a:p>
          <a:p>
            <a:pPr algn="ctr" eaLnBrk="1" hangingPunct="1">
              <a:lnSpc>
                <a:spcPct val="150000"/>
              </a:lnSpc>
            </a:pPr>
            <a:r>
              <a:rPr lang="en-GB" altLang="en-US">
                <a:cs typeface="Clear Sans Light" panose="020B0604020202020204" pitchFamily="34" charset="0"/>
              </a:rPr>
              <a:t>Breakfast at Tiffany’s</a:t>
            </a:r>
          </a:p>
          <a:p>
            <a:pPr algn="ctr" eaLnBrk="1" hangingPunct="1">
              <a:lnSpc>
                <a:spcPct val="150000"/>
              </a:lnSpc>
            </a:pPr>
            <a:r>
              <a:rPr lang="en-GB" altLang="en-US">
                <a:solidFill>
                  <a:srgbClr val="AF44C4"/>
                </a:solidFill>
                <a:cs typeface="Clear Sans Light" panose="020B0604020202020204" pitchFamily="34" charset="0"/>
              </a:rPr>
              <a:t>The Beatles ‘Hard Day’s Night’</a:t>
            </a:r>
          </a:p>
          <a:p>
            <a:pPr algn="ctr" eaLnBrk="1" hangingPunct="1">
              <a:lnSpc>
                <a:spcPct val="150000"/>
              </a:lnSpc>
            </a:pPr>
            <a:r>
              <a:rPr lang="en-GB" altLang="en-US">
                <a:cs typeface="Clear Sans Light" panose="020B0604020202020204" pitchFamily="34" charset="0"/>
              </a:rPr>
              <a:t>The Great Escape</a:t>
            </a:r>
          </a:p>
          <a:p>
            <a:pPr algn="ctr" eaLnBrk="1" hangingPunct="1">
              <a:lnSpc>
                <a:spcPct val="150000"/>
              </a:lnSpc>
            </a:pPr>
            <a:r>
              <a:rPr lang="en-GB" altLang="en-US">
                <a:solidFill>
                  <a:srgbClr val="AF44C4"/>
                </a:solidFill>
                <a:cs typeface="Clear Sans Light" panose="020B0604020202020204" pitchFamily="34" charset="0"/>
              </a:rPr>
              <a:t>The Planet of the Apes</a:t>
            </a:r>
          </a:p>
          <a:p>
            <a:pPr algn="ctr" eaLnBrk="1" hangingPunct="1">
              <a:lnSpc>
                <a:spcPct val="150000"/>
              </a:lnSpc>
            </a:pPr>
            <a:r>
              <a:rPr lang="en-GB" altLang="en-US">
                <a:cs typeface="Clear Sans Light" panose="020B0604020202020204" pitchFamily="34" charset="0"/>
              </a:rPr>
              <a:t>Oliver</a:t>
            </a:r>
          </a:p>
          <a:p>
            <a:pPr algn="ctr" eaLnBrk="1" hangingPunct="1">
              <a:lnSpc>
                <a:spcPct val="150000"/>
              </a:lnSpc>
            </a:pPr>
            <a:r>
              <a:rPr lang="en-GB" altLang="en-US">
                <a:solidFill>
                  <a:srgbClr val="AF44C4"/>
                </a:solidFill>
                <a:cs typeface="Clear Sans Light" panose="020B0604020202020204" pitchFamily="34" charset="0"/>
              </a:rPr>
              <a:t>The Pink Panther</a:t>
            </a:r>
          </a:p>
          <a:p>
            <a:pPr algn="ctr" eaLnBrk="1" hangingPunct="1">
              <a:lnSpc>
                <a:spcPct val="150000"/>
              </a:lnSpc>
            </a:pPr>
            <a:r>
              <a:rPr lang="en-GB" altLang="en-US">
                <a:cs typeface="Clear Sans Light" panose="020B0604020202020204" pitchFamily="34" charset="0"/>
              </a:rPr>
              <a:t>Easy Rider</a:t>
            </a:r>
          </a:p>
        </p:txBody>
      </p:sp>
      <p:sp>
        <p:nvSpPr>
          <p:cNvPr id="9219" name="Rectangle 8">
            <a:extLst>
              <a:ext uri="{FF2B5EF4-FFF2-40B4-BE49-F238E27FC236}">
                <a16:creationId xmlns:a16="http://schemas.microsoft.com/office/drawing/2014/main" id="{53C62026-8BC2-40B4-AABD-7C2768369274}"/>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Introduction to 1960s Movies</a:t>
            </a:r>
          </a:p>
        </p:txBody>
      </p:sp>
      <p:pic>
        <p:nvPicPr>
          <p:cNvPr id="9220" name="Picture 3">
            <a:extLst>
              <a:ext uri="{FF2B5EF4-FFF2-40B4-BE49-F238E27FC236}">
                <a16:creationId xmlns:a16="http://schemas.microsoft.com/office/drawing/2014/main" id="{7C0F091E-1D80-4208-9CEB-1A4C974B9F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39075" y="549275"/>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6">
            <a:extLst>
              <a:ext uri="{FF2B5EF4-FFF2-40B4-BE49-F238E27FC236}">
                <a16:creationId xmlns:a16="http://schemas.microsoft.com/office/drawing/2014/main" id="{6EA247E5-E735-432F-A504-5205C23330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65700" y="1411288"/>
            <a:ext cx="3001963"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Rectangle 7">
            <a:extLst>
              <a:ext uri="{FF2B5EF4-FFF2-40B4-BE49-F238E27FC236}">
                <a16:creationId xmlns:a16="http://schemas.microsoft.com/office/drawing/2014/main" id="{B5019BD5-C249-4138-8076-1359366FA4DC}"/>
              </a:ext>
            </a:extLst>
          </p:cNvPr>
          <p:cNvSpPr>
            <a:spLocks noChangeArrowheads="1"/>
          </p:cNvSpPr>
          <p:nvPr/>
        </p:nvSpPr>
        <p:spPr bwMode="auto">
          <a:xfrm>
            <a:off x="684213" y="5492750"/>
            <a:ext cx="6396037"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lnSpc>
                <a:spcPct val="150000"/>
              </a:lnSpc>
            </a:pPr>
            <a:r>
              <a:rPr lang="en-GB" altLang="en-US">
                <a:solidFill>
                  <a:srgbClr val="AF44C4"/>
                </a:solidFill>
                <a:cs typeface="Clear Sans Light" panose="020B0604020202020204" pitchFamily="34" charset="0"/>
              </a:rPr>
              <a:t>James Bond films, e.g. ‘Dr. No’ (1962) and ‘Goldfinger’ (1964)</a:t>
            </a:r>
          </a:p>
        </p:txBody>
      </p:sp>
      <p:sp>
        <p:nvSpPr>
          <p:cNvPr id="9223" name="Rectangle 9">
            <a:extLst>
              <a:ext uri="{FF2B5EF4-FFF2-40B4-BE49-F238E27FC236}">
                <a16:creationId xmlns:a16="http://schemas.microsoft.com/office/drawing/2014/main" id="{052A4ED3-EC97-4B63-9861-543A7967A2AC}"/>
              </a:ext>
            </a:extLst>
          </p:cNvPr>
          <p:cNvSpPr>
            <a:spLocks noChangeArrowheads="1"/>
          </p:cNvSpPr>
          <p:nvPr/>
        </p:nvSpPr>
        <p:spPr bwMode="auto">
          <a:xfrm>
            <a:off x="4906963" y="5260975"/>
            <a:ext cx="314483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600">
                <a:solidFill>
                  <a:srgbClr val="7F7F7F"/>
                </a:solidFill>
                <a:latin typeface="Tuffy" panose="020B0603060100000000" pitchFamily="34" charset="0"/>
                <a:ea typeface="Calibri" panose="020F0502020204030204" pitchFamily="34" charset="0"/>
                <a:cs typeface="Tuffy" panose="020B0603060100000000" pitchFamily="34" charset="0"/>
              </a:rPr>
              <a:t>Photo courtesy of classic film scans (@flickr.com) - granted under creative commons licence</a:t>
            </a:r>
            <a:endParaRPr lang="en-GB" altLang="en-US" sz="1400">
              <a:ea typeface="Calibri" panose="020F0502020204030204" pitchFamily="34" charset="0"/>
              <a:cs typeface="Tuffy" panose="020B0603060100000000"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id="{27F1CA1A-7F35-47A7-89AD-D6892C87A9E8}"/>
              </a:ext>
            </a:extLst>
          </p:cNvPr>
          <p:cNvSpPr>
            <a:spLocks noChangeArrowheads="1"/>
          </p:cNvSpPr>
          <p:nvPr/>
        </p:nvSpPr>
        <p:spPr bwMode="auto">
          <a:xfrm>
            <a:off x="684213" y="1660525"/>
            <a:ext cx="4206875" cy="391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lnSpc>
                <a:spcPct val="150000"/>
              </a:lnSpc>
            </a:pPr>
            <a:r>
              <a:rPr lang="en-GB" altLang="en-US">
                <a:solidFill>
                  <a:srgbClr val="AF44C4"/>
                </a:solidFill>
                <a:cs typeface="Clear Sans Light" panose="020B0604020202020204" pitchFamily="34" charset="0"/>
              </a:rPr>
              <a:t>The Beatles</a:t>
            </a:r>
          </a:p>
          <a:p>
            <a:pPr algn="ctr" eaLnBrk="1" hangingPunct="1">
              <a:lnSpc>
                <a:spcPct val="150000"/>
              </a:lnSpc>
            </a:pPr>
            <a:r>
              <a:rPr lang="en-GB" altLang="en-US">
                <a:cs typeface="Clear Sans Light" panose="020B0604020202020204" pitchFamily="34" charset="0"/>
              </a:rPr>
              <a:t>The Mamas and Papas</a:t>
            </a:r>
          </a:p>
          <a:p>
            <a:pPr algn="ctr" eaLnBrk="1" hangingPunct="1">
              <a:lnSpc>
                <a:spcPct val="150000"/>
              </a:lnSpc>
            </a:pPr>
            <a:r>
              <a:rPr lang="en-GB" altLang="en-US">
                <a:solidFill>
                  <a:srgbClr val="AF44C4"/>
                </a:solidFill>
                <a:cs typeface="Clear Sans Light" panose="020B0604020202020204" pitchFamily="34" charset="0"/>
              </a:rPr>
              <a:t>The Kinks</a:t>
            </a:r>
          </a:p>
          <a:p>
            <a:pPr algn="ctr" eaLnBrk="1" hangingPunct="1">
              <a:lnSpc>
                <a:spcPct val="150000"/>
              </a:lnSpc>
            </a:pPr>
            <a:r>
              <a:rPr lang="en-GB" altLang="en-US">
                <a:cs typeface="Clear Sans Light" panose="020B0604020202020204" pitchFamily="34" charset="0"/>
              </a:rPr>
              <a:t>Simon and Garfunkel</a:t>
            </a:r>
          </a:p>
          <a:p>
            <a:pPr algn="ctr" eaLnBrk="1" hangingPunct="1">
              <a:lnSpc>
                <a:spcPct val="150000"/>
              </a:lnSpc>
            </a:pPr>
            <a:r>
              <a:rPr lang="en-GB" altLang="en-US">
                <a:solidFill>
                  <a:srgbClr val="AF44C4"/>
                </a:solidFill>
                <a:cs typeface="Clear Sans Light" panose="020B0604020202020204" pitchFamily="34" charset="0"/>
              </a:rPr>
              <a:t>Aretha Franklin</a:t>
            </a:r>
          </a:p>
          <a:p>
            <a:pPr algn="ctr" eaLnBrk="1" hangingPunct="1">
              <a:lnSpc>
                <a:spcPct val="150000"/>
              </a:lnSpc>
            </a:pPr>
            <a:r>
              <a:rPr lang="en-GB" altLang="en-US">
                <a:cs typeface="Clear Sans Light" panose="020B0604020202020204" pitchFamily="34" charset="0"/>
              </a:rPr>
              <a:t>Elvis Presley </a:t>
            </a:r>
          </a:p>
          <a:p>
            <a:pPr algn="ctr" eaLnBrk="1" hangingPunct="1">
              <a:lnSpc>
                <a:spcPct val="150000"/>
              </a:lnSpc>
            </a:pPr>
            <a:r>
              <a:rPr lang="en-GB" altLang="en-US">
                <a:solidFill>
                  <a:srgbClr val="AF44C4"/>
                </a:solidFill>
                <a:cs typeface="Clear Sans Light" panose="020B0604020202020204" pitchFamily="34" charset="0"/>
              </a:rPr>
              <a:t>The Byrds</a:t>
            </a:r>
          </a:p>
          <a:p>
            <a:pPr algn="ctr" eaLnBrk="1" hangingPunct="1">
              <a:lnSpc>
                <a:spcPct val="150000"/>
              </a:lnSpc>
            </a:pPr>
            <a:r>
              <a:rPr lang="en-GB" altLang="en-US">
                <a:cs typeface="Clear Sans Light" panose="020B0604020202020204" pitchFamily="34" charset="0"/>
              </a:rPr>
              <a:t>The Rolling Stones</a:t>
            </a:r>
          </a:p>
          <a:p>
            <a:pPr algn="ctr" eaLnBrk="1" hangingPunct="1">
              <a:lnSpc>
                <a:spcPct val="150000"/>
              </a:lnSpc>
            </a:pPr>
            <a:r>
              <a:rPr lang="en-GB" altLang="en-US">
                <a:solidFill>
                  <a:srgbClr val="AF44C4"/>
                </a:solidFill>
                <a:cs typeface="Clear Sans Light" panose="020B0604020202020204" pitchFamily="34" charset="0"/>
              </a:rPr>
              <a:t>The Supremes</a:t>
            </a:r>
          </a:p>
        </p:txBody>
      </p:sp>
      <p:sp>
        <p:nvSpPr>
          <p:cNvPr id="10243" name="Rectangle 8">
            <a:extLst>
              <a:ext uri="{FF2B5EF4-FFF2-40B4-BE49-F238E27FC236}">
                <a16:creationId xmlns:a16="http://schemas.microsoft.com/office/drawing/2014/main" id="{054002D1-F83A-4484-9AAE-965BA98F1B85}"/>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Introduction to 1960s Pop Stars</a:t>
            </a:r>
          </a:p>
        </p:txBody>
      </p:sp>
      <p:pic>
        <p:nvPicPr>
          <p:cNvPr id="10244" name="Picture 3">
            <a:extLst>
              <a:ext uri="{FF2B5EF4-FFF2-40B4-BE49-F238E27FC236}">
                <a16:creationId xmlns:a16="http://schemas.microsoft.com/office/drawing/2014/main" id="{1765FEAD-D1FD-4AC9-9AE3-FC4BF10213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39075" y="549275"/>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2" descr="The Beatles, John Lennon, Paul Mccartney">
            <a:extLst>
              <a:ext uri="{FF2B5EF4-FFF2-40B4-BE49-F238E27FC236}">
                <a16:creationId xmlns:a16="http://schemas.microsoft.com/office/drawing/2014/main" id="{5B7A0CED-7C10-4C9E-A4E8-23DCC18444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1088" y="1501775"/>
            <a:ext cx="3175000" cy="223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4" descr="Elvis Presley, Recording Artist, Actor, Performer">
            <a:extLst>
              <a:ext uri="{FF2B5EF4-FFF2-40B4-BE49-F238E27FC236}">
                <a16:creationId xmlns:a16="http://schemas.microsoft.com/office/drawing/2014/main" id="{E129EE6A-1F02-49BB-911B-418529244C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8275" y="3814763"/>
            <a:ext cx="1547813"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Keith Richards, The Rolling Stones, Concert">
            <a:extLst>
              <a:ext uri="{FF2B5EF4-FFF2-40B4-BE49-F238E27FC236}">
                <a16:creationId xmlns:a16="http://schemas.microsoft.com/office/drawing/2014/main" id="{BED8FF15-DE43-4248-92E3-E58442E3A5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31653" t="-99" r="25816" b="99"/>
          <a:stretch>
            <a:fillRect/>
          </a:stretch>
        </p:blipFill>
        <p:spPr bwMode="auto">
          <a:xfrm>
            <a:off x="4891088" y="3814763"/>
            <a:ext cx="1543050"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a:extLst>
              <a:ext uri="{FF2B5EF4-FFF2-40B4-BE49-F238E27FC236}">
                <a16:creationId xmlns:a16="http://schemas.microsoft.com/office/drawing/2014/main" id="{53D1D33B-B493-4539-90FA-257B73EA8F8D}"/>
              </a:ext>
            </a:extLst>
          </p:cNvPr>
          <p:cNvSpPr>
            <a:spLocks noChangeArrowheads="1"/>
          </p:cNvSpPr>
          <p:nvPr/>
        </p:nvSpPr>
        <p:spPr bwMode="auto">
          <a:xfrm>
            <a:off x="688975" y="1260475"/>
            <a:ext cx="7878763" cy="215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cs typeface="Clear Sans Light" panose="020B0604020202020204" pitchFamily="34" charset="0"/>
              </a:rPr>
              <a:t>The 1960s were an era of fashion extremes. The early part of the decade continued to express the conservative, constrained aesthetic of the 1950s, promoting clothes in traditional silhouettes and styles. The later part of the decade, however, was the total opposite. Young people were rejecting the social restrictions of the past, the post-war ‘baby boomers’ were growing up and wanted their own style and many embraced peace, love and freedom through outlandish styles and bright colours. </a:t>
            </a:r>
          </a:p>
        </p:txBody>
      </p:sp>
      <p:sp>
        <p:nvSpPr>
          <p:cNvPr id="11267" name="Rectangle 8">
            <a:extLst>
              <a:ext uri="{FF2B5EF4-FFF2-40B4-BE49-F238E27FC236}">
                <a16:creationId xmlns:a16="http://schemas.microsoft.com/office/drawing/2014/main" id="{B22D6724-7BA5-4944-85DF-224986342D09}"/>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Introduction to 1960s: The Timeline</a:t>
            </a:r>
          </a:p>
        </p:txBody>
      </p:sp>
      <p:pic>
        <p:nvPicPr>
          <p:cNvPr id="11268" name="Picture 3">
            <a:extLst>
              <a:ext uri="{FF2B5EF4-FFF2-40B4-BE49-F238E27FC236}">
                <a16:creationId xmlns:a16="http://schemas.microsoft.com/office/drawing/2014/main" id="{F26A8547-E7AD-4597-87A4-CC2D1F65B40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39075" y="549275"/>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2" descr="File:Londons Carnaby Street, 1969.jpg">
            <a:extLst>
              <a:ext uri="{FF2B5EF4-FFF2-40B4-BE49-F238E27FC236}">
                <a16:creationId xmlns:a16="http://schemas.microsoft.com/office/drawing/2014/main" id="{54A4C95D-C0A5-4062-AD9C-98E3B2433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5238" y="3473450"/>
            <a:ext cx="4073525"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6">
            <a:extLst>
              <a:ext uri="{FF2B5EF4-FFF2-40B4-BE49-F238E27FC236}">
                <a16:creationId xmlns:a16="http://schemas.microsoft.com/office/drawing/2014/main" id="{D4CF39CC-B0BB-45E0-8B1C-0A950DE0EFCB}"/>
              </a:ext>
            </a:extLst>
          </p:cNvPr>
          <p:cNvSpPr>
            <a:spLocks noChangeArrowheads="1"/>
          </p:cNvSpPr>
          <p:nvPr/>
        </p:nvSpPr>
        <p:spPr bwMode="auto">
          <a:xfrm>
            <a:off x="2698750" y="6154738"/>
            <a:ext cx="3746500" cy="18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lnSpc>
                <a:spcPct val="107000"/>
              </a:lnSpc>
              <a:spcAft>
                <a:spcPts val="800"/>
              </a:spcAft>
            </a:pPr>
            <a:r>
              <a:rPr lang="en-GB" altLang="en-US" sz="600">
                <a:solidFill>
                  <a:srgbClr val="7F7F7F"/>
                </a:solidFill>
                <a:latin typeface="Tuffy" panose="020B0603060100000000" pitchFamily="34" charset="0"/>
                <a:ea typeface="Calibri" panose="020F0502020204030204" pitchFamily="34" charset="0"/>
                <a:cs typeface="Times New Roman" panose="02020603050405020304" pitchFamily="18" charset="0"/>
              </a:rPr>
              <a:t>Photo courtesy of The National Archives UK (via wikimedia commons) granted under creative commons licence</a:t>
            </a:r>
            <a:endParaRPr lang="en-GB" altLang="en-US" sz="2400">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8">
            <a:extLst>
              <a:ext uri="{FF2B5EF4-FFF2-40B4-BE49-F238E27FC236}">
                <a16:creationId xmlns:a16="http://schemas.microsoft.com/office/drawing/2014/main" id="{B6CB9A6F-D077-411B-8681-4FA515D25B62}"/>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The Dance Moves</a:t>
            </a:r>
          </a:p>
        </p:txBody>
      </p:sp>
      <p:pic>
        <p:nvPicPr>
          <p:cNvPr id="12291" name="Picture 3">
            <a:extLst>
              <a:ext uri="{FF2B5EF4-FFF2-40B4-BE49-F238E27FC236}">
                <a16:creationId xmlns:a16="http://schemas.microsoft.com/office/drawing/2014/main" id="{C65E7EBE-1FE3-40F7-8379-B6A11F88CC6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39075" y="549275"/>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Table 7">
            <a:extLst>
              <a:ext uri="{FF2B5EF4-FFF2-40B4-BE49-F238E27FC236}">
                <a16:creationId xmlns:a16="http://schemas.microsoft.com/office/drawing/2014/main" id="{4B919DAC-5228-4102-8663-3C73ABB0E2F5}"/>
              </a:ext>
            </a:extLst>
          </p:cNvPr>
          <p:cNvGraphicFramePr>
            <a:graphicFrameLocks noGrp="1"/>
          </p:cNvGraphicFramePr>
          <p:nvPr/>
        </p:nvGraphicFramePr>
        <p:xfrm>
          <a:off x="728663" y="1344613"/>
          <a:ext cx="7686675" cy="4886325"/>
        </p:xfrm>
        <a:graphic>
          <a:graphicData uri="http://schemas.openxmlformats.org/drawingml/2006/table">
            <a:tbl>
              <a:tblPr firstRow="1" bandRow="1">
                <a:tableStyleId>{16D9F66E-5EB9-4882-86FB-DCBF35E3C3E4}</a:tableStyleId>
              </a:tblPr>
              <a:tblGrid>
                <a:gridCol w="2923140">
                  <a:extLst>
                    <a:ext uri="{9D8B030D-6E8A-4147-A177-3AD203B41FA5}">
                      <a16:colId xmlns:a16="http://schemas.microsoft.com/office/drawing/2014/main" val="20000"/>
                    </a:ext>
                  </a:extLst>
                </a:gridCol>
                <a:gridCol w="4763535">
                  <a:extLst>
                    <a:ext uri="{9D8B030D-6E8A-4147-A177-3AD203B41FA5}">
                      <a16:colId xmlns:a16="http://schemas.microsoft.com/office/drawing/2014/main" val="20001"/>
                    </a:ext>
                  </a:extLst>
                </a:gridCol>
              </a:tblGrid>
              <a:tr h="370751">
                <a:tc>
                  <a:txBody>
                    <a:bodyPr/>
                    <a:lstStyle/>
                    <a:p>
                      <a:pPr algn="ctr">
                        <a:spcAft>
                          <a:spcPts val="0"/>
                        </a:spcAft>
                      </a:pPr>
                      <a:r>
                        <a:rPr lang="en-GB" sz="1800" b="1" dirty="0">
                          <a:effectLst/>
                        </a:rPr>
                        <a:t>Name of ‘Dance Move’</a:t>
                      </a:r>
                      <a:endParaRPr lang="en-GB" sz="1800" b="1" dirty="0">
                        <a:effectLst/>
                        <a:latin typeface="Times New Roman"/>
                        <a:ea typeface="ＭＳ 明朝"/>
                      </a:endParaRPr>
                    </a:p>
                  </a:txBody>
                  <a:tcPr marL="68593" marR="68593" marT="0" marB="0"/>
                </a:tc>
                <a:tc>
                  <a:txBody>
                    <a:bodyPr/>
                    <a:lstStyle/>
                    <a:p>
                      <a:pPr algn="ctr"/>
                      <a:r>
                        <a:rPr lang="en-US" sz="1800" b="1" dirty="0"/>
                        <a:t>The Movements</a:t>
                      </a:r>
                    </a:p>
                  </a:txBody>
                  <a:tcPr marL="91457" marR="91457" marT="45709" marB="45709"/>
                </a:tc>
                <a:extLst>
                  <a:ext uri="{0D108BD9-81ED-4DB2-BD59-A6C34878D82A}">
                    <a16:rowId xmlns:a16="http://schemas.microsoft.com/office/drawing/2014/main" val="10000"/>
                  </a:ext>
                </a:extLst>
              </a:tr>
              <a:tr h="579017">
                <a:tc>
                  <a:txBody>
                    <a:bodyPr/>
                    <a:lstStyle/>
                    <a:p>
                      <a:pPr>
                        <a:spcAft>
                          <a:spcPts val="0"/>
                        </a:spcAft>
                      </a:pPr>
                      <a:r>
                        <a:rPr lang="en-GB" sz="1800" dirty="0">
                          <a:effectLst/>
                        </a:rPr>
                        <a:t>Swimming Forwards</a:t>
                      </a:r>
                    </a:p>
                    <a:p>
                      <a:pPr>
                        <a:spcAft>
                          <a:spcPts val="0"/>
                        </a:spcAft>
                      </a:pPr>
                      <a:r>
                        <a:rPr lang="en-GB" sz="1800" dirty="0">
                          <a:effectLst/>
                        </a:rPr>
                        <a:t> </a:t>
                      </a:r>
                      <a:endParaRPr lang="en-GB" sz="1800" dirty="0">
                        <a:effectLst/>
                        <a:latin typeface="Times New Roman"/>
                        <a:ea typeface="ＭＳ 明朝"/>
                      </a:endParaRPr>
                    </a:p>
                  </a:txBody>
                  <a:tcPr marL="68593" marR="68593" marT="0" marB="0"/>
                </a:tc>
                <a:tc>
                  <a:txBody>
                    <a:bodyPr/>
                    <a:lstStyle/>
                    <a:p>
                      <a:r>
                        <a:rPr lang="en-US" sz="1400" dirty="0"/>
                        <a:t>Gesture with the arms alternately as doing the breast stroke forwards</a:t>
                      </a:r>
                      <a:endParaRPr lang="en-US" sz="1400" b="0" i="0" dirty="0">
                        <a:latin typeface="+mj-lt"/>
                      </a:endParaRPr>
                    </a:p>
                  </a:txBody>
                  <a:tcPr marL="91457" marR="91457" marT="45709" marB="45709"/>
                </a:tc>
                <a:extLst>
                  <a:ext uri="{0D108BD9-81ED-4DB2-BD59-A6C34878D82A}">
                    <a16:rowId xmlns:a16="http://schemas.microsoft.com/office/drawing/2014/main" val="10001"/>
                  </a:ext>
                </a:extLst>
              </a:tr>
              <a:tr h="5486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effectLst/>
                        </a:rPr>
                        <a:t>Pony Step</a:t>
                      </a:r>
                    </a:p>
                    <a:p>
                      <a:pPr>
                        <a:spcAft>
                          <a:spcPts val="0"/>
                        </a:spcAft>
                      </a:pPr>
                      <a:endParaRPr lang="en-GB" sz="1800" dirty="0">
                        <a:effectLst/>
                        <a:latin typeface="Times New Roman"/>
                        <a:ea typeface="ＭＳ 明朝"/>
                      </a:endParaRPr>
                    </a:p>
                  </a:txBody>
                  <a:tcPr marL="68593" marR="68593"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t>A run either travelling or on the spot with the knees high and the hands in front of the body</a:t>
                      </a:r>
                      <a:endParaRPr lang="en-US" sz="1400" b="0" i="0" kern="1200" dirty="0">
                        <a:solidFill>
                          <a:schemeClr val="dk1"/>
                        </a:solidFill>
                        <a:latin typeface="+mn-lt"/>
                        <a:ea typeface="+mn-ea"/>
                        <a:cs typeface="+mn-cs"/>
                      </a:endParaRPr>
                    </a:p>
                  </a:txBody>
                  <a:tcPr marL="91457" marR="91457" marT="45709" marB="45709"/>
                </a:tc>
                <a:extLst>
                  <a:ext uri="{0D108BD9-81ED-4DB2-BD59-A6C34878D82A}">
                    <a16:rowId xmlns:a16="http://schemas.microsoft.com/office/drawing/2014/main" val="10002"/>
                  </a:ext>
                </a:extLst>
              </a:tr>
              <a:tr h="6732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effectLst/>
                        </a:rPr>
                        <a:t>Fosse Step with Hand Twists</a:t>
                      </a:r>
                    </a:p>
                  </a:txBody>
                  <a:tcPr marL="68593" marR="68593"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t>Stepping forwards and turning a half turn, arms outstretched to the side with hands in a fist shape</a:t>
                      </a:r>
                      <a:r>
                        <a:rPr lang="en-US" sz="1400" kern="1200" baseline="0" dirty="0"/>
                        <a:t> </a:t>
                      </a:r>
                      <a:r>
                        <a:rPr lang="en-US" sz="1400" kern="1200" dirty="0"/>
                        <a:t>circling</a:t>
                      </a:r>
                      <a:endParaRPr lang="en-US" sz="1400" b="0" i="0" kern="1200" dirty="0">
                        <a:solidFill>
                          <a:schemeClr val="dk1"/>
                        </a:solidFill>
                        <a:latin typeface="+mn-lt"/>
                        <a:ea typeface="+mn-ea"/>
                        <a:cs typeface="+mn-cs"/>
                      </a:endParaRPr>
                    </a:p>
                  </a:txBody>
                  <a:tcPr marL="91457" marR="91457" marT="45709" marB="45709"/>
                </a:tc>
                <a:extLst>
                  <a:ext uri="{0D108BD9-81ED-4DB2-BD59-A6C34878D82A}">
                    <a16:rowId xmlns:a16="http://schemas.microsoft.com/office/drawing/2014/main" val="10003"/>
                  </a:ext>
                </a:extLst>
              </a:tr>
              <a:tr h="518134">
                <a:tc>
                  <a:txBody>
                    <a:bodyPr/>
                    <a:lstStyle/>
                    <a:p>
                      <a:pPr>
                        <a:spcAft>
                          <a:spcPts val="0"/>
                        </a:spcAft>
                      </a:pPr>
                      <a:r>
                        <a:rPr lang="en-GB" sz="1800" dirty="0">
                          <a:effectLst/>
                        </a:rPr>
                        <a:t>Fosse Arms Behind Back</a:t>
                      </a:r>
                      <a:endParaRPr lang="en-GB" sz="1800" dirty="0">
                        <a:effectLst/>
                        <a:latin typeface="Calibri"/>
                        <a:ea typeface="ＭＳ 明朝"/>
                        <a:cs typeface="Calibri"/>
                      </a:endParaRPr>
                    </a:p>
                  </a:txBody>
                  <a:tcPr marL="68593" marR="68593" marT="0" marB="0"/>
                </a:tc>
                <a:tc>
                  <a:txBody>
                    <a:bodyPr/>
                    <a:lstStyle/>
                    <a:p>
                      <a:r>
                        <a:rPr lang="en-US" sz="1400" dirty="0"/>
                        <a:t>Waving arms side to side behind back, stepping on bended knees forward</a:t>
                      </a:r>
                      <a:endParaRPr lang="en-US" sz="1400" b="0" i="0" dirty="0">
                        <a:latin typeface="+mj-lt"/>
                      </a:endParaRPr>
                    </a:p>
                  </a:txBody>
                  <a:tcPr marL="91457" marR="91457" marT="45709" marB="45709"/>
                </a:tc>
                <a:extLst>
                  <a:ext uri="{0D108BD9-81ED-4DB2-BD59-A6C34878D82A}">
                    <a16:rowId xmlns:a16="http://schemas.microsoft.com/office/drawing/2014/main" val="10004"/>
                  </a:ext>
                </a:extLst>
              </a:tr>
              <a:tr h="4548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effectLst/>
                        </a:rPr>
                        <a:t>Chicken Head</a:t>
                      </a:r>
                    </a:p>
                  </a:txBody>
                  <a:tcPr marL="68593" marR="68593"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effectLst/>
                        </a:rPr>
                        <a:t>Isolating</a:t>
                      </a:r>
                      <a:r>
                        <a:rPr lang="en-GB" sz="1400" kern="1200" dirty="0">
                          <a:effectLst/>
                        </a:rPr>
                        <a:t> the head forward to the beat of the music</a:t>
                      </a:r>
                      <a:endParaRPr lang="en-GB" sz="1400" b="0" i="0" kern="1200" dirty="0">
                        <a:solidFill>
                          <a:schemeClr val="dk1"/>
                        </a:solidFill>
                        <a:effectLst/>
                        <a:latin typeface="+mn-lt"/>
                        <a:ea typeface="ＭＳ 明朝"/>
                        <a:cs typeface="+mn-cs"/>
                      </a:endParaRPr>
                    </a:p>
                  </a:txBody>
                  <a:tcPr marL="91457" marR="91457" marT="45709" marB="45709"/>
                </a:tc>
                <a:extLst>
                  <a:ext uri="{0D108BD9-81ED-4DB2-BD59-A6C34878D82A}">
                    <a16:rowId xmlns:a16="http://schemas.microsoft.com/office/drawing/2014/main" val="10005"/>
                  </a:ext>
                </a:extLst>
              </a:tr>
              <a:tr h="6444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effectLst/>
                        </a:rPr>
                        <a:t>Circling the Arms – Side, Side then Circle (Small)</a:t>
                      </a:r>
                    </a:p>
                  </a:txBody>
                  <a:tcPr marL="68593" marR="68593"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t>Stepping sideways with the hands circling close to the hips, the ribs isolating forwards</a:t>
                      </a:r>
                      <a:r>
                        <a:rPr lang="en-US" sz="1400" kern="1200" baseline="0" dirty="0"/>
                        <a:t> and backwards</a:t>
                      </a:r>
                      <a:endParaRPr lang="en-US" sz="1400" b="0" i="0" kern="1200" dirty="0">
                        <a:solidFill>
                          <a:schemeClr val="dk1"/>
                        </a:solidFill>
                        <a:latin typeface="+mn-lt"/>
                        <a:ea typeface="+mn-ea"/>
                        <a:cs typeface="+mn-cs"/>
                      </a:endParaRPr>
                    </a:p>
                  </a:txBody>
                  <a:tcPr marL="91457" marR="91457" marT="45709" marB="45709"/>
                </a:tc>
                <a:extLst>
                  <a:ext uri="{0D108BD9-81ED-4DB2-BD59-A6C34878D82A}">
                    <a16:rowId xmlns:a16="http://schemas.microsoft.com/office/drawing/2014/main" val="10006"/>
                  </a:ext>
                </a:extLst>
              </a:tr>
              <a:tr h="548636">
                <a:tc>
                  <a:txBody>
                    <a:bodyPr/>
                    <a:lstStyle/>
                    <a:p>
                      <a:pPr>
                        <a:spcAft>
                          <a:spcPts val="0"/>
                        </a:spcAft>
                      </a:pPr>
                      <a:r>
                        <a:rPr lang="en-GB" sz="1800" dirty="0">
                          <a:effectLst/>
                        </a:rPr>
                        <a:t>The Twist</a:t>
                      </a:r>
                    </a:p>
                    <a:p>
                      <a:pPr>
                        <a:spcAft>
                          <a:spcPts val="0"/>
                        </a:spcAft>
                      </a:pPr>
                      <a:r>
                        <a:rPr lang="en-GB" sz="1800" dirty="0">
                          <a:effectLst/>
                        </a:rPr>
                        <a:t> </a:t>
                      </a:r>
                      <a:endParaRPr lang="en-GB" sz="1800" dirty="0">
                        <a:effectLst/>
                        <a:latin typeface="Times New Roman"/>
                        <a:ea typeface="ＭＳ 明朝"/>
                      </a:endParaRPr>
                    </a:p>
                  </a:txBody>
                  <a:tcPr marL="68593" marR="68593" marT="0" marB="0"/>
                </a:tc>
                <a:tc>
                  <a:txBody>
                    <a:bodyPr/>
                    <a:lstStyle/>
                    <a:p>
                      <a:r>
                        <a:rPr lang="en-US" sz="1400" dirty="0"/>
                        <a:t>On both or alternate legs twisting the legs, hips</a:t>
                      </a:r>
                      <a:r>
                        <a:rPr lang="en-US" sz="1400" baseline="0" dirty="0"/>
                        <a:t> and body from side to side</a:t>
                      </a:r>
                      <a:endParaRPr lang="en-US" sz="1400" b="0" i="0" dirty="0">
                        <a:latin typeface="+mj-lt"/>
                      </a:endParaRPr>
                    </a:p>
                  </a:txBody>
                  <a:tcPr marL="91457" marR="91457" marT="45709" marB="45709"/>
                </a:tc>
                <a:extLst>
                  <a:ext uri="{0D108BD9-81ED-4DB2-BD59-A6C34878D82A}">
                    <a16:rowId xmlns:a16="http://schemas.microsoft.com/office/drawing/2014/main" val="10007"/>
                  </a:ext>
                </a:extLst>
              </a:tr>
              <a:tr h="5486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effectLst/>
                        </a:rPr>
                        <a:t>Swimming Backwards</a:t>
                      </a:r>
                    </a:p>
                    <a:p>
                      <a:pPr>
                        <a:spcAft>
                          <a:spcPts val="0"/>
                        </a:spcAft>
                      </a:pPr>
                      <a:endParaRPr lang="en-GB" sz="1800" dirty="0">
                        <a:effectLst/>
                        <a:latin typeface="Times New Roman"/>
                        <a:ea typeface="ＭＳ 明朝"/>
                      </a:endParaRPr>
                    </a:p>
                  </a:txBody>
                  <a:tcPr marL="68593" marR="68593"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t>Bring the arms back over the head alternately as if doing the backstroke</a:t>
                      </a:r>
                      <a:endParaRPr lang="en-US" sz="1400" b="0" i="0" kern="1200" dirty="0">
                        <a:solidFill>
                          <a:schemeClr val="dk1"/>
                        </a:solidFill>
                        <a:latin typeface="+mn-lt"/>
                        <a:ea typeface="+mn-ea"/>
                        <a:cs typeface="+mn-cs"/>
                      </a:endParaRPr>
                    </a:p>
                  </a:txBody>
                  <a:tcPr marL="91457" marR="91457" marT="45709" marB="45709"/>
                </a:tc>
                <a:extLst>
                  <a:ext uri="{0D108BD9-81ED-4DB2-BD59-A6C34878D82A}">
                    <a16:rowId xmlns:a16="http://schemas.microsoft.com/office/drawing/2014/main" val="10008"/>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20FC592F-B090-4A73-9845-3C95A8D56628}"/>
              </a:ext>
            </a:extLst>
          </p:cNvPr>
          <p:cNvSpPr>
            <a:spLocks noChangeArrowheads="1"/>
          </p:cNvSpPr>
          <p:nvPr/>
        </p:nvSpPr>
        <p:spPr bwMode="auto">
          <a:xfrm>
            <a:off x="688975" y="1260475"/>
            <a:ext cx="7770813"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a:cs typeface="Clear Sans Light" panose="020B0604020202020204" pitchFamily="34" charset="0"/>
              </a:rPr>
              <a:t>Link: </a:t>
            </a:r>
            <a:r>
              <a:rPr lang="en-GB" altLang="en-US">
                <a:cs typeface="Clear Sans Light" panose="020B0604020202020204" pitchFamily="34" charset="0"/>
                <a:hlinkClick r:id="rId3"/>
              </a:rPr>
              <a:t>https://vimeo.com/204336221</a:t>
            </a:r>
            <a:endParaRPr lang="en-GB" altLang="en-US">
              <a:cs typeface="Clear Sans Light" panose="020B0604020202020204" pitchFamily="34" charset="0"/>
            </a:endParaRPr>
          </a:p>
        </p:txBody>
      </p:sp>
      <p:sp>
        <p:nvSpPr>
          <p:cNvPr id="13315" name="Rectangle 8">
            <a:extLst>
              <a:ext uri="{FF2B5EF4-FFF2-40B4-BE49-F238E27FC236}">
                <a16:creationId xmlns:a16="http://schemas.microsoft.com/office/drawing/2014/main" id="{DB2C1824-7A37-4CDE-B9AE-50666CB10122}"/>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Learn the moves with the video</a:t>
            </a:r>
          </a:p>
        </p:txBody>
      </p:sp>
      <p:pic>
        <p:nvPicPr>
          <p:cNvPr id="13316" name="Picture 2">
            <a:extLst>
              <a:ext uri="{FF2B5EF4-FFF2-40B4-BE49-F238E27FC236}">
                <a16:creationId xmlns:a16="http://schemas.microsoft.com/office/drawing/2014/main" id="{B53377CC-3151-47E9-A49E-DB431020484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74900" y="1970088"/>
            <a:ext cx="4394200" cy="419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4" descr="iwanttodance1960s.jpg">
            <a:extLst>
              <a:ext uri="{FF2B5EF4-FFF2-40B4-BE49-F238E27FC236}">
                <a16:creationId xmlns:a16="http://schemas.microsoft.com/office/drawing/2014/main" id="{DEE857ED-0ED4-4D57-A1B1-FA7542F4E402}"/>
              </a:ext>
            </a:extLst>
          </p:cNvPr>
          <p:cNvPicPr>
            <a:picLocks noChangeAspect="1"/>
          </p:cNvPicPr>
          <p:nvPr/>
        </p:nvPicPr>
        <p:blipFill>
          <a:blip r:embed="rId5" cstate="print">
            <a:extLst>
              <a:ext uri="{28A0092B-C50C-407E-A947-70E740481C1C}">
                <a14:useLocalDpi xmlns:a14="http://schemas.microsoft.com/office/drawing/2010/main" val="0"/>
              </a:ext>
            </a:extLst>
          </a:blip>
          <a:srcRect t="536" b="536"/>
          <a:stretch>
            <a:fillRect/>
          </a:stretch>
        </p:blipFill>
        <p:spPr>
          <a:xfrm>
            <a:off x="2830513" y="2144713"/>
            <a:ext cx="3384550" cy="2146300"/>
          </a:xfrm>
          <a:prstGeom prst="rect">
            <a:avLst/>
          </a:prstGeom>
          <a:ln w="12700">
            <a:solidFill>
              <a:schemeClr val="tx1">
                <a:lumMod val="75000"/>
                <a:lumOff val="25000"/>
              </a:schemeClr>
            </a:solidFill>
          </a:ln>
        </p:spPr>
      </p:pic>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09B610-E471-4CA7-8BA5-350ECF2DF28E}"/>
              </a:ext>
            </a:extLst>
          </p:cNvPr>
          <p:cNvSpPr/>
          <p:nvPr/>
        </p:nvSpPr>
        <p:spPr>
          <a:xfrm>
            <a:off x="688975" y="1260475"/>
            <a:ext cx="7770813" cy="2433638"/>
          </a:xfrm>
          <a:prstGeom prst="rect">
            <a:avLst/>
          </a:prstGeom>
        </p:spPr>
        <p:txBody>
          <a:bodyPr lIns="0" tIns="108000" rIns="0" bIns="108000">
            <a:spAutoFit/>
          </a:bodyPr>
          <a:lstStyle/>
          <a:p>
            <a:pPr marL="285750" indent="-285750" eaLnBrk="1" fontAlgn="auto" hangingPunct="1">
              <a:spcAft>
                <a:spcPts val="0"/>
              </a:spcAft>
              <a:buFont typeface="Arial" panose="020B0604020202020204" pitchFamily="34" charset="0"/>
              <a:buChar char="•"/>
              <a:defRPr/>
            </a:pPr>
            <a:r>
              <a:rPr lang="en-GB" dirty="0">
                <a:latin typeface="+mn-lt"/>
                <a:cs typeface="Clear Sans Light" panose="020B0303030202020304" pitchFamily="34" charset="0"/>
              </a:rPr>
              <a:t>Use the 1960s dance phrase and pick the movements that you want to use and decide an order. You may want to use them all in that order, or repeat some of the actions e.g. the travelling steps.</a:t>
            </a:r>
          </a:p>
          <a:p>
            <a:pPr marL="285750" indent="-285750" eaLnBrk="1" fontAlgn="auto" hangingPunct="1">
              <a:spcAft>
                <a:spcPts val="0"/>
              </a:spcAft>
              <a:buFont typeface="Arial" panose="020B0604020202020204" pitchFamily="34" charset="0"/>
              <a:buChar char="•"/>
              <a:defRPr/>
            </a:pPr>
            <a:r>
              <a:rPr lang="en-GB" dirty="0">
                <a:latin typeface="+mn-lt"/>
                <a:cs typeface="Clear Sans Light" panose="020B0303030202020304" pitchFamily="34" charset="0"/>
              </a:rPr>
              <a:t>Create a 32 (4 lots of 8)count sequence or longer </a:t>
            </a:r>
          </a:p>
          <a:p>
            <a:pPr marL="285750" indent="-285750" eaLnBrk="1" fontAlgn="auto" hangingPunct="1">
              <a:spcAft>
                <a:spcPts val="0"/>
              </a:spcAft>
              <a:buFont typeface="Arial" panose="020B0604020202020204" pitchFamily="34" charset="0"/>
              <a:buChar char="•"/>
              <a:defRPr/>
            </a:pPr>
            <a:r>
              <a:rPr lang="en-GB" dirty="0">
                <a:latin typeface="+mn-lt"/>
                <a:cs typeface="Clear Sans Light" panose="020B0303030202020304" pitchFamily="34" charset="0"/>
              </a:rPr>
              <a:t>Use the next slide to help you find 2-3 formations to use in your sequence.</a:t>
            </a:r>
          </a:p>
          <a:p>
            <a:pPr marL="285750" indent="-285750" eaLnBrk="1" fontAlgn="auto" hangingPunct="1">
              <a:spcAft>
                <a:spcPts val="0"/>
              </a:spcAft>
              <a:buFont typeface="Arial" panose="020B0604020202020204" pitchFamily="34" charset="0"/>
              <a:buChar char="•"/>
              <a:defRPr/>
            </a:pPr>
            <a:r>
              <a:rPr lang="en-GB" dirty="0">
                <a:latin typeface="+mn-lt"/>
                <a:cs typeface="Clear Sans Light" panose="020B0303030202020304" pitchFamily="34" charset="0"/>
              </a:rPr>
              <a:t>Use the travelling steps, e.g. Pony step, Fosse arm circles, to change the formations through out your dance. </a:t>
            </a:r>
          </a:p>
          <a:p>
            <a:pPr eaLnBrk="1" fontAlgn="auto" hangingPunct="1">
              <a:spcAft>
                <a:spcPts val="0"/>
              </a:spcAft>
              <a:defRPr/>
            </a:pPr>
            <a:endParaRPr lang="en-GB" dirty="0">
              <a:latin typeface="+mn-lt"/>
              <a:cs typeface="Clear Sans Light" panose="020B0303030202020304" pitchFamily="34" charset="0"/>
            </a:endParaRPr>
          </a:p>
        </p:txBody>
      </p:sp>
      <p:sp>
        <p:nvSpPr>
          <p:cNvPr id="14339" name="Rectangle 8">
            <a:extLst>
              <a:ext uri="{FF2B5EF4-FFF2-40B4-BE49-F238E27FC236}">
                <a16:creationId xmlns:a16="http://schemas.microsoft.com/office/drawing/2014/main" id="{BEED705C-225C-439B-B2FF-0DB9381C9299}"/>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Make your 1960s sequence</a:t>
            </a:r>
          </a:p>
        </p:txBody>
      </p:sp>
      <p:pic>
        <p:nvPicPr>
          <p:cNvPr id="14340" name="Picture 7">
            <a:extLst>
              <a:ext uri="{FF2B5EF4-FFF2-40B4-BE49-F238E27FC236}">
                <a16:creationId xmlns:a16="http://schemas.microsoft.com/office/drawing/2014/main" id="{35451922-6D54-47BE-809E-0FE95C1EC9D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3838" y="539750"/>
            <a:ext cx="72390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a:extLst>
              <a:ext uri="{FF2B5EF4-FFF2-40B4-BE49-F238E27FC236}">
                <a16:creationId xmlns:a16="http://schemas.microsoft.com/office/drawing/2014/main" id="{AD750B9C-9BA5-4724-B571-809B0CFCBE41}"/>
              </a:ext>
            </a:extLst>
          </p:cNvPr>
          <p:cNvSpPr>
            <a:spLocks noChangeArrowheads="1"/>
          </p:cNvSpPr>
          <p:nvPr/>
        </p:nvSpPr>
        <p:spPr bwMode="auto">
          <a:xfrm>
            <a:off x="684213" y="1165225"/>
            <a:ext cx="7770812" cy="144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sz="1600">
                <a:cs typeface="Clear Sans Light" panose="020B0604020202020204" pitchFamily="34" charset="0"/>
              </a:rPr>
              <a:t>Sitting in a circle, everyone should offer one thing that they have learned or been reminded of today.</a:t>
            </a:r>
          </a:p>
          <a:p>
            <a:pPr eaLnBrk="1" hangingPunct="1"/>
            <a:r>
              <a:rPr lang="en-GB" altLang="en-US" sz="1600">
                <a:cs typeface="Clear Sans Light" panose="020B0604020202020204" pitchFamily="34" charset="0"/>
              </a:rPr>
              <a:t>Students can also use this time to evaluate their performances today and link their choreography to what they have learned about dance in the 1960s.</a:t>
            </a:r>
          </a:p>
          <a:p>
            <a:pPr eaLnBrk="1" hangingPunct="1"/>
            <a:r>
              <a:rPr lang="en-GB" altLang="en-US" sz="1600">
                <a:cs typeface="Clear Sans Light" panose="020B0604020202020204" pitchFamily="34" charset="0"/>
              </a:rPr>
              <a:t>Use this time to complete a full-body stretch and cool-down.</a:t>
            </a:r>
          </a:p>
        </p:txBody>
      </p:sp>
      <p:sp>
        <p:nvSpPr>
          <p:cNvPr id="15363" name="Rectangle 8">
            <a:extLst>
              <a:ext uri="{FF2B5EF4-FFF2-40B4-BE49-F238E27FC236}">
                <a16:creationId xmlns:a16="http://schemas.microsoft.com/office/drawing/2014/main" id="{5BE61076-2862-4207-AC99-E0DDEF596E8E}"/>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Plenary: Stretch and Reflect</a:t>
            </a:r>
          </a:p>
        </p:txBody>
      </p:sp>
      <p:pic>
        <p:nvPicPr>
          <p:cNvPr id="15364" name="Picture 2">
            <a:extLst>
              <a:ext uri="{FF2B5EF4-FFF2-40B4-BE49-F238E27FC236}">
                <a16:creationId xmlns:a16="http://schemas.microsoft.com/office/drawing/2014/main" id="{C9EBF989-E001-4774-9D56-9FEF9399AC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44688" y="2624138"/>
            <a:ext cx="344487"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3">
            <a:extLst>
              <a:ext uri="{FF2B5EF4-FFF2-40B4-BE49-F238E27FC236}">
                <a16:creationId xmlns:a16="http://schemas.microsoft.com/office/drawing/2014/main" id="{A11D4B13-54C9-4740-9313-22F521E9C18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13038" y="2614613"/>
            <a:ext cx="485775" cy="95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4">
            <a:extLst>
              <a:ext uri="{FF2B5EF4-FFF2-40B4-BE49-F238E27FC236}">
                <a16:creationId xmlns:a16="http://schemas.microsoft.com/office/drawing/2014/main" id="{563B96F2-114C-4F35-866B-8D50BCBB730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71888" y="2624138"/>
            <a:ext cx="381000"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5">
            <a:extLst>
              <a:ext uri="{FF2B5EF4-FFF2-40B4-BE49-F238E27FC236}">
                <a16:creationId xmlns:a16="http://schemas.microsoft.com/office/drawing/2014/main" id="{A25FCECF-47ED-4078-A59B-CE807AC4BB0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476750" y="2644775"/>
            <a:ext cx="533400"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6">
            <a:extLst>
              <a:ext uri="{FF2B5EF4-FFF2-40B4-BE49-F238E27FC236}">
                <a16:creationId xmlns:a16="http://schemas.microsoft.com/office/drawing/2014/main" id="{8B1EF94A-3831-4246-B985-7EF478F26EA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253038" y="2765425"/>
            <a:ext cx="12668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9">
            <a:extLst>
              <a:ext uri="{FF2B5EF4-FFF2-40B4-BE49-F238E27FC236}">
                <a16:creationId xmlns:a16="http://schemas.microsoft.com/office/drawing/2014/main" id="{406869D5-1EAD-4815-82BA-2F7C6CE65AAA}"/>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815138" y="2671763"/>
            <a:ext cx="671512" cy="95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10">
            <a:extLst>
              <a:ext uri="{FF2B5EF4-FFF2-40B4-BE49-F238E27FC236}">
                <a16:creationId xmlns:a16="http://schemas.microsoft.com/office/drawing/2014/main" id="{6DB7ED8D-8D7B-4C58-92F6-1DD5C5490F8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814513" y="3805238"/>
            <a:ext cx="358775" cy="95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1">
            <a:extLst>
              <a:ext uri="{FF2B5EF4-FFF2-40B4-BE49-F238E27FC236}">
                <a16:creationId xmlns:a16="http://schemas.microsoft.com/office/drawing/2014/main" id="{3DEDF8F8-93C5-414A-BDB5-5D42240DB54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379663" y="4344988"/>
            <a:ext cx="1266825"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2">
            <a:extLst>
              <a:ext uri="{FF2B5EF4-FFF2-40B4-BE49-F238E27FC236}">
                <a16:creationId xmlns:a16="http://schemas.microsoft.com/office/drawing/2014/main" id="{C2634D10-57F2-41F8-891C-3FDECC569C47}"/>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854450" y="4024313"/>
            <a:ext cx="12668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3">
            <a:extLst>
              <a:ext uri="{FF2B5EF4-FFF2-40B4-BE49-F238E27FC236}">
                <a16:creationId xmlns:a16="http://schemas.microsoft.com/office/drawing/2014/main" id="{EDAA813C-ADFD-4345-BCA5-54E6702DA238}"/>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5246688" y="3805238"/>
            <a:ext cx="838200" cy="95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4">
            <a:extLst>
              <a:ext uri="{FF2B5EF4-FFF2-40B4-BE49-F238E27FC236}">
                <a16:creationId xmlns:a16="http://schemas.microsoft.com/office/drawing/2014/main" id="{0E41C357-FC10-4AC5-B94A-8C26D14A58B8}"/>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208713" y="4344988"/>
            <a:ext cx="12668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5">
            <a:extLst>
              <a:ext uri="{FF2B5EF4-FFF2-40B4-BE49-F238E27FC236}">
                <a16:creationId xmlns:a16="http://schemas.microsoft.com/office/drawing/2014/main" id="{CB0BEDD8-6266-4B9D-9A5D-2269BA82A049}"/>
              </a:ext>
            </a:extLst>
          </p:cNvPr>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1911350" y="5446713"/>
            <a:ext cx="1266825" cy="74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6" name="Picture 16">
            <a:extLst>
              <a:ext uri="{FF2B5EF4-FFF2-40B4-BE49-F238E27FC236}">
                <a16:creationId xmlns:a16="http://schemas.microsoft.com/office/drawing/2014/main" id="{51D941F0-7547-4D98-A3D6-26F51144D57C}"/>
              </a:ext>
            </a:extLst>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371850" y="5186363"/>
            <a:ext cx="1266825"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7" name="Picture 17">
            <a:extLst>
              <a:ext uri="{FF2B5EF4-FFF2-40B4-BE49-F238E27FC236}">
                <a16:creationId xmlns:a16="http://schemas.microsoft.com/office/drawing/2014/main" id="{4B69FDB3-9E4B-4862-9A1C-7E051FFD4FD9}"/>
              </a:ext>
            </a:extLst>
          </p:cNvPr>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4860925" y="5353050"/>
            <a:ext cx="1266825"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8" name="Picture 18">
            <a:extLst>
              <a:ext uri="{FF2B5EF4-FFF2-40B4-BE49-F238E27FC236}">
                <a16:creationId xmlns:a16="http://schemas.microsoft.com/office/drawing/2014/main" id="{452B435E-D666-4CC8-8C05-C52E26856347}"/>
              </a:ext>
            </a:extLst>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6219825" y="5245100"/>
            <a:ext cx="1266825"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a:extLst>
              <a:ext uri="{FF2B5EF4-FFF2-40B4-BE49-F238E27FC236}">
                <a16:creationId xmlns:a16="http://schemas.microsoft.com/office/drawing/2014/main" id="{7C83B502-6D19-49DA-BBB4-5B4DDC1374E7}"/>
              </a:ext>
            </a:extLst>
          </p:cNvPr>
          <p:cNvSpPr>
            <a:spLocks noChangeArrowheads="1"/>
          </p:cNvSpPr>
          <p:nvPr/>
        </p:nvSpPr>
        <p:spPr bwMode="auto">
          <a:xfrm>
            <a:off x="684213" y="1260475"/>
            <a:ext cx="777081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a:cs typeface="Clear Sans Light" panose="020B0604020202020204" pitchFamily="34" charset="0"/>
              </a:rPr>
              <a:t>Beyoncé created ‘Single ladies’ with movement taken from a piece Bob Fosse choreographed for his wife Gwen called ‘Mexican Breakfast’. Her music video for ‘Get Me Bodied’ is also based on Fosse’s choreography for ‘Rich Man’s Frug’ from Sweet Charity.</a:t>
            </a:r>
          </a:p>
        </p:txBody>
      </p:sp>
      <p:sp>
        <p:nvSpPr>
          <p:cNvPr id="16387" name="Rectangle 8">
            <a:extLst>
              <a:ext uri="{FF2B5EF4-FFF2-40B4-BE49-F238E27FC236}">
                <a16:creationId xmlns:a16="http://schemas.microsoft.com/office/drawing/2014/main" id="{2F199DA5-5510-460C-B855-D25B898E4E8A}"/>
              </a:ext>
            </a:extLst>
          </p:cNvPr>
          <p:cNvSpPr>
            <a:spLocks noChangeArrowheads="1"/>
          </p:cNvSpPr>
          <p:nvPr/>
        </p:nvSpPr>
        <p:spPr bwMode="auto">
          <a:xfrm>
            <a:off x="468313" y="549275"/>
            <a:ext cx="77755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r>
              <a:rPr lang="en-GB" altLang="en-US" sz="3200">
                <a:solidFill>
                  <a:srgbClr val="AF44C4"/>
                </a:solidFill>
                <a:latin typeface="Twinkl SemiBold" pitchFamily="2" charset="0"/>
                <a:cs typeface="Clear Sans Light" panose="020B0604020202020204" pitchFamily="34" charset="0"/>
              </a:rPr>
              <a:t>Plenary: Beyoncé and Fosse</a:t>
            </a:r>
          </a:p>
        </p:txBody>
      </p:sp>
      <p:sp>
        <p:nvSpPr>
          <p:cNvPr id="8" name="Rectangle 7">
            <a:extLst>
              <a:ext uri="{FF2B5EF4-FFF2-40B4-BE49-F238E27FC236}">
                <a16:creationId xmlns:a16="http://schemas.microsoft.com/office/drawing/2014/main" id="{7185CABD-4FED-470B-B5FC-56639743AAFE}"/>
              </a:ext>
            </a:extLst>
          </p:cNvPr>
          <p:cNvSpPr/>
          <p:nvPr/>
        </p:nvSpPr>
        <p:spPr>
          <a:xfrm>
            <a:off x="684213" y="2786063"/>
            <a:ext cx="4572000" cy="2032000"/>
          </a:xfrm>
          <a:prstGeom prst="rect">
            <a:avLst/>
          </a:prstGeom>
        </p:spPr>
        <p:txBody>
          <a:bodyPr>
            <a:spAutoFit/>
          </a:bodyPr>
          <a:lstStyle/>
          <a:p>
            <a:pPr eaLnBrk="1" fontAlgn="auto" hangingPunct="1">
              <a:spcBef>
                <a:spcPts val="0"/>
              </a:spcBef>
              <a:spcAft>
                <a:spcPts val="0"/>
              </a:spcAft>
              <a:defRPr/>
            </a:pPr>
            <a:r>
              <a:rPr lang="en-GB" b="1" dirty="0">
                <a:latin typeface="+mn-lt"/>
              </a:rPr>
              <a:t>Watch one of Beyoncé’s videos.</a:t>
            </a:r>
          </a:p>
          <a:p>
            <a:pPr eaLnBrk="1" fontAlgn="auto" hangingPunct="1">
              <a:spcBef>
                <a:spcPts val="0"/>
              </a:spcBef>
              <a:spcAft>
                <a:spcPts val="0"/>
              </a:spcAft>
              <a:defRPr/>
            </a:pPr>
            <a:endParaRPr lang="en-GB" dirty="0">
              <a:latin typeface="+mn-lt"/>
            </a:endParaRP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Describe the dance moves being used.</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Discuss any similarities to any of the moves learned in class.</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Point out any similarities to Bob Fosse’s choreography. </a:t>
            </a:r>
          </a:p>
        </p:txBody>
      </p:sp>
      <p:pic>
        <p:nvPicPr>
          <p:cNvPr id="3074" name="Picture 2" descr="Beyonce, Entertainer, Singer, Celeb, Celebrity">
            <a:extLst>
              <a:ext uri="{FF2B5EF4-FFF2-40B4-BE49-F238E27FC236}">
                <a16:creationId xmlns:a16="http://schemas.microsoft.com/office/drawing/2014/main" id="{7E5441FC-7DC4-4E41-94D5-98AE3F49315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5837"/>
          <a:stretch/>
        </p:blipFill>
        <p:spPr bwMode="auto">
          <a:xfrm>
            <a:off x="5630863" y="2372765"/>
            <a:ext cx="2613025" cy="37010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1_Office Theme">
  <a:themeElements>
    <a:clrScheme name="Twinkl">
      <a:dk1>
        <a:srgbClr val="1C1C1C"/>
      </a:dk1>
      <a:lt1>
        <a:sysClr val="window" lastClr="FFFFFF"/>
      </a:lt1>
      <a:dk2>
        <a:srgbClr val="0C0C0C"/>
      </a:dk2>
      <a:lt2>
        <a:srgbClr val="DCD8DC"/>
      </a:lt2>
      <a:accent1>
        <a:srgbClr val="E52733"/>
      </a:accent1>
      <a:accent2>
        <a:srgbClr val="E94E14"/>
      </a:accent2>
      <a:accent3>
        <a:srgbClr val="F9B000"/>
      </a:accent3>
      <a:accent4>
        <a:srgbClr val="86BD34"/>
      </a:accent4>
      <a:accent5>
        <a:srgbClr val="003F7D"/>
      </a:accent5>
      <a:accent6>
        <a:srgbClr val="65186A"/>
      </a:accent6>
      <a:hlink>
        <a:srgbClr val="6D6D6D"/>
      </a:hlink>
      <a:folHlink>
        <a:srgbClr val="B8B8B8"/>
      </a:folHlink>
    </a:clrScheme>
    <a:fontScheme name="Custom 1">
      <a:majorFont>
        <a:latin typeface="Twinkl SemiBold"/>
        <a:ea typeface=""/>
        <a:cs typeface=""/>
      </a:majorFont>
      <a:minorFont>
        <a:latin typeface="Twinkl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latin typeface="+mn-lt"/>
          </a:defRPr>
        </a:defPPr>
      </a:lstStyle>
    </a:txDef>
  </a:objectDefaults>
  <a:extraClrSchemeLst/>
  <a:extLst>
    <a:ext uri="{05A4C25C-085E-4340-85A3-A5531E510DB2}">
      <thm15:themeFamily xmlns:thm15="http://schemas.microsoft.com/office/thememl/2012/main" name="Secondary PowerPoint Template.pptx" id="{AA06886A-E70E-4CD5-85AE-055484B775EC}" vid="{54231935-3E81-4B6A-8E79-3920B0547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Secondary PowerPoint Template</Template>
  <TotalTime>72</TotalTime>
  <Words>881</Words>
  <Application>Microsoft Office PowerPoint</Application>
  <PresentationFormat>On-screen Show (4:3)</PresentationFormat>
  <Paragraphs>95</Paragraphs>
  <Slides>13</Slides>
  <Notes>1</Notes>
  <HiddenSlides>0</HiddenSlides>
  <MMClips>3</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13</vt:i4>
      </vt:variant>
    </vt:vector>
  </HeadingPairs>
  <TitlesOfParts>
    <vt:vector size="25" baseType="lpstr">
      <vt:lpstr>Tuffy</vt:lpstr>
      <vt:lpstr>Clear Sans Medium</vt:lpstr>
      <vt:lpstr>Times New Roman</vt:lpstr>
      <vt:lpstr>Twinkl Light</vt:lpstr>
      <vt:lpstr>Arial</vt:lpstr>
      <vt:lpstr>Clear Sans</vt:lpstr>
      <vt:lpstr>Twinkl SemiBold</vt:lpstr>
      <vt:lpstr>Clear Sans Light</vt:lpstr>
      <vt:lpstr>ＭＳ 明朝</vt:lpstr>
      <vt:lpstr>Sassoon Infant Rg</vt:lpstr>
      <vt:lpstr>Calibri</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Melissa Gilbert</cp:lastModifiedBy>
  <cp:revision>11</cp:revision>
  <dcterms:created xsi:type="dcterms:W3CDTF">2017-04-07T09:50:18Z</dcterms:created>
  <dcterms:modified xsi:type="dcterms:W3CDTF">2021-07-16T09:14:44Z</dcterms:modified>
</cp:coreProperties>
</file>