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5.xml" ContentType="application/vnd.openxmlformats-officedocument.presentationml.tags+xml"/>
  <Override PartName="/ppt/notesSlides/notesSlide9.xml" ContentType="application/vnd.openxmlformats-officedocument.presentationml.notesSlide+xml"/>
  <Override PartName="/ppt/tags/tag6.xml" ContentType="application/vnd.openxmlformats-officedocument.presentationml.tags+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58" r:id="rId2"/>
    <p:sldId id="264" r:id="rId3"/>
    <p:sldId id="285" r:id="rId4"/>
    <p:sldId id="279" r:id="rId5"/>
    <p:sldId id="280" r:id="rId6"/>
    <p:sldId id="281" r:id="rId7"/>
    <p:sldId id="282" r:id="rId8"/>
    <p:sldId id="283" r:id="rId9"/>
    <p:sldId id="284" r:id="rId10"/>
    <p:sldId id="267" r:id="rId11"/>
  </p:sldIdLst>
  <p:sldSz cx="9144000" cy="6858000" type="screen4x3"/>
  <p:notesSz cx="6858000" cy="9144000"/>
  <p:embeddedFontLst>
    <p:embeddedFont>
      <p:font typeface="Calibri" panose="020F0502020204030204" pitchFamily="34" charset="0"/>
      <p:regular r:id="rId14"/>
      <p:bold r:id="rId15"/>
      <p:italic r:id="rId16"/>
      <p:boldItalic r:id="rId17"/>
    </p:embeddedFont>
    <p:embeddedFont>
      <p:font typeface="Twinkl" panose="020B0604020202020204" charset="0"/>
      <p:regular r:id="rId18"/>
      <p:bold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6B738"/>
    <a:srgbClr val="F08115"/>
    <a:srgbClr val="FAB001"/>
    <a:srgbClr val="699327"/>
    <a:srgbClr val="E6E6E6"/>
    <a:srgbClr val="CA075C"/>
    <a:srgbClr val="009541"/>
    <a:srgbClr val="18A0DB"/>
    <a:srgbClr val="DE1E5A"/>
    <a:srgbClr val="BC010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26" autoAdjust="0"/>
    <p:restoredTop sz="94660"/>
  </p:normalViewPr>
  <p:slideViewPr>
    <p:cSldViewPr snapToGrid="0" showGuides="1">
      <p:cViewPr varScale="1">
        <p:scale>
          <a:sx n="85" d="100"/>
          <a:sy n="85" d="100"/>
        </p:scale>
        <p:origin x="948" y="8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01/02/2021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01/02/2021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A521341-850D-40E1-BB3D-87946DC9B06D}" type="slidenum">
              <a:rPr lang="en-GB" smtClean="0"/>
              <a:t>1</a:t>
            </a:fld>
            <a:endParaRPr lang="en-GB"/>
          </a:p>
        </p:txBody>
      </p:sp>
    </p:spTree>
    <p:extLst>
      <p:ext uri="{BB962C8B-B14F-4D97-AF65-F5344CB8AC3E}">
        <p14:creationId xmlns:p14="http://schemas.microsoft.com/office/powerpoint/2010/main" val="20223749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A521341-850D-40E1-BB3D-87946DC9B06D}" type="slidenum">
              <a:rPr lang="en-GB" smtClean="0"/>
              <a:t>2</a:t>
            </a:fld>
            <a:endParaRPr lang="en-GB"/>
          </a:p>
        </p:txBody>
      </p:sp>
    </p:spTree>
    <p:extLst>
      <p:ext uri="{BB962C8B-B14F-4D97-AF65-F5344CB8AC3E}">
        <p14:creationId xmlns:p14="http://schemas.microsoft.com/office/powerpoint/2010/main" val="7417102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A521341-850D-40E1-BB3D-87946DC9B06D}" type="slidenum">
              <a:rPr lang="en-GB" smtClean="0"/>
              <a:t>3</a:t>
            </a:fld>
            <a:endParaRPr lang="en-GB"/>
          </a:p>
        </p:txBody>
      </p:sp>
    </p:spTree>
    <p:extLst>
      <p:ext uri="{BB962C8B-B14F-4D97-AF65-F5344CB8AC3E}">
        <p14:creationId xmlns:p14="http://schemas.microsoft.com/office/powerpoint/2010/main" val="41814163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A521341-850D-40E1-BB3D-87946DC9B06D}" type="slidenum">
              <a:rPr lang="en-GB" smtClean="0"/>
              <a:t>4</a:t>
            </a:fld>
            <a:endParaRPr lang="en-GB"/>
          </a:p>
        </p:txBody>
      </p:sp>
    </p:spTree>
    <p:extLst>
      <p:ext uri="{BB962C8B-B14F-4D97-AF65-F5344CB8AC3E}">
        <p14:creationId xmlns:p14="http://schemas.microsoft.com/office/powerpoint/2010/main" val="23111001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A521341-850D-40E1-BB3D-87946DC9B06D}" type="slidenum">
              <a:rPr lang="en-GB" smtClean="0"/>
              <a:t>5</a:t>
            </a:fld>
            <a:endParaRPr lang="en-GB"/>
          </a:p>
        </p:txBody>
      </p:sp>
    </p:spTree>
    <p:extLst>
      <p:ext uri="{BB962C8B-B14F-4D97-AF65-F5344CB8AC3E}">
        <p14:creationId xmlns:p14="http://schemas.microsoft.com/office/powerpoint/2010/main" val="17495452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A521341-850D-40E1-BB3D-87946DC9B06D}" type="slidenum">
              <a:rPr lang="en-GB" smtClean="0"/>
              <a:t>6</a:t>
            </a:fld>
            <a:endParaRPr lang="en-GB"/>
          </a:p>
        </p:txBody>
      </p:sp>
    </p:spTree>
    <p:extLst>
      <p:ext uri="{BB962C8B-B14F-4D97-AF65-F5344CB8AC3E}">
        <p14:creationId xmlns:p14="http://schemas.microsoft.com/office/powerpoint/2010/main" val="14495256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A521341-850D-40E1-BB3D-87946DC9B06D}" type="slidenum">
              <a:rPr lang="en-GB" smtClean="0"/>
              <a:t>7</a:t>
            </a:fld>
            <a:endParaRPr lang="en-GB"/>
          </a:p>
        </p:txBody>
      </p:sp>
    </p:spTree>
    <p:extLst>
      <p:ext uri="{BB962C8B-B14F-4D97-AF65-F5344CB8AC3E}">
        <p14:creationId xmlns:p14="http://schemas.microsoft.com/office/powerpoint/2010/main" val="8267456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A521341-850D-40E1-BB3D-87946DC9B06D}" type="slidenum">
              <a:rPr lang="en-GB" smtClean="0"/>
              <a:t>8</a:t>
            </a:fld>
            <a:endParaRPr lang="en-GB"/>
          </a:p>
        </p:txBody>
      </p:sp>
    </p:spTree>
    <p:extLst>
      <p:ext uri="{BB962C8B-B14F-4D97-AF65-F5344CB8AC3E}">
        <p14:creationId xmlns:p14="http://schemas.microsoft.com/office/powerpoint/2010/main" val="3403071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A521341-850D-40E1-BB3D-87946DC9B06D}" type="slidenum">
              <a:rPr lang="en-GB" smtClean="0"/>
              <a:t>9</a:t>
            </a:fld>
            <a:endParaRPr lang="en-GB"/>
          </a:p>
        </p:txBody>
      </p:sp>
    </p:spTree>
    <p:extLst>
      <p:ext uri="{BB962C8B-B14F-4D97-AF65-F5344CB8AC3E}">
        <p14:creationId xmlns:p14="http://schemas.microsoft.com/office/powerpoint/2010/main" val="4087533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A521341-850D-40E1-BB3D-87946DC9B06D}" type="slidenum">
              <a:rPr lang="en-GB" smtClean="0"/>
              <a:t>10</a:t>
            </a:fld>
            <a:endParaRPr lang="en-GB"/>
          </a:p>
        </p:txBody>
      </p:sp>
    </p:spTree>
    <p:extLst>
      <p:ext uri="{BB962C8B-B14F-4D97-AF65-F5344CB8AC3E}">
        <p14:creationId xmlns:p14="http://schemas.microsoft.com/office/powerpoint/2010/main" val="21825918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5.png"/><Relationship Id="rId5" Type="http://schemas.openxmlformats.org/officeDocument/2006/relationships/notesSlide" Target="../notesSlides/notesSlide1.xml"/><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audio" Target="../media/media2.m4a"/><Relationship Id="rId7" Type="http://schemas.openxmlformats.org/officeDocument/2006/relationships/notesSlide" Target="../notesSlides/notesSlide2.xml"/><Relationship Id="rId2" Type="http://schemas.microsoft.com/office/2007/relationships/media" Target="../media/media2.m4a"/><Relationship Id="rId1" Type="http://schemas.openxmlformats.org/officeDocument/2006/relationships/tags" Target="../tags/tag2.xml"/><Relationship Id="rId6" Type="http://schemas.openxmlformats.org/officeDocument/2006/relationships/slideLayout" Target="../slideLayouts/slideLayout3.xml"/><Relationship Id="rId5" Type="http://schemas.openxmlformats.org/officeDocument/2006/relationships/audio" Target="../media/media3.m4a"/><Relationship Id="rId10" Type="http://schemas.openxmlformats.org/officeDocument/2006/relationships/image" Target="../media/image5.png"/><Relationship Id="rId4" Type="http://schemas.microsoft.com/office/2007/relationships/media" Target="../media/media3.m4a"/><Relationship Id="rId9"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notesSlide" Target="../notesSlides/notesSlide3.xml"/><Relationship Id="rId7" Type="http://schemas.openxmlformats.org/officeDocument/2006/relationships/image" Target="../media/image11.png"/><Relationship Id="rId2" Type="http://schemas.openxmlformats.org/officeDocument/2006/relationships/slideLayout" Target="../slideLayouts/slideLayout3.xml"/><Relationship Id="rId1" Type="http://schemas.openxmlformats.org/officeDocument/2006/relationships/tags" Target="../tags/tag3.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notesSlide" Target="../notesSlides/notesSlide4.xml"/><Relationship Id="rId7" Type="http://schemas.openxmlformats.org/officeDocument/2006/relationships/image" Target="../media/image14.png"/><Relationship Id="rId2" Type="http://schemas.openxmlformats.org/officeDocument/2006/relationships/slideLayout" Target="../slideLayouts/slideLayout3.xml"/><Relationship Id="rId1" Type="http://schemas.openxmlformats.org/officeDocument/2006/relationships/tags" Target="../tags/tag4.xml"/><Relationship Id="rId6" Type="http://schemas.openxmlformats.org/officeDocument/2006/relationships/image" Target="../media/image13.png"/><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8.png"/><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1.png"/><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4.png"/><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7.png"/><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3.xml"/><Relationship Id="rId1" Type="http://schemas.openxmlformats.org/officeDocument/2006/relationships/tags" Target="../tags/tag5.xml"/><Relationship Id="rId6" Type="http://schemas.openxmlformats.org/officeDocument/2006/relationships/image" Target="../media/image28.png"/><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tags" Target="../tags/tag6.xml"/><Relationship Id="rId6" Type="http://schemas.openxmlformats.org/officeDocument/2006/relationships/image" Target="../media/image5.png"/><Relationship Id="rId5" Type="http://schemas.openxmlformats.org/officeDocument/2006/relationships/notesSlide" Target="../notesSlides/notesSlide10.xml"/><Relationship Id="rId4"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corded Sound">
            <a:hlinkClick r:id="" action="ppaction://media"/>
            <a:extLst>
              <a:ext uri="{FF2B5EF4-FFF2-40B4-BE49-F238E27FC236}">
                <a16:creationId xmlns:a16="http://schemas.microsoft.com/office/drawing/2014/main" id="{C7F2604B-5013-4C6F-919F-EEB3E6145B3B}"/>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4267200" y="3124200"/>
            <a:ext cx="609600" cy="609600"/>
          </a:xfrm>
          <a:prstGeom prst="rect">
            <a:avLst/>
          </a:prstGeom>
        </p:spPr>
      </p:pic>
    </p:spTree>
    <p:custDataLst>
      <p:tags r:id="rId1"/>
    </p:custDataLst>
    <p:extLst>
      <p:ext uri="{BB962C8B-B14F-4D97-AF65-F5344CB8AC3E}">
        <p14:creationId xmlns:p14="http://schemas.microsoft.com/office/powerpoint/2010/main" val="2211886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1145"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a:xfrm>
            <a:off x="675439" y="1553082"/>
            <a:ext cx="7917752" cy="805966"/>
          </a:xfrm>
        </p:spPr>
        <p:txBody>
          <a:bodyPr/>
          <a:lstStyle/>
          <a:p>
            <a:br>
              <a:rPr lang="en-GB" altLang="en-US" sz="2000" b="0" dirty="0">
                <a:latin typeface="Twinkl" pitchFamily="2" charset="77"/>
              </a:rPr>
            </a:br>
            <a:br>
              <a:rPr lang="en-GB" altLang="en-US" sz="2000" b="0" dirty="0">
                <a:latin typeface="Twinkl" pitchFamily="2" charset="77"/>
              </a:rPr>
            </a:br>
            <a:r>
              <a:rPr lang="en-GB" altLang="en-US" sz="2000" b="0" dirty="0">
                <a:latin typeface="Twinkl" pitchFamily="2" charset="77"/>
              </a:rPr>
              <a:t>Every time the zookeeper arrives at an animal enclosure and counts the animals, the ‘more than’ monkey adds one more.</a:t>
            </a:r>
            <a:br>
              <a:rPr lang="en-GB" altLang="en-US" sz="2000" b="0" dirty="0">
                <a:latin typeface="Twinkl" pitchFamily="2" charset="77"/>
              </a:rPr>
            </a:br>
            <a:br>
              <a:rPr lang="en-GB" altLang="en-US" sz="2000" b="0" dirty="0">
                <a:latin typeface="Twinkl" pitchFamily="2" charset="77"/>
              </a:rPr>
            </a:br>
            <a:r>
              <a:rPr lang="en-GB" altLang="en-US" sz="2000" b="0" dirty="0">
                <a:latin typeface="Twinkl" pitchFamily="2" charset="77"/>
              </a:rPr>
              <a:t>Can you help the zookeeper work out what one more will be?</a:t>
            </a:r>
            <a:endParaRPr lang="en-GB" sz="2000" dirty="0">
              <a:latin typeface="+mn-lt"/>
            </a:endParaRPr>
          </a:p>
        </p:txBody>
      </p:sp>
      <p:pic>
        <p:nvPicPr>
          <p:cNvPr id="34" name="Picture 3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22070" y="2440999"/>
            <a:ext cx="4176662" cy="5397594"/>
          </a:xfrm>
          <a:prstGeom prst="rect">
            <a:avLst/>
          </a:prstGeom>
        </p:spPr>
      </p:pic>
      <p:pic>
        <p:nvPicPr>
          <p:cNvPr id="35" name="Picture 34"/>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253378" y="3226677"/>
            <a:ext cx="627714" cy="668420"/>
          </a:xfrm>
          <a:prstGeom prst="rect">
            <a:avLst/>
          </a:prstGeom>
        </p:spPr>
      </p:pic>
      <p:sp>
        <p:nvSpPr>
          <p:cNvPr id="37" name="OH No! Text"/>
          <p:cNvSpPr/>
          <p:nvPr/>
        </p:nvSpPr>
        <p:spPr>
          <a:xfrm>
            <a:off x="675439" y="637173"/>
            <a:ext cx="7917752" cy="854246"/>
          </a:xfrm>
          <a:prstGeom prst="round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altLang="en-US" dirty="0">
                <a:latin typeface="Twinkl" pitchFamily="2" charset="77"/>
              </a:rPr>
              <a:t>Today, the zookeeper is trying to count the animals in each enclosure but the cheeky ‘more than’ monkey is there.</a:t>
            </a:r>
            <a:endParaRPr lang="en-GB" dirty="0">
              <a:solidFill>
                <a:schemeClr val="bg2"/>
              </a:solidFill>
            </a:endParaRPr>
          </a:p>
        </p:txBody>
      </p:sp>
      <p:pic>
        <p:nvPicPr>
          <p:cNvPr id="3" name="Audio 2">
            <a:hlinkClick r:id="" action="ppaction://media"/>
            <a:extLst>
              <a:ext uri="{FF2B5EF4-FFF2-40B4-BE49-F238E27FC236}">
                <a16:creationId xmlns:a16="http://schemas.microsoft.com/office/drawing/2014/main" id="{C064340A-2361-44DB-AD14-6A66DD79E37E}"/>
              </a:ext>
            </a:extLst>
          </p:cNvPr>
          <p:cNvPicPr>
            <a:picLocks noChangeAspect="1"/>
          </p:cNvPicPr>
          <p:nvPr>
            <a:audioFile r:link="rId3"/>
            <p:extLst>
              <p:ext uri="{DAA4B4D4-6D71-4841-9C94-3DE7FCFB9230}">
                <p14:media xmlns:p14="http://schemas.microsoft.com/office/powerpoint/2010/main" r:embed="rId2"/>
              </p:ext>
            </p:extLst>
          </p:nvPr>
        </p:nvPicPr>
        <p:blipFill>
          <a:blip r:embed="rId10"/>
          <a:stretch>
            <a:fillRect/>
          </a:stretch>
        </p:blipFill>
        <p:spPr>
          <a:xfrm>
            <a:off x="8318500" y="6032500"/>
            <a:ext cx="609600" cy="609600"/>
          </a:xfrm>
          <a:prstGeom prst="rect">
            <a:avLst/>
          </a:prstGeom>
        </p:spPr>
      </p:pic>
      <p:pic>
        <p:nvPicPr>
          <p:cNvPr id="5" name="Recorded Sound">
            <a:hlinkClick r:id="" action="ppaction://media"/>
            <a:extLst>
              <a:ext uri="{FF2B5EF4-FFF2-40B4-BE49-F238E27FC236}">
                <a16:creationId xmlns:a16="http://schemas.microsoft.com/office/drawing/2014/main" id="{A7E08841-9854-42EB-A332-64294C697CF6}"/>
              </a:ext>
            </a:extLst>
          </p:cNvPr>
          <p:cNvPicPr>
            <a:picLocks noChangeAspect="1"/>
          </p:cNvPicPr>
          <p:nvPr>
            <a:audioFile r:link="rId5"/>
            <p:extLst>
              <p:ext uri="{DAA4B4D4-6D71-4841-9C94-3DE7FCFB9230}">
                <p14:media xmlns:p14="http://schemas.microsoft.com/office/powerpoint/2010/main" r:embed="rId4"/>
              </p:ext>
            </p:extLst>
          </p:nvPr>
        </p:nvPicPr>
        <p:blipFill>
          <a:blip r:embed="rId10"/>
          <a:stretch>
            <a:fillRect/>
          </a:stretch>
        </p:blipFill>
        <p:spPr>
          <a:xfrm>
            <a:off x="4267200" y="3124200"/>
            <a:ext cx="609600" cy="609600"/>
          </a:xfrm>
          <a:prstGeom prst="rect">
            <a:avLst/>
          </a:prstGeom>
        </p:spPr>
      </p:pic>
    </p:spTree>
    <p:custDataLst>
      <p:tags r:id="rId1"/>
    </p:custDataLst>
    <p:extLst>
      <p:ext uri="{BB962C8B-B14F-4D97-AF65-F5344CB8AC3E}">
        <p14:creationId xmlns:p14="http://schemas.microsoft.com/office/powerpoint/2010/main" val="1286237210"/>
      </p:ext>
    </p:extLst>
  </p:cSld>
  <p:clrMapOvr>
    <a:masterClrMapping/>
  </p:clrMapOvr>
  <mc:AlternateContent xmlns:mc="http://schemas.openxmlformats.org/markup-compatibility/2006">
    <mc:Choice xmlns:p14="http://schemas.microsoft.com/office/powerpoint/2010/main" Requires="p14">
      <p:transition spd="slow" p14:dur="2000" advTm="10982"/>
    </mc:Choice>
    <mc:Fallback>
      <p:transition spd="slow" advTm="109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par>
                                <p:cTn id="7" presetID="1" presetClass="exit" presetSubtype="0" fill="hold" nodeType="withEffect">
                                  <p:stCondLst>
                                    <p:cond delay="0"/>
                                  </p:stCondLst>
                                  <p:childTnLst>
                                    <p:set>
                                      <p:cBhvr>
                                        <p:cTn id="8" dur="1" fill="hold">
                                          <p:stCondLst>
                                            <p:cond delay="0"/>
                                          </p:stCondLst>
                                        </p:cTn>
                                        <p:tgtEl>
                                          <p:spTgt spid="35"/>
                                        </p:tgtEl>
                                        <p:attrNameLst>
                                          <p:attrName>style.visibility</p:attrName>
                                        </p:attrNameLst>
                                      </p:cBhvr>
                                      <p:to>
                                        <p:strVal val="hidden"/>
                                      </p:to>
                                    </p:set>
                                  </p:childTnLst>
                                </p:cTn>
                              </p:par>
                            </p:childTnLst>
                          </p:cTn>
                        </p:par>
                        <p:par>
                          <p:cTn id="9" fill="hold">
                            <p:stCondLst>
                              <p:cond delay="0"/>
                            </p:stCondLst>
                            <p:childTnLst>
                              <p:par>
                                <p:cTn id="10" presetID="22" presetClass="entr" presetSubtype="8" fill="hold" grpId="0" nodeType="after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wipe(left)">
                                      <p:cBhvr>
                                        <p:cTn id="12" dur="500"/>
                                        <p:tgtEl>
                                          <p:spTgt spid="37"/>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mediacall" presetSubtype="0" fill="hold" nodeType="clickEffect">
                                  <p:stCondLst>
                                    <p:cond delay="0"/>
                                  </p:stCondLst>
                                  <p:childTnLst>
                                    <p:cmd type="call" cmd="playFrom(0.0)">
                                      <p:cBhvr>
                                        <p:cTn id="16" dur="40807"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7" fill="hold" display="0">
                  <p:stCondLst>
                    <p:cond delay="indefinite"/>
                  </p:stCondLst>
                  <p:endCondLst>
                    <p:cond evt="onStopAudio" delay="0">
                      <p:tgtEl>
                        <p:sldTgt/>
                      </p:tgtEl>
                    </p:cond>
                  </p:endCondLst>
                </p:cTn>
                <p:tgtEl>
                  <p:spTgt spid="3"/>
                </p:tgtEl>
              </p:cMediaNode>
            </p:audio>
            <p:audio>
              <p:cMediaNode vol="80000">
                <p:cTn id="18" fill="hold" display="0">
                  <p:stCondLst>
                    <p:cond delay="indefinite"/>
                  </p:stCondLst>
                  <p:endCondLst>
                    <p:cond evt="onStopAudio" delay="0">
                      <p:tgtEl>
                        <p:sldTgt/>
                      </p:tgtEl>
                    </p:cond>
                  </p:endCondLst>
                </p:cTn>
                <p:tgtEl>
                  <p:spTgt spid="5"/>
                </p:tgtEl>
              </p:cMediaNode>
            </p:audio>
          </p:childTnLst>
        </p:cTn>
      </p:par>
    </p:tnLst>
    <p:bldLst>
      <p:bldP spid="37" grpId="0" animBg="1"/>
    </p:bldLst>
  </p:timing>
  <p:extLst>
    <p:ext uri="{E180D4A7-C9FB-4DFB-919C-405C955672EB}">
      <p14:showEvtLst xmlns:p14="http://schemas.microsoft.com/office/powerpoint/2010/main">
        <p14:playEvt time="2946" objId="2"/>
        <p14:stopEvt time="10982" objId="2"/>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p:txBody>
          <a:bodyPr/>
          <a:lstStyle/>
          <a:p>
            <a:r>
              <a:rPr lang="en-GB" altLang="en-US" sz="3600" dirty="0"/>
              <a:t>How many lions are there?</a:t>
            </a:r>
            <a:endParaRPr lang="en-GB" sz="3600" dirty="0">
              <a:latin typeface="+mn-lt"/>
            </a:endParaRPr>
          </a:p>
        </p:txBody>
      </p:sp>
      <p:sp>
        <p:nvSpPr>
          <p:cNvPr id="3" name="OH No! Text"/>
          <p:cNvSpPr/>
          <p:nvPr/>
        </p:nvSpPr>
        <p:spPr>
          <a:xfrm>
            <a:off x="2104846" y="1462020"/>
            <a:ext cx="5270739" cy="718039"/>
          </a:xfrm>
          <a:prstGeom prst="round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Oh no! The ‘more than’ monkey is going to add one more. </a:t>
            </a:r>
            <a:br>
              <a:rPr lang="en-US" altLang="en-US" sz="1400" dirty="0">
                <a:solidFill>
                  <a:schemeClr val="bg2"/>
                </a:solidFill>
                <a:latin typeface="Twinkl" pitchFamily="2" charset="0"/>
              </a:rPr>
            </a:br>
            <a:r>
              <a:rPr lang="en-US" altLang="en-US" sz="1400" dirty="0">
                <a:solidFill>
                  <a:schemeClr val="bg2"/>
                </a:solidFill>
                <a:latin typeface="Twinkl" pitchFamily="2" charset="0"/>
              </a:rPr>
              <a:t>What is one more than 3?</a:t>
            </a:r>
            <a:endParaRPr lang="en-GB" sz="1400" dirty="0">
              <a:solidFill>
                <a:schemeClr val="bg2"/>
              </a:solidFill>
            </a:endParaRPr>
          </a:p>
        </p:txBody>
      </p:sp>
      <p:grpSp>
        <p:nvGrpSpPr>
          <p:cNvPr id="36" name="Small Monkey"/>
          <p:cNvGrpSpPr/>
          <p:nvPr/>
        </p:nvGrpSpPr>
        <p:grpSpPr>
          <a:xfrm>
            <a:off x="618025" y="1224348"/>
            <a:ext cx="1301078" cy="1271553"/>
            <a:chOff x="618025" y="1224348"/>
            <a:chExt cx="1301078" cy="1271553"/>
          </a:xfrm>
        </p:grpSpPr>
        <p:pic>
          <p:nvPicPr>
            <p:cNvPr id="4" name="Monkey Image"/>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025" y="1224348"/>
              <a:ext cx="983928" cy="1271553"/>
            </a:xfrm>
            <a:prstGeom prst="rect">
              <a:avLst/>
            </a:prstGeom>
          </p:spPr>
        </p:pic>
        <p:pic>
          <p:nvPicPr>
            <p:cNvPr id="7" name="Small Number Shap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pSp>
      <p:graphicFrame>
        <p:nvGraphicFramePr>
          <p:cNvPr id="9" name="Number Line"/>
          <p:cNvGraphicFramePr>
            <a:graphicFrameLocks noGrp="1"/>
          </p:cNvGraphicFramePr>
          <p:nvPr>
            <p:extLst/>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3692636"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3 Numbershape"/>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05633" y="2610436"/>
            <a:ext cx="2105619" cy="2235640"/>
          </a:xfrm>
          <a:prstGeom prst="rect">
            <a:avLst/>
          </a:prstGeom>
        </p:spPr>
      </p:pic>
      <p:pic>
        <p:nvPicPr>
          <p:cNvPr id="8" name="Lion 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622837" y="3886501"/>
            <a:ext cx="926013" cy="1068266"/>
          </a:xfrm>
          <a:prstGeom prst="rect">
            <a:avLst/>
          </a:prstGeom>
        </p:spPr>
      </p:pic>
      <p:pic>
        <p:nvPicPr>
          <p:cNvPr id="24" name="Lion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947257" y="3892714"/>
            <a:ext cx="926013" cy="1068266"/>
          </a:xfrm>
          <a:prstGeom prst="rect">
            <a:avLst/>
          </a:prstGeom>
        </p:spPr>
      </p:pic>
      <p:pic>
        <p:nvPicPr>
          <p:cNvPr id="25" name="Lion 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947258" y="2604506"/>
            <a:ext cx="926013" cy="1068266"/>
          </a:xfrm>
          <a:prstGeom prst="rect">
            <a:avLst/>
          </a:prstGeom>
        </p:spPr>
      </p:pic>
      <p:pic>
        <p:nvPicPr>
          <p:cNvPr id="26" name="Large Number Shape 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105633" y="2604506"/>
            <a:ext cx="1019701" cy="1086324"/>
          </a:xfrm>
          <a:prstGeom prst="rect">
            <a:avLst/>
          </a:prstGeom>
        </p:spPr>
      </p:pic>
      <p:pic>
        <p:nvPicPr>
          <p:cNvPr id="27" name="Lion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670366" y="2604506"/>
            <a:ext cx="926013" cy="1068266"/>
          </a:xfrm>
          <a:prstGeom prst="rect">
            <a:avLst/>
          </a:prstGeom>
        </p:spPr>
      </p:pic>
      <p:sp>
        <p:nvSpPr>
          <p:cNvPr id="32" name="Reveal Answer"/>
          <p:cNvSpPr/>
          <p:nvPr/>
        </p:nvSpPr>
        <p:spPr>
          <a:xfrm>
            <a:off x="7491229" y="1462019"/>
            <a:ext cx="1011392" cy="718039"/>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Reveal Answer</a:t>
            </a:r>
          </a:p>
        </p:txBody>
      </p:sp>
      <p:sp>
        <p:nvSpPr>
          <p:cNvPr id="33" name="Answer Text"/>
          <p:cNvSpPr/>
          <p:nvPr/>
        </p:nvSpPr>
        <p:spPr>
          <a:xfrm>
            <a:off x="790542" y="6246059"/>
            <a:ext cx="7579946" cy="513728"/>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more than 3 is 4.</a:t>
            </a:r>
          </a:p>
        </p:txBody>
      </p:sp>
      <p:grpSp>
        <p:nvGrpSpPr>
          <p:cNvPr id="6" name="Group 5"/>
          <p:cNvGrpSpPr/>
          <p:nvPr/>
        </p:nvGrpSpPr>
        <p:grpSpPr>
          <a:xfrm>
            <a:off x="2992853" y="5208309"/>
            <a:ext cx="931698" cy="903813"/>
            <a:chOff x="2992853" y="5208309"/>
            <a:chExt cx="931698" cy="903813"/>
          </a:xfrm>
        </p:grpSpPr>
        <p:sp>
          <p:nvSpPr>
            <p:cNvPr id="31"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 name="Isosceles Triangle 1"/>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custDataLst>
      <p:tags r:id="rId1"/>
    </p:custDataLst>
    <p:extLst>
      <p:ext uri="{BB962C8B-B14F-4D97-AF65-F5344CB8AC3E}">
        <p14:creationId xmlns:p14="http://schemas.microsoft.com/office/powerpoint/2010/main" val="446379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500"/>
                                        <p:tgtEl>
                                          <p:spTgt spid="26"/>
                                        </p:tgtEl>
                                      </p:cBhvr>
                                    </p:animEffect>
                                  </p:childTnLst>
                                </p:cTn>
                              </p:par>
                              <p:par>
                                <p:cTn id="17" presetID="10" presetClass="entr" presetSubtype="0" fill="hold" nodeType="with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par>
                                <p:cTn id="20" presetID="1" presetClass="exit" presetSubtype="0" fill="hold" nodeType="withEffect">
                                  <p:stCondLst>
                                    <p:cond delay="0"/>
                                  </p:stCondLst>
                                  <p:childTnLst>
                                    <p:set>
                                      <p:cBhvr>
                                        <p:cTn id="21" dur="1" fill="hold">
                                          <p:stCondLst>
                                            <p:cond delay="0"/>
                                          </p:stCondLst>
                                        </p:cTn>
                                        <p:tgtEl>
                                          <p:spTgt spid="3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32"/>
                    </p:tgtEl>
                  </p:cond>
                </p:stCondLst>
                <p:endSync evt="end" delay="0">
                  <p:rtn val="all"/>
                </p:endSync>
                <p:childTnLst>
                  <p:par>
                    <p:cTn id="23" fill="hold">
                      <p:stCondLst>
                        <p:cond delay="0"/>
                      </p:stCondLst>
                      <p:childTnLst>
                        <p:par>
                          <p:cTn id="24" fill="hold">
                            <p:stCondLst>
                              <p:cond delay="0"/>
                            </p:stCondLst>
                            <p:childTnLst>
                              <p:par>
                                <p:cTn id="25" presetID="10" presetClass="entr" presetSubtype="0" fill="hold" grpId="0"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childTnLst>
                                </p:cTn>
                              </p:par>
                              <p:par>
                                <p:cTn id="28" presetID="10" presetClass="entr" presetSubtype="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3"/>
                                        </p:tgtEl>
                                        <p:attrNameLst>
                                          <p:attrName>style.visibility</p:attrName>
                                        </p:attrNameLst>
                                      </p:cBhvr>
                                      <p:to>
                                        <p:strVal val="visible"/>
                                      </p:to>
                                    </p:set>
                                    <p:animEffect transition="in" filter="fade">
                                      <p:cBhvr>
                                        <p:cTn id="36" dur="500"/>
                                        <p:tgtEl>
                                          <p:spTgt spid="33"/>
                                        </p:tgtEl>
                                      </p:cBhvr>
                                    </p:animEffect>
                                  </p:childTnLst>
                                </p:cTn>
                              </p:par>
                              <p:par>
                                <p:cTn id="37" presetID="10" presetClass="entr" presetSubtype="0"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fade">
                                      <p:cBhvr>
                                        <p:cTn id="39" dur="500"/>
                                        <p:tgtEl>
                                          <p:spTgt spid="6"/>
                                        </p:tgtEl>
                                      </p:cBhvr>
                                    </p:animEffect>
                                  </p:childTnLst>
                                </p:cTn>
                              </p:par>
                            </p:childTnLst>
                          </p:cTn>
                        </p:par>
                      </p:childTnLst>
                    </p:cTn>
                  </p:par>
                </p:childTnLst>
              </p:cTn>
              <p:nextCondLst>
                <p:cond evt="onClick" delay="0">
                  <p:tgtEl>
                    <p:spTgt spid="32"/>
                  </p:tgtEl>
                </p:cond>
              </p:nextCondLst>
            </p:seq>
          </p:childTnLst>
        </p:cTn>
      </p:par>
    </p:tnLst>
    <p:bldLst>
      <p:bldP spid="3" grpId="0" animBg="1"/>
      <p:bldP spid="29" grpId="0" animBg="1"/>
      <p:bldP spid="3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p:txBody>
          <a:bodyPr/>
          <a:lstStyle/>
          <a:p>
            <a:r>
              <a:rPr lang="en-GB" altLang="en-US" sz="3600" dirty="0"/>
              <a:t>How many elephants are there?</a:t>
            </a:r>
            <a:endParaRPr lang="en-GB" sz="3600" dirty="0">
              <a:latin typeface="+mn-lt"/>
            </a:endParaRPr>
          </a:p>
        </p:txBody>
      </p:sp>
      <p:sp>
        <p:nvSpPr>
          <p:cNvPr id="3" name="OH No! Text"/>
          <p:cNvSpPr/>
          <p:nvPr/>
        </p:nvSpPr>
        <p:spPr>
          <a:xfrm>
            <a:off x="2104846" y="1462020"/>
            <a:ext cx="5270739" cy="718039"/>
          </a:xfrm>
          <a:prstGeom prst="round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Oh no! The ‘more than’ monkey is going to add one more. </a:t>
            </a:r>
            <a:br>
              <a:rPr lang="en-US" altLang="en-US" sz="1400" dirty="0">
                <a:solidFill>
                  <a:schemeClr val="bg2"/>
                </a:solidFill>
                <a:latin typeface="Twinkl" pitchFamily="2" charset="0"/>
              </a:rPr>
            </a:br>
            <a:r>
              <a:rPr lang="en-US" altLang="en-US" sz="1400" dirty="0">
                <a:solidFill>
                  <a:schemeClr val="bg2"/>
                </a:solidFill>
                <a:latin typeface="Twinkl" pitchFamily="2" charset="0"/>
              </a:rPr>
              <a:t>What is one more than 5?</a:t>
            </a:r>
            <a:endParaRPr lang="en-GB" sz="1400" dirty="0">
              <a:solidFill>
                <a:schemeClr val="bg2"/>
              </a:solidFill>
            </a:endParaRPr>
          </a:p>
        </p:txBody>
      </p:sp>
      <p:grpSp>
        <p:nvGrpSpPr>
          <p:cNvPr id="36" name="Small Monkey"/>
          <p:cNvGrpSpPr/>
          <p:nvPr/>
        </p:nvGrpSpPr>
        <p:grpSpPr>
          <a:xfrm>
            <a:off x="618025" y="1224348"/>
            <a:ext cx="1301078" cy="1271553"/>
            <a:chOff x="618025" y="1224348"/>
            <a:chExt cx="1301078" cy="1271553"/>
          </a:xfrm>
        </p:grpSpPr>
        <p:pic>
          <p:nvPicPr>
            <p:cNvPr id="4" name="Monkey Image"/>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025" y="1224348"/>
              <a:ext cx="983928" cy="1271553"/>
            </a:xfrm>
            <a:prstGeom prst="rect">
              <a:avLst/>
            </a:prstGeom>
          </p:spPr>
        </p:pic>
        <p:pic>
          <p:nvPicPr>
            <p:cNvPr id="7" name="Small Number Shap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pSp>
      <p:graphicFrame>
        <p:nvGraphicFramePr>
          <p:cNvPr id="9" name="Number Line"/>
          <p:cNvGraphicFramePr>
            <a:graphicFrameLocks noGrp="1"/>
          </p:cNvGraphicFramePr>
          <p:nvPr>
            <p:extLst/>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5201507"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4" name="Number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13844" y="2539862"/>
            <a:ext cx="1507583" cy="2454025"/>
          </a:xfrm>
          <a:prstGeom prst="rect">
            <a:avLst/>
          </a:prstGeom>
        </p:spPr>
      </p:pic>
      <p:pic>
        <p:nvPicPr>
          <p:cNvPr id="26" name="Large Number Shape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413843" y="2528494"/>
            <a:ext cx="726171" cy="773616"/>
          </a:xfrm>
          <a:prstGeom prst="rect">
            <a:avLst/>
          </a:prstGeom>
        </p:spPr>
      </p:pic>
      <p:sp>
        <p:nvSpPr>
          <p:cNvPr id="32" name="Reveal Answer"/>
          <p:cNvSpPr/>
          <p:nvPr/>
        </p:nvSpPr>
        <p:spPr>
          <a:xfrm>
            <a:off x="7491229" y="1462019"/>
            <a:ext cx="1011392" cy="718039"/>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Reveal Answer</a:t>
            </a:r>
          </a:p>
        </p:txBody>
      </p:sp>
      <p:sp>
        <p:nvSpPr>
          <p:cNvPr id="33" name="Answer Text"/>
          <p:cNvSpPr/>
          <p:nvPr/>
        </p:nvSpPr>
        <p:spPr>
          <a:xfrm>
            <a:off x="790542" y="6246059"/>
            <a:ext cx="7579946" cy="513728"/>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more than 5 is 6.</a:t>
            </a:r>
          </a:p>
        </p:txBody>
      </p:sp>
      <p:pic>
        <p:nvPicPr>
          <p:cNvPr id="6" name="Picture 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03960" y="4292960"/>
            <a:ext cx="871316" cy="700927"/>
          </a:xfrm>
          <a:prstGeom prst="rect">
            <a:avLst/>
          </a:prstGeom>
        </p:spPr>
      </p:pic>
      <p:pic>
        <p:nvPicPr>
          <p:cNvPr id="35" name="Picture 3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448552" y="4292960"/>
            <a:ext cx="871316" cy="700927"/>
          </a:xfrm>
          <a:prstGeom prst="rect">
            <a:avLst/>
          </a:prstGeom>
        </p:spPr>
      </p:pic>
      <p:pic>
        <p:nvPicPr>
          <p:cNvPr id="37" name="Picture 3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66380" y="3441464"/>
            <a:ext cx="871316" cy="700927"/>
          </a:xfrm>
          <a:prstGeom prst="rect">
            <a:avLst/>
          </a:prstGeom>
        </p:spPr>
      </p:pic>
      <p:pic>
        <p:nvPicPr>
          <p:cNvPr id="38" name="Picture 3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510972" y="3441464"/>
            <a:ext cx="871316" cy="700927"/>
          </a:xfrm>
          <a:prstGeom prst="rect">
            <a:avLst/>
          </a:prstGeom>
        </p:spPr>
      </p:pic>
      <p:pic>
        <p:nvPicPr>
          <p:cNvPr id="39" name="Picture 3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524508" y="2564838"/>
            <a:ext cx="871316" cy="700927"/>
          </a:xfrm>
          <a:prstGeom prst="rect">
            <a:avLst/>
          </a:prstGeom>
        </p:spPr>
      </p:pic>
      <p:pic>
        <p:nvPicPr>
          <p:cNvPr id="40" name="Picture 3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435438" y="2596623"/>
            <a:ext cx="871316" cy="700927"/>
          </a:xfrm>
          <a:prstGeom prst="rect">
            <a:avLst/>
          </a:prstGeom>
        </p:spPr>
      </p:pic>
      <p:grpSp>
        <p:nvGrpSpPr>
          <p:cNvPr id="41" name="Group 40"/>
          <p:cNvGrpSpPr/>
          <p:nvPr/>
        </p:nvGrpSpPr>
        <p:grpSpPr>
          <a:xfrm>
            <a:off x="4472779" y="5189012"/>
            <a:ext cx="931698" cy="903813"/>
            <a:chOff x="2992853" y="5208309"/>
            <a:chExt cx="931698" cy="903813"/>
          </a:xfrm>
        </p:grpSpPr>
        <p:sp>
          <p:nvSpPr>
            <p:cNvPr id="42"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3" name="Isosceles Triangle 42"/>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custDataLst>
      <p:tags r:id="rId1"/>
    </p:custDataLst>
    <p:extLst>
      <p:ext uri="{BB962C8B-B14F-4D97-AF65-F5344CB8AC3E}">
        <p14:creationId xmlns:p14="http://schemas.microsoft.com/office/powerpoint/2010/main" val="4021701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500"/>
                                        <p:tgtEl>
                                          <p:spTgt spid="26"/>
                                        </p:tgtEl>
                                      </p:cBhvr>
                                    </p:animEffect>
                                  </p:childTnLst>
                                </p:cTn>
                              </p:par>
                              <p:par>
                                <p:cTn id="17" presetID="1" presetClass="exit" presetSubtype="0" fill="hold" nodeType="withEffect">
                                  <p:stCondLst>
                                    <p:cond delay="0"/>
                                  </p:stCondLst>
                                  <p:childTnLst>
                                    <p:set>
                                      <p:cBhvr>
                                        <p:cTn id="18" dur="1" fill="hold">
                                          <p:stCondLst>
                                            <p:cond delay="0"/>
                                          </p:stCondLst>
                                        </p:cTn>
                                        <p:tgtEl>
                                          <p:spTgt spid="36"/>
                                        </p:tgtEl>
                                        <p:attrNameLst>
                                          <p:attrName>style.visibility</p:attrName>
                                        </p:attrNameLst>
                                      </p:cBhvr>
                                      <p:to>
                                        <p:strVal val="hidden"/>
                                      </p:to>
                                    </p:set>
                                  </p:childTnLst>
                                </p:cTn>
                              </p:par>
                              <p:par>
                                <p:cTn id="19" presetID="10" presetClass="entr" presetSubtype="0" fill="hold" nodeType="withEffect">
                                  <p:stCondLst>
                                    <p:cond delay="0"/>
                                  </p:stCondLst>
                                  <p:childTnLst>
                                    <p:set>
                                      <p:cBhvr>
                                        <p:cTn id="20" dur="1" fill="hold">
                                          <p:stCondLst>
                                            <p:cond delay="0"/>
                                          </p:stCondLst>
                                        </p:cTn>
                                        <p:tgtEl>
                                          <p:spTgt spid="40"/>
                                        </p:tgtEl>
                                        <p:attrNameLst>
                                          <p:attrName>style.visibility</p:attrName>
                                        </p:attrNameLst>
                                      </p:cBhvr>
                                      <p:to>
                                        <p:strVal val="visible"/>
                                      </p:to>
                                    </p:set>
                                    <p:animEffect transition="in" filter="fade">
                                      <p:cBhvr>
                                        <p:cTn id="21"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32"/>
                    </p:tgtEl>
                  </p:cond>
                </p:stCondLst>
                <p:endSync evt="end" delay="0">
                  <p:rtn val="all"/>
                </p:endSync>
                <p:childTnLst>
                  <p:par>
                    <p:cTn id="23" fill="hold">
                      <p:stCondLst>
                        <p:cond delay="0"/>
                      </p:stCondLst>
                      <p:childTnLst>
                        <p:par>
                          <p:cTn id="24" fill="hold">
                            <p:stCondLst>
                              <p:cond delay="0"/>
                            </p:stCondLst>
                            <p:childTnLst>
                              <p:par>
                                <p:cTn id="25" presetID="10" presetClass="entr" presetSubtype="0" fill="hold" grpId="0"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childTnLst>
                                </p:cTn>
                              </p:par>
                              <p:par>
                                <p:cTn id="28" presetID="10" presetClass="entr" presetSubtype="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3"/>
                                        </p:tgtEl>
                                        <p:attrNameLst>
                                          <p:attrName>style.visibility</p:attrName>
                                        </p:attrNameLst>
                                      </p:cBhvr>
                                      <p:to>
                                        <p:strVal val="visible"/>
                                      </p:to>
                                    </p:set>
                                    <p:animEffect transition="in" filter="fade">
                                      <p:cBhvr>
                                        <p:cTn id="36" dur="500"/>
                                        <p:tgtEl>
                                          <p:spTgt spid="33"/>
                                        </p:tgtEl>
                                      </p:cBhvr>
                                    </p:animEffect>
                                  </p:childTnLst>
                                </p:cTn>
                              </p:par>
                              <p:par>
                                <p:cTn id="37" presetID="10" presetClass="entr" presetSubtype="0" fill="hold" nodeType="withEffect">
                                  <p:stCondLst>
                                    <p:cond delay="0"/>
                                  </p:stCondLst>
                                  <p:childTnLst>
                                    <p:set>
                                      <p:cBhvr>
                                        <p:cTn id="38" dur="1" fill="hold">
                                          <p:stCondLst>
                                            <p:cond delay="0"/>
                                          </p:stCondLst>
                                        </p:cTn>
                                        <p:tgtEl>
                                          <p:spTgt spid="41"/>
                                        </p:tgtEl>
                                        <p:attrNameLst>
                                          <p:attrName>style.visibility</p:attrName>
                                        </p:attrNameLst>
                                      </p:cBhvr>
                                      <p:to>
                                        <p:strVal val="visible"/>
                                      </p:to>
                                    </p:set>
                                    <p:animEffect transition="in" filter="fade">
                                      <p:cBhvr>
                                        <p:cTn id="39" dur="500"/>
                                        <p:tgtEl>
                                          <p:spTgt spid="41"/>
                                        </p:tgtEl>
                                      </p:cBhvr>
                                    </p:animEffect>
                                  </p:childTnLst>
                                </p:cTn>
                              </p:par>
                            </p:childTnLst>
                          </p:cTn>
                        </p:par>
                      </p:childTnLst>
                    </p:cTn>
                  </p:par>
                </p:childTnLst>
              </p:cTn>
              <p:nextCondLst>
                <p:cond evt="onClick" delay="0">
                  <p:tgtEl>
                    <p:spTgt spid="32"/>
                  </p:tgtEl>
                </p:cond>
              </p:nextCondLst>
            </p:seq>
          </p:childTnLst>
        </p:cTn>
      </p:par>
    </p:tnLst>
    <p:bldLst>
      <p:bldP spid="3" grpId="0" animBg="1"/>
      <p:bldP spid="29" grpId="0" animBg="1"/>
      <p:bldP spid="3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p:txBody>
          <a:bodyPr/>
          <a:lstStyle/>
          <a:p>
            <a:r>
              <a:rPr lang="en-GB" altLang="en-US" sz="3600" dirty="0"/>
              <a:t>How many frogs are there?</a:t>
            </a:r>
            <a:endParaRPr lang="en-GB" sz="3600" dirty="0">
              <a:latin typeface="+mn-lt"/>
            </a:endParaRPr>
          </a:p>
        </p:txBody>
      </p:sp>
      <p:sp>
        <p:nvSpPr>
          <p:cNvPr id="3" name="OH No! Text"/>
          <p:cNvSpPr/>
          <p:nvPr/>
        </p:nvSpPr>
        <p:spPr>
          <a:xfrm>
            <a:off x="2104846" y="1462020"/>
            <a:ext cx="5270739" cy="718039"/>
          </a:xfrm>
          <a:prstGeom prst="round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Oh no! The ‘more than’ monkey is going to add one more. </a:t>
            </a:r>
            <a:br>
              <a:rPr lang="en-US" altLang="en-US" sz="1400" dirty="0">
                <a:solidFill>
                  <a:schemeClr val="bg2"/>
                </a:solidFill>
                <a:latin typeface="Twinkl" pitchFamily="2" charset="0"/>
              </a:rPr>
            </a:br>
            <a:r>
              <a:rPr lang="en-US" altLang="en-US" sz="1400" dirty="0">
                <a:solidFill>
                  <a:schemeClr val="bg2"/>
                </a:solidFill>
                <a:latin typeface="Twinkl" pitchFamily="2" charset="0"/>
              </a:rPr>
              <a:t>What is one more than 8?</a:t>
            </a:r>
            <a:endParaRPr lang="en-GB" sz="1400" dirty="0">
              <a:solidFill>
                <a:schemeClr val="bg2"/>
              </a:solidFill>
            </a:endParaRPr>
          </a:p>
        </p:txBody>
      </p:sp>
      <p:grpSp>
        <p:nvGrpSpPr>
          <p:cNvPr id="36" name="Small Monkey"/>
          <p:cNvGrpSpPr/>
          <p:nvPr/>
        </p:nvGrpSpPr>
        <p:grpSpPr>
          <a:xfrm>
            <a:off x="618025" y="1224348"/>
            <a:ext cx="1301078" cy="1271553"/>
            <a:chOff x="618025" y="1224348"/>
            <a:chExt cx="1301078" cy="1271553"/>
          </a:xfrm>
        </p:grpSpPr>
        <p:pic>
          <p:nvPicPr>
            <p:cNvPr id="4" name="Monkey Image"/>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025" y="1224348"/>
              <a:ext cx="983928" cy="1271553"/>
            </a:xfrm>
            <a:prstGeom prst="rect">
              <a:avLst/>
            </a:prstGeom>
          </p:spPr>
        </p:pic>
        <p:pic>
          <p:nvPicPr>
            <p:cNvPr id="7" name="Small Number Shap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pSp>
      <p:graphicFrame>
        <p:nvGraphicFramePr>
          <p:cNvPr id="9" name="Number Line"/>
          <p:cNvGraphicFramePr>
            <a:graphicFrameLocks noGrp="1"/>
          </p:cNvGraphicFramePr>
          <p:nvPr>
            <p:extLst/>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7452573"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6" name="Large Number Shap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60976" y="2450525"/>
            <a:ext cx="461457" cy="491607"/>
          </a:xfrm>
          <a:prstGeom prst="rect">
            <a:avLst/>
          </a:prstGeom>
        </p:spPr>
      </p:pic>
      <p:sp>
        <p:nvSpPr>
          <p:cNvPr id="32" name="Reveal Answer"/>
          <p:cNvSpPr/>
          <p:nvPr/>
        </p:nvSpPr>
        <p:spPr>
          <a:xfrm>
            <a:off x="7491229" y="1462019"/>
            <a:ext cx="1011392" cy="718039"/>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Reveal Answer</a:t>
            </a:r>
          </a:p>
        </p:txBody>
      </p:sp>
      <p:sp>
        <p:nvSpPr>
          <p:cNvPr id="33" name="Answer Text"/>
          <p:cNvSpPr/>
          <p:nvPr/>
        </p:nvSpPr>
        <p:spPr>
          <a:xfrm>
            <a:off x="790542" y="6246059"/>
            <a:ext cx="7579946" cy="513728"/>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more than 8 is 9.</a:t>
            </a:r>
          </a:p>
        </p:txBody>
      </p:sp>
      <p:pic>
        <p:nvPicPr>
          <p:cNvPr id="41" name="Picture 4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252541" y="2982478"/>
            <a:ext cx="969892" cy="1941448"/>
          </a:xfrm>
          <a:prstGeom prst="rect">
            <a:avLst/>
          </a:prstGeom>
        </p:spPr>
      </p:pic>
      <p:pic>
        <p:nvPicPr>
          <p:cNvPr id="5" name="Picture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546606" y="4476733"/>
            <a:ext cx="515221" cy="451152"/>
          </a:xfrm>
          <a:prstGeom prst="rect">
            <a:avLst/>
          </a:prstGeom>
        </p:spPr>
      </p:pic>
      <p:pic>
        <p:nvPicPr>
          <p:cNvPr id="42" name="Picture 4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248549" y="4472774"/>
            <a:ext cx="515221" cy="451152"/>
          </a:xfrm>
          <a:prstGeom prst="rect">
            <a:avLst/>
          </a:prstGeom>
        </p:spPr>
      </p:pic>
      <p:pic>
        <p:nvPicPr>
          <p:cNvPr id="43" name="Picture 4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556236" y="3967534"/>
            <a:ext cx="515221" cy="451152"/>
          </a:xfrm>
          <a:prstGeom prst="rect">
            <a:avLst/>
          </a:prstGeom>
        </p:spPr>
      </p:pic>
      <p:pic>
        <p:nvPicPr>
          <p:cNvPr id="44" name="Picture 4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200574" y="3939381"/>
            <a:ext cx="515221" cy="451152"/>
          </a:xfrm>
          <a:prstGeom prst="rect">
            <a:avLst/>
          </a:prstGeom>
        </p:spPr>
      </p:pic>
      <p:pic>
        <p:nvPicPr>
          <p:cNvPr id="45" name="Picture 4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526225" y="3456921"/>
            <a:ext cx="515221" cy="451152"/>
          </a:xfrm>
          <a:prstGeom prst="rect">
            <a:avLst/>
          </a:prstGeom>
        </p:spPr>
      </p:pic>
      <p:pic>
        <p:nvPicPr>
          <p:cNvPr id="46" name="Picture 4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156630" y="3443104"/>
            <a:ext cx="515221" cy="451152"/>
          </a:xfrm>
          <a:prstGeom prst="rect">
            <a:avLst/>
          </a:prstGeom>
        </p:spPr>
      </p:pic>
      <p:pic>
        <p:nvPicPr>
          <p:cNvPr id="47" name="Picture 4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502303" y="2946308"/>
            <a:ext cx="515221" cy="451152"/>
          </a:xfrm>
          <a:prstGeom prst="rect">
            <a:avLst/>
          </a:prstGeom>
        </p:spPr>
      </p:pic>
      <p:pic>
        <p:nvPicPr>
          <p:cNvPr id="48" name="Picture 4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129245" y="2931793"/>
            <a:ext cx="515221" cy="451152"/>
          </a:xfrm>
          <a:prstGeom prst="rect">
            <a:avLst/>
          </a:prstGeom>
        </p:spPr>
      </p:pic>
      <p:pic>
        <p:nvPicPr>
          <p:cNvPr id="49" name="Picture 4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082257" y="2419937"/>
            <a:ext cx="515221" cy="451152"/>
          </a:xfrm>
          <a:prstGeom prst="rect">
            <a:avLst/>
          </a:prstGeom>
        </p:spPr>
      </p:pic>
      <p:grpSp>
        <p:nvGrpSpPr>
          <p:cNvPr id="37" name="Group 36"/>
          <p:cNvGrpSpPr/>
          <p:nvPr/>
        </p:nvGrpSpPr>
        <p:grpSpPr>
          <a:xfrm>
            <a:off x="6766706" y="5135915"/>
            <a:ext cx="931698" cy="903813"/>
            <a:chOff x="2992853" y="5208309"/>
            <a:chExt cx="931698" cy="903813"/>
          </a:xfrm>
        </p:grpSpPr>
        <p:sp>
          <p:nvSpPr>
            <p:cNvPr id="38"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9" name="Isosceles Triangle 38"/>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73151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500"/>
                                        <p:tgtEl>
                                          <p:spTgt spid="26"/>
                                        </p:tgtEl>
                                      </p:cBhvr>
                                    </p:animEffect>
                                  </p:childTnLst>
                                </p:cTn>
                              </p:par>
                              <p:par>
                                <p:cTn id="17" presetID="1" presetClass="exit" presetSubtype="0" fill="hold" nodeType="withEffect">
                                  <p:stCondLst>
                                    <p:cond delay="0"/>
                                  </p:stCondLst>
                                  <p:childTnLst>
                                    <p:set>
                                      <p:cBhvr>
                                        <p:cTn id="18" dur="1" fill="hold">
                                          <p:stCondLst>
                                            <p:cond delay="0"/>
                                          </p:stCondLst>
                                        </p:cTn>
                                        <p:tgtEl>
                                          <p:spTgt spid="36"/>
                                        </p:tgtEl>
                                        <p:attrNameLst>
                                          <p:attrName>style.visibility</p:attrName>
                                        </p:attrNameLst>
                                      </p:cBhvr>
                                      <p:to>
                                        <p:strVal val="hidden"/>
                                      </p:to>
                                    </p:set>
                                  </p:childTnLst>
                                </p:cTn>
                              </p:par>
                              <p:par>
                                <p:cTn id="19" presetID="10" presetClass="entr" presetSubtype="0" fill="hold" nodeType="withEffect">
                                  <p:stCondLst>
                                    <p:cond delay="0"/>
                                  </p:stCondLst>
                                  <p:childTnLst>
                                    <p:set>
                                      <p:cBhvr>
                                        <p:cTn id="20" dur="1" fill="hold">
                                          <p:stCondLst>
                                            <p:cond delay="0"/>
                                          </p:stCondLst>
                                        </p:cTn>
                                        <p:tgtEl>
                                          <p:spTgt spid="49"/>
                                        </p:tgtEl>
                                        <p:attrNameLst>
                                          <p:attrName>style.visibility</p:attrName>
                                        </p:attrNameLst>
                                      </p:cBhvr>
                                      <p:to>
                                        <p:strVal val="visible"/>
                                      </p:to>
                                    </p:set>
                                    <p:animEffect transition="in" filter="fade">
                                      <p:cBhvr>
                                        <p:cTn id="21"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32"/>
                    </p:tgtEl>
                  </p:cond>
                </p:stCondLst>
                <p:endSync evt="end" delay="0">
                  <p:rtn val="all"/>
                </p:endSync>
                <p:childTnLst>
                  <p:par>
                    <p:cTn id="23" fill="hold">
                      <p:stCondLst>
                        <p:cond delay="0"/>
                      </p:stCondLst>
                      <p:childTnLst>
                        <p:par>
                          <p:cTn id="24" fill="hold">
                            <p:stCondLst>
                              <p:cond delay="0"/>
                            </p:stCondLst>
                            <p:childTnLst>
                              <p:par>
                                <p:cTn id="25" presetID="10" presetClass="entr" presetSubtype="0" fill="hold" grpId="0"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childTnLst>
                                </p:cTn>
                              </p:par>
                              <p:par>
                                <p:cTn id="28" presetID="10" presetClass="entr" presetSubtype="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3"/>
                                        </p:tgtEl>
                                        <p:attrNameLst>
                                          <p:attrName>style.visibility</p:attrName>
                                        </p:attrNameLst>
                                      </p:cBhvr>
                                      <p:to>
                                        <p:strVal val="visible"/>
                                      </p:to>
                                    </p:set>
                                    <p:animEffect transition="in" filter="fade">
                                      <p:cBhvr>
                                        <p:cTn id="36" dur="500"/>
                                        <p:tgtEl>
                                          <p:spTgt spid="33"/>
                                        </p:tgtEl>
                                      </p:cBhvr>
                                    </p:animEffect>
                                  </p:childTnLst>
                                </p:cTn>
                              </p:par>
                              <p:par>
                                <p:cTn id="37" presetID="10" presetClass="entr" presetSubtype="0" fill="hold" nodeType="withEffect">
                                  <p:stCondLst>
                                    <p:cond delay="0"/>
                                  </p:stCondLst>
                                  <p:childTnLst>
                                    <p:set>
                                      <p:cBhvr>
                                        <p:cTn id="38" dur="1" fill="hold">
                                          <p:stCondLst>
                                            <p:cond delay="0"/>
                                          </p:stCondLst>
                                        </p:cTn>
                                        <p:tgtEl>
                                          <p:spTgt spid="37"/>
                                        </p:tgtEl>
                                        <p:attrNameLst>
                                          <p:attrName>style.visibility</p:attrName>
                                        </p:attrNameLst>
                                      </p:cBhvr>
                                      <p:to>
                                        <p:strVal val="visible"/>
                                      </p:to>
                                    </p:set>
                                    <p:animEffect transition="in" filter="fade">
                                      <p:cBhvr>
                                        <p:cTn id="39" dur="500"/>
                                        <p:tgtEl>
                                          <p:spTgt spid="37"/>
                                        </p:tgtEl>
                                      </p:cBhvr>
                                    </p:animEffect>
                                  </p:childTnLst>
                                </p:cTn>
                              </p:par>
                            </p:childTnLst>
                          </p:cTn>
                        </p:par>
                      </p:childTnLst>
                    </p:cTn>
                  </p:par>
                </p:childTnLst>
              </p:cTn>
              <p:nextCondLst>
                <p:cond evt="onClick" delay="0">
                  <p:tgtEl>
                    <p:spTgt spid="32"/>
                  </p:tgtEl>
                </p:cond>
              </p:nextCondLst>
            </p:seq>
          </p:childTnLst>
        </p:cTn>
      </p:par>
    </p:tnLst>
    <p:bldLst>
      <p:bldP spid="3" grpId="0" animBg="1"/>
      <p:bldP spid="29" grpId="0" animBg="1"/>
      <p:bldP spid="3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p:txBody>
          <a:bodyPr/>
          <a:lstStyle/>
          <a:p>
            <a:r>
              <a:rPr lang="en-GB" altLang="en-US" sz="3600" dirty="0"/>
              <a:t>How many snakes are there?</a:t>
            </a:r>
            <a:endParaRPr lang="en-GB" sz="3600" dirty="0">
              <a:latin typeface="+mn-lt"/>
            </a:endParaRPr>
          </a:p>
        </p:txBody>
      </p:sp>
      <p:sp>
        <p:nvSpPr>
          <p:cNvPr id="3" name="OH No! Text"/>
          <p:cNvSpPr/>
          <p:nvPr/>
        </p:nvSpPr>
        <p:spPr>
          <a:xfrm>
            <a:off x="2104846" y="1462020"/>
            <a:ext cx="5270739" cy="718039"/>
          </a:xfrm>
          <a:prstGeom prst="round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Oh no! The ‘more than’ monkey is going to add one more. </a:t>
            </a:r>
            <a:br>
              <a:rPr lang="en-US" altLang="en-US" sz="1400" dirty="0">
                <a:solidFill>
                  <a:schemeClr val="bg2"/>
                </a:solidFill>
                <a:latin typeface="Twinkl" pitchFamily="2" charset="0"/>
              </a:rPr>
            </a:br>
            <a:r>
              <a:rPr lang="en-US" altLang="en-US" sz="1400" dirty="0">
                <a:solidFill>
                  <a:schemeClr val="bg2"/>
                </a:solidFill>
                <a:latin typeface="Twinkl" pitchFamily="2" charset="0"/>
              </a:rPr>
              <a:t>What is one more than 6?</a:t>
            </a:r>
            <a:endParaRPr lang="en-GB" sz="1400" dirty="0">
              <a:solidFill>
                <a:schemeClr val="bg2"/>
              </a:solidFill>
            </a:endParaRPr>
          </a:p>
        </p:txBody>
      </p:sp>
      <p:grpSp>
        <p:nvGrpSpPr>
          <p:cNvPr id="36" name="Small Monkey"/>
          <p:cNvGrpSpPr/>
          <p:nvPr/>
        </p:nvGrpSpPr>
        <p:grpSpPr>
          <a:xfrm>
            <a:off x="618025" y="1224348"/>
            <a:ext cx="1301078" cy="1271553"/>
            <a:chOff x="618025" y="1224348"/>
            <a:chExt cx="1301078" cy="1271553"/>
          </a:xfrm>
        </p:grpSpPr>
        <p:pic>
          <p:nvPicPr>
            <p:cNvPr id="4" name="Monkey Image"/>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025" y="1224348"/>
              <a:ext cx="983928" cy="1271553"/>
            </a:xfrm>
            <a:prstGeom prst="rect">
              <a:avLst/>
            </a:prstGeom>
          </p:spPr>
        </p:pic>
        <p:pic>
          <p:nvPicPr>
            <p:cNvPr id="7" name="Small Number Shap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pSp>
      <p:graphicFrame>
        <p:nvGraphicFramePr>
          <p:cNvPr id="9" name="Number Line"/>
          <p:cNvGraphicFramePr>
            <a:graphicFrameLocks noGrp="1"/>
          </p:cNvGraphicFramePr>
          <p:nvPr>
            <p:extLst/>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5916777"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6" name="Large Number Shap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11140" y="2429779"/>
            <a:ext cx="581798" cy="619810"/>
          </a:xfrm>
          <a:prstGeom prst="rect">
            <a:avLst/>
          </a:prstGeom>
        </p:spPr>
      </p:pic>
      <p:sp>
        <p:nvSpPr>
          <p:cNvPr id="32" name="Reveal Answer"/>
          <p:cNvSpPr/>
          <p:nvPr/>
        </p:nvSpPr>
        <p:spPr>
          <a:xfrm>
            <a:off x="7491229" y="1462019"/>
            <a:ext cx="1011392" cy="718039"/>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Reveal Answer</a:t>
            </a:r>
          </a:p>
        </p:txBody>
      </p:sp>
      <p:sp>
        <p:nvSpPr>
          <p:cNvPr id="33" name="Answer Text"/>
          <p:cNvSpPr/>
          <p:nvPr/>
        </p:nvSpPr>
        <p:spPr>
          <a:xfrm>
            <a:off x="790542" y="6246059"/>
            <a:ext cx="7579946" cy="513728"/>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more than 6 is 7.</a:t>
            </a:r>
          </a:p>
        </p:txBody>
      </p:sp>
      <p:pic>
        <p:nvPicPr>
          <p:cNvPr id="37" name="Picture 3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891429" y="3082122"/>
            <a:ext cx="1201509" cy="1972289"/>
          </a:xfrm>
          <a:prstGeom prst="rect">
            <a:avLst/>
          </a:prstGeom>
        </p:spPr>
      </p:pic>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253099" y="4562675"/>
            <a:ext cx="640379" cy="481140"/>
          </a:xfrm>
          <a:prstGeom prst="rect">
            <a:avLst/>
          </a:prstGeom>
        </p:spPr>
      </p:pic>
      <p:pic>
        <p:nvPicPr>
          <p:cNvPr id="39" name="Picture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040842" y="4551366"/>
            <a:ext cx="640379" cy="481140"/>
          </a:xfrm>
          <a:prstGeom prst="rect">
            <a:avLst/>
          </a:prstGeom>
        </p:spPr>
      </p:pic>
      <p:pic>
        <p:nvPicPr>
          <p:cNvPr id="40" name="Picture 3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253099" y="3910815"/>
            <a:ext cx="640379" cy="481140"/>
          </a:xfrm>
          <a:prstGeom prst="rect">
            <a:avLst/>
          </a:prstGeom>
        </p:spPr>
      </p:pic>
      <p:pic>
        <p:nvPicPr>
          <p:cNvPr id="50" name="Picture 4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040842" y="3899506"/>
            <a:ext cx="640379" cy="481140"/>
          </a:xfrm>
          <a:prstGeom prst="rect">
            <a:avLst/>
          </a:prstGeom>
        </p:spPr>
      </p:pic>
      <p:pic>
        <p:nvPicPr>
          <p:cNvPr id="51" name="Picture 5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253099" y="3258955"/>
            <a:ext cx="640379" cy="481140"/>
          </a:xfrm>
          <a:prstGeom prst="rect">
            <a:avLst/>
          </a:prstGeom>
        </p:spPr>
      </p:pic>
      <p:pic>
        <p:nvPicPr>
          <p:cNvPr id="52" name="Picture 5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040842" y="3247646"/>
            <a:ext cx="640379" cy="481140"/>
          </a:xfrm>
          <a:prstGeom prst="rect">
            <a:avLst/>
          </a:prstGeom>
        </p:spPr>
      </p:pic>
      <p:pic>
        <p:nvPicPr>
          <p:cNvPr id="53" name="Picture 5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040841" y="2538840"/>
            <a:ext cx="640379" cy="481140"/>
          </a:xfrm>
          <a:prstGeom prst="rect">
            <a:avLst/>
          </a:prstGeom>
        </p:spPr>
      </p:pic>
      <p:grpSp>
        <p:nvGrpSpPr>
          <p:cNvPr id="34" name="Group 33"/>
          <p:cNvGrpSpPr/>
          <p:nvPr/>
        </p:nvGrpSpPr>
        <p:grpSpPr>
          <a:xfrm>
            <a:off x="5215371" y="5189012"/>
            <a:ext cx="931698" cy="903813"/>
            <a:chOff x="2992853" y="5208309"/>
            <a:chExt cx="931698" cy="903813"/>
          </a:xfrm>
        </p:grpSpPr>
        <p:sp>
          <p:nvSpPr>
            <p:cNvPr id="35"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8" name="Isosceles Triangle 37"/>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540269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500"/>
                                        <p:tgtEl>
                                          <p:spTgt spid="26"/>
                                        </p:tgtEl>
                                      </p:cBhvr>
                                    </p:animEffect>
                                  </p:childTnLst>
                                </p:cTn>
                              </p:par>
                              <p:par>
                                <p:cTn id="17" presetID="1" presetClass="exit" presetSubtype="0" fill="hold" nodeType="withEffect">
                                  <p:stCondLst>
                                    <p:cond delay="0"/>
                                  </p:stCondLst>
                                  <p:childTnLst>
                                    <p:set>
                                      <p:cBhvr>
                                        <p:cTn id="18" dur="1" fill="hold">
                                          <p:stCondLst>
                                            <p:cond delay="0"/>
                                          </p:stCondLst>
                                        </p:cTn>
                                        <p:tgtEl>
                                          <p:spTgt spid="36"/>
                                        </p:tgtEl>
                                        <p:attrNameLst>
                                          <p:attrName>style.visibility</p:attrName>
                                        </p:attrNameLst>
                                      </p:cBhvr>
                                      <p:to>
                                        <p:strVal val="hidden"/>
                                      </p:to>
                                    </p:set>
                                  </p:childTnLst>
                                </p:cTn>
                              </p:par>
                              <p:par>
                                <p:cTn id="19" presetID="10" presetClass="entr" presetSubtype="0" fill="hold" nodeType="withEffect">
                                  <p:stCondLst>
                                    <p:cond delay="0"/>
                                  </p:stCondLst>
                                  <p:childTnLst>
                                    <p:set>
                                      <p:cBhvr>
                                        <p:cTn id="20" dur="1" fill="hold">
                                          <p:stCondLst>
                                            <p:cond delay="0"/>
                                          </p:stCondLst>
                                        </p:cTn>
                                        <p:tgtEl>
                                          <p:spTgt spid="53"/>
                                        </p:tgtEl>
                                        <p:attrNameLst>
                                          <p:attrName>style.visibility</p:attrName>
                                        </p:attrNameLst>
                                      </p:cBhvr>
                                      <p:to>
                                        <p:strVal val="visible"/>
                                      </p:to>
                                    </p:set>
                                    <p:animEffect transition="in" filter="fade">
                                      <p:cBhvr>
                                        <p:cTn id="21"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32"/>
                    </p:tgtEl>
                  </p:cond>
                </p:stCondLst>
                <p:endSync evt="end" delay="0">
                  <p:rtn val="all"/>
                </p:endSync>
                <p:childTnLst>
                  <p:par>
                    <p:cTn id="23" fill="hold">
                      <p:stCondLst>
                        <p:cond delay="0"/>
                      </p:stCondLst>
                      <p:childTnLst>
                        <p:par>
                          <p:cTn id="24" fill="hold">
                            <p:stCondLst>
                              <p:cond delay="0"/>
                            </p:stCondLst>
                            <p:childTnLst>
                              <p:par>
                                <p:cTn id="25" presetID="10" presetClass="entr" presetSubtype="0" fill="hold" grpId="0"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childTnLst>
                                </p:cTn>
                              </p:par>
                              <p:par>
                                <p:cTn id="28" presetID="10" presetClass="entr" presetSubtype="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3"/>
                                        </p:tgtEl>
                                        <p:attrNameLst>
                                          <p:attrName>style.visibility</p:attrName>
                                        </p:attrNameLst>
                                      </p:cBhvr>
                                      <p:to>
                                        <p:strVal val="visible"/>
                                      </p:to>
                                    </p:set>
                                    <p:animEffect transition="in" filter="fade">
                                      <p:cBhvr>
                                        <p:cTn id="36" dur="500"/>
                                        <p:tgtEl>
                                          <p:spTgt spid="33"/>
                                        </p:tgtEl>
                                      </p:cBhvr>
                                    </p:animEffect>
                                  </p:childTnLst>
                                </p:cTn>
                              </p:par>
                              <p:par>
                                <p:cTn id="37" presetID="10" presetClass="entr" presetSubtype="0" fill="hold" nodeType="with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fade">
                                      <p:cBhvr>
                                        <p:cTn id="39" dur="500"/>
                                        <p:tgtEl>
                                          <p:spTgt spid="34"/>
                                        </p:tgtEl>
                                      </p:cBhvr>
                                    </p:animEffect>
                                  </p:childTnLst>
                                </p:cTn>
                              </p:par>
                            </p:childTnLst>
                          </p:cTn>
                        </p:par>
                      </p:childTnLst>
                    </p:cTn>
                  </p:par>
                </p:childTnLst>
              </p:cTn>
              <p:nextCondLst>
                <p:cond evt="onClick" delay="0">
                  <p:tgtEl>
                    <p:spTgt spid="32"/>
                  </p:tgtEl>
                </p:cond>
              </p:nextCondLst>
            </p:seq>
          </p:childTnLst>
        </p:cTn>
      </p:par>
    </p:tnLst>
    <p:bldLst>
      <p:bldP spid="3" grpId="0" animBg="1"/>
      <p:bldP spid="29" grpId="0" animBg="1"/>
      <p:bldP spid="3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p:txBody>
          <a:bodyPr/>
          <a:lstStyle/>
          <a:p>
            <a:r>
              <a:rPr lang="en-GB" altLang="en-US" sz="3600" dirty="0"/>
              <a:t>How many seals are there?</a:t>
            </a:r>
            <a:endParaRPr lang="en-GB" sz="3600" dirty="0">
              <a:latin typeface="+mn-lt"/>
            </a:endParaRPr>
          </a:p>
        </p:txBody>
      </p:sp>
      <p:sp>
        <p:nvSpPr>
          <p:cNvPr id="3" name="OH No! Text"/>
          <p:cNvSpPr/>
          <p:nvPr/>
        </p:nvSpPr>
        <p:spPr>
          <a:xfrm>
            <a:off x="2104846" y="1462020"/>
            <a:ext cx="5270739" cy="718039"/>
          </a:xfrm>
          <a:prstGeom prst="round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Oh no! The ‘more than’ monkey is going to add one more. </a:t>
            </a:r>
            <a:br>
              <a:rPr lang="en-US" altLang="en-US" sz="1400" dirty="0">
                <a:solidFill>
                  <a:schemeClr val="bg2"/>
                </a:solidFill>
                <a:latin typeface="Twinkl" pitchFamily="2" charset="0"/>
              </a:rPr>
            </a:br>
            <a:r>
              <a:rPr lang="en-US" altLang="en-US" sz="1400" dirty="0">
                <a:solidFill>
                  <a:schemeClr val="bg2"/>
                </a:solidFill>
                <a:latin typeface="Twinkl" pitchFamily="2" charset="0"/>
              </a:rPr>
              <a:t>What is one more than 4?</a:t>
            </a:r>
            <a:endParaRPr lang="en-GB" sz="1400" dirty="0">
              <a:solidFill>
                <a:schemeClr val="bg2"/>
              </a:solidFill>
            </a:endParaRPr>
          </a:p>
        </p:txBody>
      </p:sp>
      <p:grpSp>
        <p:nvGrpSpPr>
          <p:cNvPr id="36" name="Small Monkey"/>
          <p:cNvGrpSpPr/>
          <p:nvPr/>
        </p:nvGrpSpPr>
        <p:grpSpPr>
          <a:xfrm>
            <a:off x="618025" y="1224348"/>
            <a:ext cx="1301078" cy="1271553"/>
            <a:chOff x="618025" y="1224348"/>
            <a:chExt cx="1301078" cy="1271553"/>
          </a:xfrm>
        </p:grpSpPr>
        <p:pic>
          <p:nvPicPr>
            <p:cNvPr id="4" name="Monkey Image"/>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025" y="1224348"/>
              <a:ext cx="983928" cy="1271553"/>
            </a:xfrm>
            <a:prstGeom prst="rect">
              <a:avLst/>
            </a:prstGeom>
          </p:spPr>
        </p:pic>
        <p:pic>
          <p:nvPicPr>
            <p:cNvPr id="7" name="Small Number Shap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pSp>
      <p:graphicFrame>
        <p:nvGraphicFramePr>
          <p:cNvPr id="9" name="Number Line"/>
          <p:cNvGraphicFramePr>
            <a:graphicFrameLocks noGrp="1"/>
          </p:cNvGraphicFramePr>
          <p:nvPr>
            <p:extLst/>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4435148"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6" name="Large Number Shap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170687" y="2383183"/>
            <a:ext cx="788838" cy="840377"/>
          </a:xfrm>
          <a:prstGeom prst="rect">
            <a:avLst/>
          </a:prstGeom>
        </p:spPr>
      </p:pic>
      <p:sp>
        <p:nvSpPr>
          <p:cNvPr id="32" name="Reveal Answer"/>
          <p:cNvSpPr/>
          <p:nvPr/>
        </p:nvSpPr>
        <p:spPr>
          <a:xfrm>
            <a:off x="7491229" y="1462019"/>
            <a:ext cx="1011392" cy="718039"/>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Reveal Answer</a:t>
            </a:r>
          </a:p>
        </p:txBody>
      </p:sp>
      <p:sp>
        <p:nvSpPr>
          <p:cNvPr id="33" name="Answer Text"/>
          <p:cNvSpPr/>
          <p:nvPr/>
        </p:nvSpPr>
        <p:spPr>
          <a:xfrm>
            <a:off x="790542" y="6246059"/>
            <a:ext cx="7579946" cy="513728"/>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more than 4 is 5.</a:t>
            </a:r>
          </a:p>
        </p:txBody>
      </p:sp>
      <p:pic>
        <p:nvPicPr>
          <p:cNvPr id="34" name="Picture 3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372264" y="3261564"/>
            <a:ext cx="1587261" cy="1679828"/>
          </a:xfrm>
          <a:prstGeom prst="rect">
            <a:avLst/>
          </a:prstGeom>
        </p:spPr>
      </p:pic>
      <p:pic>
        <p:nvPicPr>
          <p:cNvPr id="11" name="Picture 1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144733" y="4152859"/>
            <a:ext cx="1298536" cy="788659"/>
          </a:xfrm>
          <a:prstGeom prst="rect">
            <a:avLst/>
          </a:prstGeom>
        </p:spPr>
      </p:pic>
      <p:pic>
        <p:nvPicPr>
          <p:cNvPr id="41" name="Picture 4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573400" y="4176478"/>
            <a:ext cx="1298536" cy="788659"/>
          </a:xfrm>
          <a:prstGeom prst="rect">
            <a:avLst/>
          </a:prstGeom>
        </p:spPr>
      </p:pic>
      <p:pic>
        <p:nvPicPr>
          <p:cNvPr id="42" name="Picture 4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196273" y="3269966"/>
            <a:ext cx="1298536" cy="788659"/>
          </a:xfrm>
          <a:prstGeom prst="rect">
            <a:avLst/>
          </a:prstGeom>
        </p:spPr>
      </p:pic>
      <p:pic>
        <p:nvPicPr>
          <p:cNvPr id="43" name="Picture 4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624940" y="3293585"/>
            <a:ext cx="1298536" cy="788659"/>
          </a:xfrm>
          <a:prstGeom prst="rect">
            <a:avLst/>
          </a:prstGeom>
        </p:spPr>
      </p:pic>
      <p:pic>
        <p:nvPicPr>
          <p:cNvPr id="44" name="Picture 4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524508" y="2386575"/>
            <a:ext cx="1298536" cy="788659"/>
          </a:xfrm>
          <a:prstGeom prst="rect">
            <a:avLst/>
          </a:prstGeom>
        </p:spPr>
      </p:pic>
      <p:grpSp>
        <p:nvGrpSpPr>
          <p:cNvPr id="35" name="Group 34"/>
          <p:cNvGrpSpPr/>
          <p:nvPr/>
        </p:nvGrpSpPr>
        <p:grpSpPr>
          <a:xfrm>
            <a:off x="3747588" y="5101027"/>
            <a:ext cx="931698" cy="903813"/>
            <a:chOff x="2992853" y="5208309"/>
            <a:chExt cx="931698" cy="903813"/>
          </a:xfrm>
        </p:grpSpPr>
        <p:sp>
          <p:nvSpPr>
            <p:cNvPr id="37"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8" name="Isosceles Triangle 37"/>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3700477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500"/>
                                        <p:tgtEl>
                                          <p:spTgt spid="26"/>
                                        </p:tgtEl>
                                      </p:cBhvr>
                                    </p:animEffect>
                                  </p:childTnLst>
                                </p:cTn>
                              </p:par>
                              <p:par>
                                <p:cTn id="17" presetID="1" presetClass="exit" presetSubtype="0" fill="hold" nodeType="withEffect">
                                  <p:stCondLst>
                                    <p:cond delay="0"/>
                                  </p:stCondLst>
                                  <p:childTnLst>
                                    <p:set>
                                      <p:cBhvr>
                                        <p:cTn id="18" dur="1" fill="hold">
                                          <p:stCondLst>
                                            <p:cond delay="0"/>
                                          </p:stCondLst>
                                        </p:cTn>
                                        <p:tgtEl>
                                          <p:spTgt spid="36"/>
                                        </p:tgtEl>
                                        <p:attrNameLst>
                                          <p:attrName>style.visibility</p:attrName>
                                        </p:attrNameLst>
                                      </p:cBhvr>
                                      <p:to>
                                        <p:strVal val="hidden"/>
                                      </p:to>
                                    </p:set>
                                  </p:childTnLst>
                                </p:cTn>
                              </p:par>
                              <p:par>
                                <p:cTn id="19" presetID="10" presetClass="entr" presetSubtype="0" fill="hold" nodeType="withEffect">
                                  <p:stCondLst>
                                    <p:cond delay="0"/>
                                  </p:stCondLst>
                                  <p:childTnLst>
                                    <p:set>
                                      <p:cBhvr>
                                        <p:cTn id="20" dur="1" fill="hold">
                                          <p:stCondLst>
                                            <p:cond delay="0"/>
                                          </p:stCondLst>
                                        </p:cTn>
                                        <p:tgtEl>
                                          <p:spTgt spid="44"/>
                                        </p:tgtEl>
                                        <p:attrNameLst>
                                          <p:attrName>style.visibility</p:attrName>
                                        </p:attrNameLst>
                                      </p:cBhvr>
                                      <p:to>
                                        <p:strVal val="visible"/>
                                      </p:to>
                                    </p:set>
                                    <p:animEffect transition="in" filter="fade">
                                      <p:cBhvr>
                                        <p:cTn id="21"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32"/>
                    </p:tgtEl>
                  </p:cond>
                </p:stCondLst>
                <p:endSync evt="end" delay="0">
                  <p:rtn val="all"/>
                </p:endSync>
                <p:childTnLst>
                  <p:par>
                    <p:cTn id="23" fill="hold">
                      <p:stCondLst>
                        <p:cond delay="0"/>
                      </p:stCondLst>
                      <p:childTnLst>
                        <p:par>
                          <p:cTn id="24" fill="hold">
                            <p:stCondLst>
                              <p:cond delay="0"/>
                            </p:stCondLst>
                            <p:childTnLst>
                              <p:par>
                                <p:cTn id="25" presetID="10" presetClass="entr" presetSubtype="0" fill="hold" grpId="0"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childTnLst>
                                </p:cTn>
                              </p:par>
                              <p:par>
                                <p:cTn id="28" presetID="10" presetClass="entr" presetSubtype="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3"/>
                                        </p:tgtEl>
                                        <p:attrNameLst>
                                          <p:attrName>style.visibility</p:attrName>
                                        </p:attrNameLst>
                                      </p:cBhvr>
                                      <p:to>
                                        <p:strVal val="visible"/>
                                      </p:to>
                                    </p:set>
                                    <p:animEffect transition="in" filter="fade">
                                      <p:cBhvr>
                                        <p:cTn id="36" dur="500"/>
                                        <p:tgtEl>
                                          <p:spTgt spid="33"/>
                                        </p:tgtEl>
                                      </p:cBhvr>
                                    </p:animEffect>
                                  </p:childTnLst>
                                </p:cTn>
                              </p:par>
                              <p:par>
                                <p:cTn id="37" presetID="10" presetClass="entr" presetSubtype="0" fill="hold" nodeType="withEffect">
                                  <p:stCondLst>
                                    <p:cond delay="0"/>
                                  </p:stCondLst>
                                  <p:childTnLst>
                                    <p:set>
                                      <p:cBhvr>
                                        <p:cTn id="38" dur="1" fill="hold">
                                          <p:stCondLst>
                                            <p:cond delay="0"/>
                                          </p:stCondLst>
                                        </p:cTn>
                                        <p:tgtEl>
                                          <p:spTgt spid="35"/>
                                        </p:tgtEl>
                                        <p:attrNameLst>
                                          <p:attrName>style.visibility</p:attrName>
                                        </p:attrNameLst>
                                      </p:cBhvr>
                                      <p:to>
                                        <p:strVal val="visible"/>
                                      </p:to>
                                    </p:set>
                                    <p:animEffect transition="in" filter="fade">
                                      <p:cBhvr>
                                        <p:cTn id="39" dur="500"/>
                                        <p:tgtEl>
                                          <p:spTgt spid="35"/>
                                        </p:tgtEl>
                                      </p:cBhvr>
                                    </p:animEffect>
                                  </p:childTnLst>
                                </p:cTn>
                              </p:par>
                            </p:childTnLst>
                          </p:cTn>
                        </p:par>
                      </p:childTnLst>
                    </p:cTn>
                  </p:par>
                </p:childTnLst>
              </p:cTn>
              <p:nextCondLst>
                <p:cond evt="onClick" delay="0">
                  <p:tgtEl>
                    <p:spTgt spid="32"/>
                  </p:tgtEl>
                </p:cond>
              </p:nextCondLst>
            </p:seq>
          </p:childTnLst>
        </p:cTn>
      </p:par>
    </p:tnLst>
    <p:bldLst>
      <p:bldP spid="3" grpId="0" animBg="1"/>
      <p:bldP spid="29" grpId="0" animBg="1"/>
      <p:bldP spid="3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p:txBody>
          <a:bodyPr/>
          <a:lstStyle/>
          <a:p>
            <a:r>
              <a:rPr lang="en-GB" altLang="en-US" sz="3600" dirty="0"/>
              <a:t>How many parrots are there?</a:t>
            </a:r>
            <a:endParaRPr lang="en-GB" sz="3600" dirty="0">
              <a:latin typeface="+mn-lt"/>
            </a:endParaRPr>
          </a:p>
        </p:txBody>
      </p:sp>
      <p:sp>
        <p:nvSpPr>
          <p:cNvPr id="3" name="OH No! Text"/>
          <p:cNvSpPr/>
          <p:nvPr/>
        </p:nvSpPr>
        <p:spPr>
          <a:xfrm>
            <a:off x="2104846" y="1462020"/>
            <a:ext cx="5270739" cy="718039"/>
          </a:xfrm>
          <a:prstGeom prst="round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Oh no! The ‘more than’ monkey is going to add one more. </a:t>
            </a:r>
            <a:br>
              <a:rPr lang="en-US" altLang="en-US" sz="1400" dirty="0">
                <a:solidFill>
                  <a:schemeClr val="bg2"/>
                </a:solidFill>
                <a:latin typeface="Twinkl" pitchFamily="2" charset="0"/>
              </a:rPr>
            </a:br>
            <a:r>
              <a:rPr lang="en-US" altLang="en-US" sz="1400" dirty="0">
                <a:solidFill>
                  <a:schemeClr val="bg2"/>
                </a:solidFill>
                <a:latin typeface="Twinkl" pitchFamily="2" charset="0"/>
              </a:rPr>
              <a:t>What is one more than 9?</a:t>
            </a:r>
            <a:endParaRPr lang="en-GB" sz="1400" dirty="0">
              <a:solidFill>
                <a:schemeClr val="bg2"/>
              </a:solidFill>
            </a:endParaRPr>
          </a:p>
        </p:txBody>
      </p:sp>
      <p:grpSp>
        <p:nvGrpSpPr>
          <p:cNvPr id="36" name="Small Monkey"/>
          <p:cNvGrpSpPr/>
          <p:nvPr/>
        </p:nvGrpSpPr>
        <p:grpSpPr>
          <a:xfrm>
            <a:off x="618025" y="1224348"/>
            <a:ext cx="1301078" cy="1271553"/>
            <a:chOff x="618025" y="1224348"/>
            <a:chExt cx="1301078" cy="1271553"/>
          </a:xfrm>
        </p:grpSpPr>
        <p:pic>
          <p:nvPicPr>
            <p:cNvPr id="4" name="Monkey Image"/>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025" y="1224348"/>
              <a:ext cx="983928" cy="1271553"/>
            </a:xfrm>
            <a:prstGeom prst="rect">
              <a:avLst/>
            </a:prstGeom>
          </p:spPr>
        </p:pic>
        <p:pic>
          <p:nvPicPr>
            <p:cNvPr id="7" name="Small Number Shap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pSp>
      <p:graphicFrame>
        <p:nvGraphicFramePr>
          <p:cNvPr id="9" name="Number Line"/>
          <p:cNvGraphicFramePr>
            <a:graphicFrameLocks noGrp="1"/>
          </p:cNvGraphicFramePr>
          <p:nvPr>
            <p:extLst/>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8150934"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6" name="Large Number Shap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90058" y="2383183"/>
            <a:ext cx="495766" cy="528157"/>
          </a:xfrm>
          <a:prstGeom prst="rect">
            <a:avLst/>
          </a:prstGeom>
        </p:spPr>
      </p:pic>
      <p:sp>
        <p:nvSpPr>
          <p:cNvPr id="32" name="Reveal Answer"/>
          <p:cNvSpPr/>
          <p:nvPr/>
        </p:nvSpPr>
        <p:spPr>
          <a:xfrm>
            <a:off x="7491229" y="1462019"/>
            <a:ext cx="1011392" cy="718039"/>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Reveal Answer</a:t>
            </a:r>
          </a:p>
        </p:txBody>
      </p:sp>
      <p:sp>
        <p:nvSpPr>
          <p:cNvPr id="33" name="Answer Text"/>
          <p:cNvSpPr/>
          <p:nvPr/>
        </p:nvSpPr>
        <p:spPr>
          <a:xfrm>
            <a:off x="790542" y="6246059"/>
            <a:ext cx="7579946" cy="513728"/>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more than 9 is 10.</a:t>
            </a:r>
          </a:p>
        </p:txBody>
      </p:sp>
      <p:pic>
        <p:nvPicPr>
          <p:cNvPr id="38" name="Picture 3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390058" y="2376840"/>
            <a:ext cx="1050421" cy="2642242"/>
          </a:xfrm>
          <a:prstGeom prst="rect">
            <a:avLst/>
          </a:prstGeom>
        </p:spPr>
      </p:pic>
      <p:pic>
        <p:nvPicPr>
          <p:cNvPr id="5" name="Picture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649184" y="4545081"/>
            <a:ext cx="400705" cy="482929"/>
          </a:xfrm>
          <a:prstGeom prst="rect">
            <a:avLst/>
          </a:prstGeom>
        </p:spPr>
      </p:pic>
      <p:pic>
        <p:nvPicPr>
          <p:cNvPr id="39" name="Picture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197557" y="4548402"/>
            <a:ext cx="400705" cy="482929"/>
          </a:xfrm>
          <a:prstGeom prst="rect">
            <a:avLst/>
          </a:prstGeom>
        </p:spPr>
      </p:pic>
      <p:pic>
        <p:nvPicPr>
          <p:cNvPr id="40" name="Picture 3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639208" y="4017550"/>
            <a:ext cx="400705" cy="482929"/>
          </a:xfrm>
          <a:prstGeom prst="rect">
            <a:avLst/>
          </a:prstGeom>
        </p:spPr>
      </p:pic>
      <p:pic>
        <p:nvPicPr>
          <p:cNvPr id="45" name="Picture 4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187581" y="4020871"/>
            <a:ext cx="400705" cy="482929"/>
          </a:xfrm>
          <a:prstGeom prst="rect">
            <a:avLst/>
          </a:prstGeom>
        </p:spPr>
      </p:pic>
      <p:pic>
        <p:nvPicPr>
          <p:cNvPr id="46" name="Picture 4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629232" y="3497653"/>
            <a:ext cx="400705" cy="482929"/>
          </a:xfrm>
          <a:prstGeom prst="rect">
            <a:avLst/>
          </a:prstGeom>
        </p:spPr>
      </p:pic>
      <p:pic>
        <p:nvPicPr>
          <p:cNvPr id="47" name="Picture 4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177605" y="3500974"/>
            <a:ext cx="400705" cy="482929"/>
          </a:xfrm>
          <a:prstGeom prst="rect">
            <a:avLst/>
          </a:prstGeom>
        </p:spPr>
      </p:pic>
      <p:pic>
        <p:nvPicPr>
          <p:cNvPr id="48" name="Picture 4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619256" y="2938640"/>
            <a:ext cx="400705" cy="482929"/>
          </a:xfrm>
          <a:prstGeom prst="rect">
            <a:avLst/>
          </a:prstGeom>
        </p:spPr>
      </p:pic>
      <p:pic>
        <p:nvPicPr>
          <p:cNvPr id="49" name="Picture 4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167629" y="2941961"/>
            <a:ext cx="400705" cy="482929"/>
          </a:xfrm>
          <a:prstGeom prst="rect">
            <a:avLst/>
          </a:prstGeom>
        </p:spPr>
      </p:pic>
      <p:pic>
        <p:nvPicPr>
          <p:cNvPr id="50" name="Picture 4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609280" y="2383171"/>
            <a:ext cx="400705" cy="482929"/>
          </a:xfrm>
          <a:prstGeom prst="rect">
            <a:avLst/>
          </a:prstGeom>
        </p:spPr>
      </p:pic>
      <p:pic>
        <p:nvPicPr>
          <p:cNvPr id="51" name="Picture 5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157653" y="2386492"/>
            <a:ext cx="400705" cy="482929"/>
          </a:xfrm>
          <a:prstGeom prst="rect">
            <a:avLst/>
          </a:prstGeom>
        </p:spPr>
      </p:pic>
      <p:grpSp>
        <p:nvGrpSpPr>
          <p:cNvPr id="37" name="Group 36"/>
          <p:cNvGrpSpPr/>
          <p:nvPr/>
        </p:nvGrpSpPr>
        <p:grpSpPr>
          <a:xfrm>
            <a:off x="7455030" y="5118297"/>
            <a:ext cx="931698" cy="903813"/>
            <a:chOff x="2992853" y="5208309"/>
            <a:chExt cx="931698" cy="903813"/>
          </a:xfrm>
        </p:grpSpPr>
        <p:sp>
          <p:nvSpPr>
            <p:cNvPr id="41"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2" name="Isosceles Triangle 41"/>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3788838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500"/>
                                        <p:tgtEl>
                                          <p:spTgt spid="26"/>
                                        </p:tgtEl>
                                      </p:cBhvr>
                                    </p:animEffect>
                                  </p:childTnLst>
                                </p:cTn>
                              </p:par>
                              <p:par>
                                <p:cTn id="17" presetID="1" presetClass="exit" presetSubtype="0" fill="hold" nodeType="withEffect">
                                  <p:stCondLst>
                                    <p:cond delay="0"/>
                                  </p:stCondLst>
                                  <p:childTnLst>
                                    <p:set>
                                      <p:cBhvr>
                                        <p:cTn id="18" dur="1" fill="hold">
                                          <p:stCondLst>
                                            <p:cond delay="0"/>
                                          </p:stCondLst>
                                        </p:cTn>
                                        <p:tgtEl>
                                          <p:spTgt spid="36"/>
                                        </p:tgtEl>
                                        <p:attrNameLst>
                                          <p:attrName>style.visibility</p:attrName>
                                        </p:attrNameLst>
                                      </p:cBhvr>
                                      <p:to>
                                        <p:strVal val="hidden"/>
                                      </p:to>
                                    </p:set>
                                  </p:childTnLst>
                                </p:cTn>
                              </p:par>
                              <p:par>
                                <p:cTn id="19" presetID="10" presetClass="entr" presetSubtype="0" fill="hold" nodeType="withEffect">
                                  <p:stCondLst>
                                    <p:cond delay="0"/>
                                  </p:stCondLst>
                                  <p:childTnLst>
                                    <p:set>
                                      <p:cBhvr>
                                        <p:cTn id="20" dur="1" fill="hold">
                                          <p:stCondLst>
                                            <p:cond delay="0"/>
                                          </p:stCondLst>
                                        </p:cTn>
                                        <p:tgtEl>
                                          <p:spTgt spid="50"/>
                                        </p:tgtEl>
                                        <p:attrNameLst>
                                          <p:attrName>style.visibility</p:attrName>
                                        </p:attrNameLst>
                                      </p:cBhvr>
                                      <p:to>
                                        <p:strVal val="visible"/>
                                      </p:to>
                                    </p:set>
                                    <p:animEffect transition="in" filter="fade">
                                      <p:cBhvr>
                                        <p:cTn id="21"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32"/>
                    </p:tgtEl>
                  </p:cond>
                </p:stCondLst>
                <p:endSync evt="end" delay="0">
                  <p:rtn val="all"/>
                </p:endSync>
                <p:childTnLst>
                  <p:par>
                    <p:cTn id="23" fill="hold">
                      <p:stCondLst>
                        <p:cond delay="0"/>
                      </p:stCondLst>
                      <p:childTnLst>
                        <p:par>
                          <p:cTn id="24" fill="hold">
                            <p:stCondLst>
                              <p:cond delay="0"/>
                            </p:stCondLst>
                            <p:childTnLst>
                              <p:par>
                                <p:cTn id="25" presetID="10" presetClass="entr" presetSubtype="0" fill="hold" grpId="0"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childTnLst>
                                </p:cTn>
                              </p:par>
                              <p:par>
                                <p:cTn id="28" presetID="10" presetClass="entr" presetSubtype="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3"/>
                                        </p:tgtEl>
                                        <p:attrNameLst>
                                          <p:attrName>style.visibility</p:attrName>
                                        </p:attrNameLst>
                                      </p:cBhvr>
                                      <p:to>
                                        <p:strVal val="visible"/>
                                      </p:to>
                                    </p:set>
                                    <p:animEffect transition="in" filter="fade">
                                      <p:cBhvr>
                                        <p:cTn id="36" dur="500"/>
                                        <p:tgtEl>
                                          <p:spTgt spid="33"/>
                                        </p:tgtEl>
                                      </p:cBhvr>
                                    </p:animEffect>
                                  </p:childTnLst>
                                </p:cTn>
                              </p:par>
                              <p:par>
                                <p:cTn id="37" presetID="10" presetClass="entr" presetSubtype="0" fill="hold" nodeType="withEffect">
                                  <p:stCondLst>
                                    <p:cond delay="0"/>
                                  </p:stCondLst>
                                  <p:childTnLst>
                                    <p:set>
                                      <p:cBhvr>
                                        <p:cTn id="38" dur="1" fill="hold">
                                          <p:stCondLst>
                                            <p:cond delay="0"/>
                                          </p:stCondLst>
                                        </p:cTn>
                                        <p:tgtEl>
                                          <p:spTgt spid="37"/>
                                        </p:tgtEl>
                                        <p:attrNameLst>
                                          <p:attrName>style.visibility</p:attrName>
                                        </p:attrNameLst>
                                      </p:cBhvr>
                                      <p:to>
                                        <p:strVal val="visible"/>
                                      </p:to>
                                    </p:set>
                                    <p:animEffect transition="in" filter="fade">
                                      <p:cBhvr>
                                        <p:cTn id="39" dur="500"/>
                                        <p:tgtEl>
                                          <p:spTgt spid="37"/>
                                        </p:tgtEl>
                                      </p:cBhvr>
                                    </p:animEffect>
                                  </p:childTnLst>
                                </p:cTn>
                              </p:par>
                            </p:childTnLst>
                          </p:cTn>
                        </p:par>
                      </p:childTnLst>
                    </p:cTn>
                  </p:par>
                </p:childTnLst>
              </p:cTn>
              <p:nextCondLst>
                <p:cond evt="onClick" delay="0">
                  <p:tgtEl>
                    <p:spTgt spid="32"/>
                  </p:tgtEl>
                </p:cond>
              </p:nextCondLst>
            </p:seq>
          </p:childTnLst>
        </p:cTn>
      </p:par>
    </p:tnLst>
    <p:bldLst>
      <p:bldP spid="3" grpId="0" animBg="1"/>
      <p:bldP spid="29" grpId="0" animBg="1"/>
      <p:bldP spid="3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H No! Text"/>
          <p:cNvSpPr/>
          <p:nvPr/>
        </p:nvSpPr>
        <p:spPr>
          <a:xfrm>
            <a:off x="796930" y="665012"/>
            <a:ext cx="6578655" cy="718039"/>
          </a:xfrm>
          <a:prstGeom prst="round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altLang="en-US" sz="1400" dirty="0">
                <a:solidFill>
                  <a:schemeClr val="bg2"/>
                </a:solidFill>
                <a:latin typeface="Twinkl" pitchFamily="2" charset="0"/>
              </a:rPr>
              <a:t>The cheeky ‘more than’ monkey has added one more himself.</a:t>
            </a:r>
            <a:br>
              <a:rPr lang="en-GB" altLang="en-US" sz="1400" dirty="0">
                <a:solidFill>
                  <a:schemeClr val="bg2"/>
                </a:solidFill>
                <a:latin typeface="Twinkl" pitchFamily="2" charset="0"/>
              </a:rPr>
            </a:br>
            <a:r>
              <a:rPr lang="en-GB" altLang="en-US" sz="1400" dirty="0">
                <a:solidFill>
                  <a:schemeClr val="bg2"/>
                </a:solidFill>
                <a:latin typeface="Twinkl" pitchFamily="2" charset="0"/>
              </a:rPr>
              <a:t>What’s one more than 1?</a:t>
            </a:r>
            <a:endParaRPr lang="en-GB" sz="1400" dirty="0">
              <a:solidFill>
                <a:schemeClr val="bg2"/>
              </a:solidFill>
            </a:endParaRPr>
          </a:p>
        </p:txBody>
      </p:sp>
      <p:sp>
        <p:nvSpPr>
          <p:cNvPr id="32" name="Reveal Answer"/>
          <p:cNvSpPr/>
          <p:nvPr/>
        </p:nvSpPr>
        <p:spPr>
          <a:xfrm>
            <a:off x="7491229" y="665011"/>
            <a:ext cx="1011392" cy="718039"/>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Reveal Answer</a:t>
            </a:r>
          </a:p>
        </p:txBody>
      </p:sp>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78815" y="1817011"/>
            <a:ext cx="2251964" cy="2910264"/>
          </a:xfrm>
          <a:prstGeom prst="rect">
            <a:avLst/>
          </a:prstGeom>
        </p:spPr>
      </p:pic>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90758" y="2269823"/>
            <a:ext cx="511026" cy="544165"/>
          </a:xfrm>
          <a:prstGeom prst="rect">
            <a:avLst/>
          </a:prstGeom>
        </p:spPr>
      </p:pic>
      <p:pic>
        <p:nvPicPr>
          <p:cNvPr id="41" name="Picture 4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95854" y="4105627"/>
            <a:ext cx="511026" cy="544165"/>
          </a:xfrm>
          <a:prstGeom prst="rect">
            <a:avLst/>
          </a:prstGeom>
        </p:spPr>
      </p:pic>
      <p:pic>
        <p:nvPicPr>
          <p:cNvPr id="42" name="Picture 4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657874" y="4105627"/>
            <a:ext cx="511026" cy="544165"/>
          </a:xfrm>
          <a:prstGeom prst="rect">
            <a:avLst/>
          </a:prstGeom>
        </p:spPr>
      </p:pic>
      <p:sp>
        <p:nvSpPr>
          <p:cNvPr id="43" name="OH No! Text"/>
          <p:cNvSpPr/>
          <p:nvPr/>
        </p:nvSpPr>
        <p:spPr>
          <a:xfrm>
            <a:off x="796930" y="5116474"/>
            <a:ext cx="7705691" cy="1164368"/>
          </a:xfrm>
          <a:prstGeom prst="roundRect">
            <a:avLst>
              <a:gd name="adj" fmla="val 8645"/>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1"/>
                </a:solidFill>
                <a:latin typeface="Twinkl" pitchFamily="2" charset="0"/>
              </a:rPr>
              <a:t>One more than 1 is 2.</a:t>
            </a:r>
          </a:p>
          <a:p>
            <a:pPr algn="ctr"/>
            <a:endParaRPr lang="en-US" altLang="en-US" sz="1400" dirty="0">
              <a:solidFill>
                <a:schemeClr val="bg1"/>
              </a:solidFill>
              <a:latin typeface="Twinkl" pitchFamily="2" charset="0"/>
            </a:endParaRPr>
          </a:p>
          <a:p>
            <a:pPr algn="ctr"/>
            <a:r>
              <a:rPr lang="en-US" altLang="en-US" sz="1400" dirty="0">
                <a:solidFill>
                  <a:schemeClr val="bg1"/>
                </a:solidFill>
                <a:latin typeface="Twinkl" pitchFamily="2" charset="0"/>
              </a:rPr>
              <a:t> The cheeky ‘more than’ monkey is in trouble with Mummy monkey for confusing the </a:t>
            </a:r>
          </a:p>
          <a:p>
            <a:pPr algn="ctr"/>
            <a:r>
              <a:rPr lang="en-US" altLang="en-US" sz="1400">
                <a:solidFill>
                  <a:schemeClr val="bg1"/>
                </a:solidFill>
                <a:latin typeface="Twinkl" pitchFamily="2" charset="0"/>
              </a:rPr>
              <a:t>zookeeper</a:t>
            </a:r>
            <a:r>
              <a:rPr lang="en-US" altLang="en-US" sz="1400" dirty="0">
                <a:solidFill>
                  <a:schemeClr val="bg1"/>
                </a:solidFill>
                <a:latin typeface="Twinkl" pitchFamily="2" charset="0"/>
              </a:rPr>
              <a:t>… Oh dear ‘more than’ monkey!</a:t>
            </a:r>
            <a:endParaRPr lang="en-GB" sz="1400" dirty="0">
              <a:solidFill>
                <a:schemeClr val="bg1"/>
              </a:solidFill>
            </a:endParaRPr>
          </a:p>
        </p:txBody>
      </p:sp>
      <p:pic>
        <p:nvPicPr>
          <p:cNvPr id="25" name="Picture 2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173571" y="2866871"/>
            <a:ext cx="3121051" cy="2756112"/>
          </a:xfrm>
          <a:prstGeom prst="rect">
            <a:avLst/>
          </a:prstGeom>
        </p:spPr>
      </p:pic>
    </p:spTree>
    <p:custDataLst>
      <p:tags r:id="rId1"/>
    </p:custDataLst>
    <p:extLst>
      <p:ext uri="{BB962C8B-B14F-4D97-AF65-F5344CB8AC3E}">
        <p14:creationId xmlns:p14="http://schemas.microsoft.com/office/powerpoint/2010/main" val="3332264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2"/>
                                        </p:tgtEl>
                                        <p:attrNameLst>
                                          <p:attrName>style.visibility</p:attrName>
                                        </p:attrNameLst>
                                      </p:cBhvr>
                                      <p:to>
                                        <p:strVal val="visible"/>
                                      </p:to>
                                    </p:set>
                                    <p:animEffect transition="in" filter="fade">
                                      <p:cBhvr>
                                        <p:cTn id="12" dur="500"/>
                                        <p:tgtEl>
                                          <p:spTgt spid="42"/>
                                        </p:tgtEl>
                                      </p:cBhvr>
                                    </p:animEffect>
                                  </p:childTnLst>
                                </p:cTn>
                              </p:par>
                              <p:par>
                                <p:cTn id="13" presetID="1" presetClass="exit" presetSubtype="0" fill="hold" nodeType="withEffect">
                                  <p:stCondLst>
                                    <p:cond delay="0"/>
                                  </p:stCondLst>
                                  <p:childTnLst>
                                    <p:set>
                                      <p:cBhvr>
                                        <p:cTn id="14" dur="1" fill="hold">
                                          <p:stCondLst>
                                            <p:cond delay="0"/>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32"/>
                    </p:tgtEl>
                  </p:cond>
                </p:stCondLst>
                <p:endSync evt="end" delay="0">
                  <p:rtn val="all"/>
                </p:endSync>
                <p:childTnLst>
                  <p:par>
                    <p:cTn id="16" fill="hold">
                      <p:stCondLst>
                        <p:cond delay="0"/>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3"/>
                                        </p:tgtEl>
                                        <p:attrNameLst>
                                          <p:attrName>style.visibility</p:attrName>
                                        </p:attrNameLst>
                                      </p:cBhvr>
                                      <p:to>
                                        <p:strVal val="visible"/>
                                      </p:to>
                                    </p:set>
                                    <p:animEffect transition="in" filter="fade">
                                      <p:cBhvr>
                                        <p:cTn id="20" dur="500"/>
                                        <p:tgtEl>
                                          <p:spTgt spid="43"/>
                                        </p:tgtEl>
                                      </p:cBhvr>
                                    </p:animEffect>
                                  </p:childTnLst>
                                </p:cTn>
                              </p:par>
                              <p:par>
                                <p:cTn id="21" presetID="10" presetClass="entr" presetSubtype="0" fill="hold" nodeType="with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fade">
                                      <p:cBhvr>
                                        <p:cTn id="23" dur="500"/>
                                        <p:tgtEl>
                                          <p:spTgt spid="25"/>
                                        </p:tgtEl>
                                      </p:cBhvr>
                                    </p:animEffect>
                                  </p:childTnLst>
                                </p:cTn>
                              </p:par>
                            </p:childTnLst>
                          </p:cTn>
                        </p:par>
                      </p:childTnLst>
                    </p:cTn>
                  </p:par>
                </p:childTnLst>
              </p:cTn>
              <p:nextCondLst>
                <p:cond evt="onClick" delay="0">
                  <p:tgtEl>
                    <p:spTgt spid="32"/>
                  </p:tgtEl>
                </p:cond>
              </p:nextCondLst>
            </p:seq>
          </p:childTnLst>
        </p:cTn>
      </p:par>
    </p:tnLst>
    <p:bldLst>
      <p:bldP spid="3" grpId="0" animBg="1"/>
      <p:bldP spid="4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corded Sound">
            <a:hlinkClick r:id="" action="ppaction://media"/>
            <a:extLst>
              <a:ext uri="{FF2B5EF4-FFF2-40B4-BE49-F238E27FC236}">
                <a16:creationId xmlns:a16="http://schemas.microsoft.com/office/drawing/2014/main" id="{1EC38968-CCAF-4E34-8404-C84C54E782EC}"/>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4267200" y="3124200"/>
            <a:ext cx="609600" cy="609600"/>
          </a:xfrm>
          <a:prstGeom prst="rect">
            <a:avLst/>
          </a:prstGeom>
        </p:spPr>
      </p:pic>
    </p:spTree>
    <p:custDataLst>
      <p:tags r:id="rId1"/>
    </p:custDataLst>
    <p:extLst>
      <p:ext uri="{BB962C8B-B14F-4D97-AF65-F5344CB8AC3E}">
        <p14:creationId xmlns:p14="http://schemas.microsoft.com/office/powerpoint/2010/main" val="1808075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26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 name="TIMING" val="|2.9"/>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178</TotalTime>
  <Words>431</Words>
  <Application>Microsoft Office PowerPoint</Application>
  <PresentationFormat>On-screen Show (4:3)</PresentationFormat>
  <Paragraphs>108</Paragraphs>
  <Slides>10</Slides>
  <Notes>10</Notes>
  <HiddenSlides>0</HiddenSlides>
  <MMClips>4</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Twinkl</vt:lpstr>
      <vt:lpstr>Calibri</vt:lpstr>
      <vt:lpstr>Arial</vt:lpstr>
      <vt:lpstr>Office Theme</vt:lpstr>
      <vt:lpstr>PowerPoint Presentation</vt:lpstr>
      <vt:lpstr>  Every time the zookeeper arrives at an animal enclosure and counts the animals, the ‘more than’ monkey adds one more.  Can you help the zookeeper work out what one more will be?</vt:lpstr>
      <vt:lpstr>How many lions are there?</vt:lpstr>
      <vt:lpstr>How many elephants are there?</vt:lpstr>
      <vt:lpstr>How many frogs are there?</vt:lpstr>
      <vt:lpstr>How many snakes are there?</vt:lpstr>
      <vt:lpstr>How many seals are there?</vt:lpstr>
      <vt:lpstr>How many parrots are there?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Sabine Drabble</dc:creator>
  <cp:lastModifiedBy>Amelia Mcevoy</cp:lastModifiedBy>
  <cp:revision>15</cp:revision>
  <dcterms:created xsi:type="dcterms:W3CDTF">2019-02-14T13:25:20Z</dcterms:created>
  <dcterms:modified xsi:type="dcterms:W3CDTF">2021-02-01T13:58:36Z</dcterms:modified>
</cp:coreProperties>
</file>