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3" r:id="rId6"/>
    <p:sldId id="291" r:id="rId7"/>
    <p:sldId id="292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271" r:id="rId16"/>
    <p:sldId id="301" r:id="rId17"/>
    <p:sldId id="302" r:id="rId18"/>
    <p:sldId id="303" r:id="rId19"/>
    <p:sldId id="304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bZhl6YcrxZQ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2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2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2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2.png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7" Type="http://schemas.openxmlformats.org/officeDocument/2006/relationships/image" Target="../media/image2.png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week, we are learning about the split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a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619625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6523D87-0FEC-4C23-96F8-A118B532A1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60"/>
    </mc:Choice>
    <mc:Fallback xmlns="">
      <p:transition spd="slow" advTm="11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66CA840-CFEC-42BF-8425-B528F438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1E4837DC-710A-41D0-8D0B-B2F404485CD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A split digraph is just like any other digraph you’ve learnt about like: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oa, ee, sh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The blue arrow shows us that a single letter belongs in the space between the ‘a’ and the ‘e’.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>
                <a:latin typeface="CCW Cursive Writing 1" panose="03050602040000000000" pitchFamily="66" charset="0"/>
              </a:rPr>
              <a:t>		  </a:t>
            </a:r>
            <a:r>
              <a:rPr lang="en-GB" altLang="en-US" sz="7200">
                <a:latin typeface="CCW Cursive Writing 1" panose="03050602040000000000" pitchFamily="66" charset="0"/>
              </a:rPr>
              <a:t>a   e</a:t>
            </a: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3076" name="Group 13">
            <a:extLst>
              <a:ext uri="{FF2B5EF4-FFF2-40B4-BE49-F238E27FC236}">
                <a16:creationId xmlns:a16="http://schemas.microsoft.com/office/drawing/2014/main" id="{E175BD89-0EA7-49C5-8CB6-64BCA3AFEBAF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5257800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E9DEFA0-8AAF-40F6-83B1-F2D410D21F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90"/>
    </mc:Choice>
    <mc:Fallback xmlns="">
      <p:transition spd="slow" advTm="11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6EBBB9F8-FA5A-40A4-9A01-6D470343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4F9FE2-46DD-4A1B-86D1-41DC9217406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We call the ‘e’ at the end of this split digraph ‘Magic e’. It has an important job to do.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It turns the ‘a’ from a short sound into a long sound.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>
                <a:latin typeface="CCW Cursive Writing 1" panose="03050602040000000000" pitchFamily="66" charset="0"/>
              </a:rPr>
              <a:t>    a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Watch this ‘Magic e’ video: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  <a:hlinkClick r:id="rId5"/>
              </a:rPr>
              <a:t>Magic e Song</a:t>
            </a:r>
            <a:r>
              <a:rPr lang="en-GB" altLang="en-US" sz="2000">
                <a:latin typeface="CCW Cursive Writing 1" panose="03050602040000000000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4100" name="Group 13">
            <a:extLst>
              <a:ext uri="{FF2B5EF4-FFF2-40B4-BE49-F238E27FC236}">
                <a16:creationId xmlns:a16="http://schemas.microsoft.com/office/drawing/2014/main" id="{EFC833B1-DFCB-461C-9F5C-FC4F02EBDD3C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149725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7EF94B-9791-4AA0-84AA-E9C1E38721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97"/>
    </mc:Choice>
    <mc:Fallback xmlns="">
      <p:transition spd="slow" advTm="32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2BD32CF-4B69-4A6F-ADBD-324ADE39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510A67F-B6AF-4054-881B-C52AD2E7489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On the next few pages are words that contain the split a digraph.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Sound them out with me and don’t forget to use your fingers.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>
                <a:latin typeface="CCW Cursive Writing 1" panose="03050602040000000000" pitchFamily="66" charset="0"/>
              </a:rPr>
              <a:t>    a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5124" name="Group 13">
            <a:extLst>
              <a:ext uri="{FF2B5EF4-FFF2-40B4-BE49-F238E27FC236}">
                <a16:creationId xmlns:a16="http://schemas.microsoft.com/office/drawing/2014/main" id="{FDD70130-38A4-4FDC-A5C2-9C4D58FC8609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3841750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020F879-2071-464E-8F19-29C30C7DDA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27"/>
    </mc:Choice>
    <mc:Fallback xmlns="">
      <p:transition spd="slow" advTm="16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404757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627784" y="1700808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wave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27B0DEC-8BAC-4B89-A9E4-4CD021189A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4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347" y="3356992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197820" y="1669518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spade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1C47AB1-93B7-4637-AB68-01AB071788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70043075"/>
      </p:ext>
    </p:extLst>
  </p:cSld>
  <p:clrMapOvr>
    <a:masterClrMapping/>
  </p:clrMapOvr>
  <p:transition advTm="7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284984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197820" y="1669518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flame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6B6D509-4887-44CA-930D-DAC92DE5A4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5532605"/>
      </p:ext>
    </p:extLst>
  </p:cSld>
  <p:clrMapOvr>
    <a:masterClrMapping/>
  </p:clrMapOvr>
  <p:transition advTm="8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84984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1511660" y="1628800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mistake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095E2AA-D238-41E3-920A-6E26A5F78E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98140935"/>
      </p:ext>
    </p:extLst>
  </p:cSld>
  <p:clrMapOvr>
    <a:masterClrMapping/>
  </p:clrMapOvr>
  <p:transition advTm="99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482" y="3752786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462955" y="2089995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brave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C328301-96BE-4A8A-973A-DF22ED7357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1906041"/>
      </p:ext>
    </p:extLst>
  </p:cSld>
  <p:clrMapOvr>
    <a:masterClrMapping/>
  </p:clrMapOvr>
  <p:transition advTm="75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482" y="3752786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462955" y="2089995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space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FD761EB-5BCE-4CE6-9591-27618974254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5414348"/>
      </p:ext>
    </p:extLst>
  </p:cSld>
  <p:clrMapOvr>
    <a:masterClrMapping/>
  </p:clrMapOvr>
  <p:transition advTm="76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186" y="3735343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462955" y="2089995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tape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E404D85-8D4D-4A91-865A-2D0F51934CB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48101561"/>
      </p:ext>
    </p:extLst>
  </p:cSld>
  <p:clrMapOvr>
    <a:masterClrMapping/>
  </p:clrMapOvr>
  <p:transition advTm="63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753213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915816" y="2153161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late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665C114-1464-4190-9CC7-7496A9151F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3077083"/>
      </p:ext>
    </p:extLst>
  </p:cSld>
  <p:clrMapOvr>
    <a:masterClrMapping/>
  </p:clrMapOvr>
  <p:transition advTm="72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757991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411760" y="2135291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skate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3023CE4-3E99-413C-ADD8-04A0DEA097E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2110255"/>
      </p:ext>
    </p:extLst>
  </p:cSld>
  <p:clrMapOvr>
    <a:masterClrMapping/>
  </p:clrMapOvr>
  <p:transition advTm="80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08062" y="852449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23786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499B93-4B65-414B-86F8-CFFE7DE80EA3}"/>
              </a:ext>
            </a:extLst>
          </p:cNvPr>
          <p:cNvSpPr txBox="1"/>
          <p:nvPr/>
        </p:nvSpPr>
        <p:spPr>
          <a:xfrm>
            <a:off x="2411760" y="2135291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latin typeface="Comic Sans MS" panose="030F0702030302020204" pitchFamily="66" charset="0"/>
              </a:rPr>
              <a:t>plate</a:t>
            </a:r>
            <a:endParaRPr lang="en-US" sz="120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7E0C933-EF4F-4C3B-96E1-D2FF24CF2B7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6309020"/>
      </p:ext>
    </p:extLst>
  </p:cSld>
  <p:clrMapOvr>
    <a:masterClrMapping/>
  </p:clrMapOvr>
  <p:transition advTm="81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DICTATION ACTIVITY: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Listen to the sentences that I read aloud. Write them down and don’t forget to draw the curved arrow under the split digraph.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6A3938A-F1F1-4D25-A823-9B3F675E26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33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79A316A-17F6-447F-AEE4-E7FF92D314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6158623"/>
      </p:ext>
    </p:extLst>
  </p:cSld>
  <p:clrMapOvr>
    <a:masterClrMapping/>
  </p:clrMapOvr>
  <p:transition advTm="154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DDE00-78B2-4C6C-AD0D-46D5E88AE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F8136-EB33-403C-BCDD-06D261C7E2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2E88C754-0D1F-4483-99DD-F950D18794DD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2F6676-D83C-4D5E-9199-CB10E857B2CD}"/>
              </a:ext>
            </a:extLst>
          </p:cNvPr>
          <p:cNvSpPr txBox="1"/>
          <p:nvPr/>
        </p:nvSpPr>
        <p:spPr>
          <a:xfrm>
            <a:off x="1115616" y="1196752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I want to wave to my friend.</a:t>
            </a:r>
            <a:endParaRPr lang="en-US" sz="5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12425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DDE00-78B2-4C6C-AD0D-46D5E88AE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F8136-EB33-403C-BCDD-06D261C7E2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2E88C754-0D1F-4483-99DD-F950D18794DD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CB72FA3-66EB-41D7-B255-99707A3FB7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153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88"/>
    </mc:Choice>
    <mc:Fallback>
      <p:transition spd="slow" advTm="15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DDE00-78B2-4C6C-AD0D-46D5E88AE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F8136-EB33-403C-BCDD-06D261C7E2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2E88C754-0D1F-4483-99DD-F950D18794DD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2F6676-D83C-4D5E-9199-CB10E857B2CD}"/>
              </a:ext>
            </a:extLst>
          </p:cNvPr>
          <p:cNvSpPr txBox="1"/>
          <p:nvPr/>
        </p:nvSpPr>
        <p:spPr>
          <a:xfrm>
            <a:off x="1115616" y="1196752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You must not be late for school.</a:t>
            </a:r>
            <a:endParaRPr lang="en-US" sz="5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688654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845</TotalTime>
  <Words>205</Words>
  <Application>Microsoft Office PowerPoint</Application>
  <PresentationFormat>On-screen Show (4:3)</PresentationFormat>
  <Paragraphs>41</Paragraphs>
  <Slides>19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CCW Cursive Writing 1</vt:lpstr>
      <vt:lpstr>Comic Sans MS</vt:lpstr>
      <vt:lpstr>Office Theme</vt:lpstr>
      <vt:lpstr>Phonics </vt:lpstr>
      <vt:lpstr>Phonics </vt:lpstr>
      <vt:lpstr>Phonics </vt:lpstr>
      <vt:lpstr>Phonics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220</cp:revision>
  <dcterms:created xsi:type="dcterms:W3CDTF">2012-11-21T10:26:22Z</dcterms:created>
  <dcterms:modified xsi:type="dcterms:W3CDTF">2021-01-13T12:58:27Z</dcterms:modified>
</cp:coreProperties>
</file>