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65" r:id="rId4"/>
    <p:sldId id="273" r:id="rId5"/>
    <p:sldId id="26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2" d="100"/>
          <a:sy n="72" d="100"/>
        </p:scale>
        <p:origin x="6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8A412-814D-4771-A854-8A3654855C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C2EF0E-1752-4FC9-A8EB-A7C6214FAE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F4F7D33-7327-4F46-A15F-BD0C40FD3859}"/>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5" name="Footer Placeholder 4">
            <a:extLst>
              <a:ext uri="{FF2B5EF4-FFF2-40B4-BE49-F238E27FC236}">
                <a16:creationId xmlns:a16="http://schemas.microsoft.com/office/drawing/2014/main" id="{621A53F6-AB00-42D3-8BA9-E881507A3C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9E568B-0FC2-4814-8639-99098BF63BA8}"/>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061280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D5B9C-F017-4E3D-9A06-3E759BB646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E1BCE0-CC93-409C-A67A-34EE30D87D3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EBFC86-8779-49C8-98E1-BB0B64F5BE1A}"/>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5" name="Footer Placeholder 4">
            <a:extLst>
              <a:ext uri="{FF2B5EF4-FFF2-40B4-BE49-F238E27FC236}">
                <a16:creationId xmlns:a16="http://schemas.microsoft.com/office/drawing/2014/main" id="{48CC4DDA-61EE-45D5-A928-3015952C6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08E867-3CB5-4FA3-8984-95C8CDB1D2DD}"/>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779625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76E4D-F520-4605-AA1C-5433DD4003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49D259-3FF8-4350-B648-9794BBB9EC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FB81B18-93D0-4031-B60D-282521163973}"/>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5" name="Footer Placeholder 4">
            <a:extLst>
              <a:ext uri="{FF2B5EF4-FFF2-40B4-BE49-F238E27FC236}">
                <a16:creationId xmlns:a16="http://schemas.microsoft.com/office/drawing/2014/main" id="{22E27AEC-7FE1-4E95-B189-3D7264ED9F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FCE875-628E-415F-81A7-81EECA5B377D}"/>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353342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8555A-B744-4B2F-97B6-0A711998A8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064833-AE72-4CC0-BAD4-621AADEF95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75F966A-66BF-4575-8F41-CC08BE6F56C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DC120A1-5EE7-4213-8E36-B3A78B62F8BF}"/>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6" name="Footer Placeholder 5">
            <a:extLst>
              <a:ext uri="{FF2B5EF4-FFF2-40B4-BE49-F238E27FC236}">
                <a16:creationId xmlns:a16="http://schemas.microsoft.com/office/drawing/2014/main" id="{7E647225-52FC-446D-8294-DD88DFFEF2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DD396F-AEA7-4AC1-AD5D-419F60CD2890}"/>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58442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5DB6D-8022-4837-B34B-E849CDBA5D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73F3DC8-51F1-4B9D-8E08-B4875E781B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9411538-619A-43E9-AD98-3B1D31E3A43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209C78-E955-4CC1-98E1-C32F411C92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9EAB540-1759-4E0B-83E7-645CD03B668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F3110E5-6224-4EEC-A45B-B31E981242FF}"/>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8" name="Footer Placeholder 7">
            <a:extLst>
              <a:ext uri="{FF2B5EF4-FFF2-40B4-BE49-F238E27FC236}">
                <a16:creationId xmlns:a16="http://schemas.microsoft.com/office/drawing/2014/main" id="{7BA6D713-5D5B-425C-B3D7-4C019CD976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65E6463-CC1A-48E8-8E63-B8BE99CE9FE3}"/>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3799665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4409E-1D3E-4657-8D3E-52F146165A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1E09ACB-5A99-4914-BB55-88C56AE91D2A}"/>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4" name="Footer Placeholder 3">
            <a:extLst>
              <a:ext uri="{FF2B5EF4-FFF2-40B4-BE49-F238E27FC236}">
                <a16:creationId xmlns:a16="http://schemas.microsoft.com/office/drawing/2014/main" id="{FF7A393A-6F08-4F01-873A-074D2488DF0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164975-5BCE-4FDC-8BF9-0850E09D8DF5}"/>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74410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56ABC7-49B8-4D01-A803-68D318137E37}"/>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3" name="Footer Placeholder 2">
            <a:extLst>
              <a:ext uri="{FF2B5EF4-FFF2-40B4-BE49-F238E27FC236}">
                <a16:creationId xmlns:a16="http://schemas.microsoft.com/office/drawing/2014/main" id="{23A0162B-299E-4689-A3B9-C31BEFACE5A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EBFDE7-B3B2-49B7-B244-B968F3BB6789}"/>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983727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03DD1-D3E9-465F-A834-27081D6BDF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43A869-7F1D-4D4D-A400-1C0C24AF23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ACE7B8-7D17-4CAF-8366-B24F21E767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E9069A1-210C-473E-9AF1-91612DF5687A}"/>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6" name="Footer Placeholder 5">
            <a:extLst>
              <a:ext uri="{FF2B5EF4-FFF2-40B4-BE49-F238E27FC236}">
                <a16:creationId xmlns:a16="http://schemas.microsoft.com/office/drawing/2014/main" id="{0C09DD30-3F13-4C36-8BF3-EEF614D128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3CD19C-F867-4DD0-BBFA-82D1F197E167}"/>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45811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CD80F-A846-4B47-B215-CEF11CFC5E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3D822FE-E033-43E8-8FF0-5F61C040BD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57E184-CE8E-4F04-BFF4-5342D96EEC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CCC6D36-8FB6-469A-A1FE-DAD77D64E03B}"/>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6" name="Footer Placeholder 5">
            <a:extLst>
              <a:ext uri="{FF2B5EF4-FFF2-40B4-BE49-F238E27FC236}">
                <a16:creationId xmlns:a16="http://schemas.microsoft.com/office/drawing/2014/main" id="{6EF83C47-23B9-4C46-BF63-C2E352196D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FE7EC1-E85D-415C-A9A7-A1CE24D3B4FE}"/>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139990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908C8-F607-483B-8B67-AECAF77427A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9CFC94-1D50-43DC-99A5-BC155DB9927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9E0ABD-7014-417B-A46D-073712CCCEAB}"/>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5" name="Footer Placeholder 4">
            <a:extLst>
              <a:ext uri="{FF2B5EF4-FFF2-40B4-BE49-F238E27FC236}">
                <a16:creationId xmlns:a16="http://schemas.microsoft.com/office/drawing/2014/main" id="{23CF4752-D8D3-4D33-A5CC-5B95118B8B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D6692D-AC3C-46EE-834A-2D7D4BDB17AC}"/>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251621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2624DD-B9DF-491E-B395-F19984A4E7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4F649E-B6E6-4B34-B722-F7232866DE9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A12176-1821-4FEC-B285-44D10FEE6871}"/>
              </a:ext>
            </a:extLst>
          </p:cNvPr>
          <p:cNvSpPr>
            <a:spLocks noGrp="1"/>
          </p:cNvSpPr>
          <p:nvPr>
            <p:ph type="dt" sz="half" idx="10"/>
          </p:nvPr>
        </p:nvSpPr>
        <p:spPr/>
        <p:txBody>
          <a:bodyPr/>
          <a:lstStyle/>
          <a:p>
            <a:fld id="{ABD20D8C-62D3-451E-A145-60A4088E953C}" type="datetimeFigureOut">
              <a:rPr lang="en-GB" smtClean="0"/>
              <a:t>27/01/2021</a:t>
            </a:fld>
            <a:endParaRPr lang="en-GB"/>
          </a:p>
        </p:txBody>
      </p:sp>
      <p:sp>
        <p:nvSpPr>
          <p:cNvPr id="5" name="Footer Placeholder 4">
            <a:extLst>
              <a:ext uri="{FF2B5EF4-FFF2-40B4-BE49-F238E27FC236}">
                <a16:creationId xmlns:a16="http://schemas.microsoft.com/office/drawing/2014/main" id="{DBD72F20-E553-4B36-B507-CBA068E4A2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372603-890E-4E55-935B-6A810660FDEE}"/>
              </a:ext>
            </a:extLst>
          </p:cNvPr>
          <p:cNvSpPr>
            <a:spLocks noGrp="1"/>
          </p:cNvSpPr>
          <p:nvPr>
            <p:ph type="sldNum" sz="quarter" idx="12"/>
          </p:nvPr>
        </p:nvSpPr>
        <p:spPr/>
        <p:txBody>
          <a:bodyPr/>
          <a:lstStyle/>
          <a:p>
            <a:fld id="{73DF9839-810E-45F7-9F59-B3555E6AC16D}" type="slidenum">
              <a:rPr lang="en-GB" smtClean="0"/>
              <a:t>‹#›</a:t>
            </a:fld>
            <a:endParaRPr lang="en-GB"/>
          </a:p>
        </p:txBody>
      </p:sp>
    </p:spTree>
    <p:extLst>
      <p:ext uri="{BB962C8B-B14F-4D97-AF65-F5344CB8AC3E}">
        <p14:creationId xmlns:p14="http://schemas.microsoft.com/office/powerpoint/2010/main" val="3327887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1D665C-B939-4215-B988-DAE1E1E30E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9C794C-B08E-4D7C-8D0A-B1D3F1D27D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A12C10-BCC0-4FD7-8352-1B0B2FF75D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D20D8C-62D3-451E-A145-60A4088E953C}" type="datetimeFigureOut">
              <a:rPr lang="en-GB" smtClean="0"/>
              <a:t>27/01/2021</a:t>
            </a:fld>
            <a:endParaRPr lang="en-GB"/>
          </a:p>
        </p:txBody>
      </p:sp>
      <p:sp>
        <p:nvSpPr>
          <p:cNvPr id="5" name="Footer Placeholder 4">
            <a:extLst>
              <a:ext uri="{FF2B5EF4-FFF2-40B4-BE49-F238E27FC236}">
                <a16:creationId xmlns:a16="http://schemas.microsoft.com/office/drawing/2014/main" id="{7862C5A5-C723-47CB-8B84-C980B5F55E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0EEE086-76E5-469B-819A-259BFE3B2D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DF9839-810E-45F7-9F59-B3555E6AC16D}" type="slidenum">
              <a:rPr lang="en-GB" smtClean="0"/>
              <a:t>‹#›</a:t>
            </a:fld>
            <a:endParaRPr lang="en-GB"/>
          </a:p>
        </p:txBody>
      </p:sp>
    </p:spTree>
    <p:extLst>
      <p:ext uri="{BB962C8B-B14F-4D97-AF65-F5344CB8AC3E}">
        <p14:creationId xmlns:p14="http://schemas.microsoft.com/office/powerpoint/2010/main" val="637536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1.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hyperlink" Target="https://www.biblegateway.com/passage/?search=Luke+23%3A+32-43&amp;version=NIV#fen-NIV-25978b" TargetMode="External"/><Relationship Id="rId5" Type="http://schemas.openxmlformats.org/officeDocument/2006/relationships/hyperlink" Target="https://www.biblegateway.com/passage/?search=Luke+23%3A+32-43&amp;version=NIV#fen-NIV-25970a" TargetMode="Externa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5.xml"/><Relationship Id="rId5" Type="http://schemas.openxmlformats.org/officeDocument/2006/relationships/image" Target="../media/image1.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A88B70-BC5D-4A69-8820-52E0A95F9935}"/>
              </a:ext>
            </a:extLst>
          </p:cNvPr>
          <p:cNvSpPr txBox="1"/>
          <p:nvPr/>
        </p:nvSpPr>
        <p:spPr>
          <a:xfrm>
            <a:off x="3152077" y="2790957"/>
            <a:ext cx="6105293" cy="1978106"/>
          </a:xfrm>
          <a:prstGeom prst="rect">
            <a:avLst/>
          </a:prstGeom>
          <a:noFill/>
        </p:spPr>
        <p:txBody>
          <a:bodyPr vert="horz" rtlCol="0">
            <a:spAutoFit/>
          </a:bodyPr>
          <a:lstStyle/>
          <a:p>
            <a:r>
              <a:rPr lang="en-GB" sz="2000" dirty="0">
                <a:solidFill>
                  <a:srgbClr val="000000"/>
                </a:solidFill>
                <a:latin typeface="XCCW Joined 1a - 26"/>
              </a:rPr>
              <a:t>How do Christians get to Heaven?</a:t>
            </a:r>
          </a:p>
          <a:p>
            <a:endParaRPr lang="en-GB" sz="2000" dirty="0">
              <a:solidFill>
                <a:srgbClr val="000000"/>
              </a:solidFill>
              <a:latin typeface="XCCW Joined 1a - 26"/>
            </a:endParaRPr>
          </a:p>
          <a:p>
            <a:r>
              <a:rPr lang="en-GB" sz="2000" dirty="0">
                <a:solidFill>
                  <a:srgbClr val="000000"/>
                </a:solidFill>
                <a:latin typeface="XCCW Joined 1a - 26"/>
              </a:rPr>
              <a:t>Can everybody go to Heaven?  </a:t>
            </a: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p:txBody>
      </p:sp>
      <p:sp>
        <p:nvSpPr>
          <p:cNvPr id="3" name="TextBox 2">
            <a:extLst>
              <a:ext uri="{FF2B5EF4-FFF2-40B4-BE49-F238E27FC236}">
                <a16:creationId xmlns:a16="http://schemas.microsoft.com/office/drawing/2014/main" id="{CB5C77DF-37F9-405E-AE77-5FBEEAF1E3B4}"/>
              </a:ext>
            </a:extLst>
          </p:cNvPr>
          <p:cNvSpPr txBox="1"/>
          <p:nvPr/>
        </p:nvSpPr>
        <p:spPr>
          <a:xfrm>
            <a:off x="2951356" y="83635"/>
            <a:ext cx="6506737" cy="193771"/>
          </a:xfrm>
          <a:prstGeom prst="rect">
            <a:avLst/>
          </a:prstGeom>
          <a:noFill/>
        </p:spPr>
        <p:txBody>
          <a:bodyPr vert="horz" rtlCol="0">
            <a:spAutoFit/>
          </a:bodyPr>
          <a:lstStyle/>
          <a:p>
            <a:r>
              <a:rPr lang="en-GB" sz="659">
                <a:solidFill>
                  <a:srgbClr val="000000"/>
                </a:solidFill>
                <a:latin typeface="XCCW Joined 1a - 14"/>
              </a:rPr>
              <a:t>L.O: To explore the Christian idea of agape, unconditional love and eternal life.</a:t>
            </a:r>
          </a:p>
        </p:txBody>
      </p:sp>
      <p:sp>
        <p:nvSpPr>
          <p:cNvPr id="4" name="Oval 3">
            <a:extLst>
              <a:ext uri="{FF2B5EF4-FFF2-40B4-BE49-F238E27FC236}">
                <a16:creationId xmlns:a16="http://schemas.microsoft.com/office/drawing/2014/main" id="{CF0FA11D-7F2F-4C4B-B204-871397CFCE0B}"/>
              </a:ext>
            </a:extLst>
          </p:cNvPr>
          <p:cNvSpPr/>
          <p:nvPr/>
        </p:nvSpPr>
        <p:spPr>
          <a:xfrm>
            <a:off x="2633304" y="2017643"/>
            <a:ext cx="6306014" cy="282271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4D16B842-5A30-4A5A-84E8-EA05D0996987}"/>
              </a:ext>
            </a:extLst>
          </p:cNvPr>
          <p:cNvSpPr txBox="1"/>
          <p:nvPr/>
        </p:nvSpPr>
        <p:spPr>
          <a:xfrm>
            <a:off x="848139" y="1046922"/>
            <a:ext cx="2809461" cy="646331"/>
          </a:xfrm>
          <a:prstGeom prst="rect">
            <a:avLst/>
          </a:prstGeom>
          <a:noFill/>
        </p:spPr>
        <p:txBody>
          <a:bodyPr wrap="square" rtlCol="0">
            <a:spAutoFit/>
          </a:bodyPr>
          <a:lstStyle/>
          <a:p>
            <a:r>
              <a:rPr lang="en-GB" dirty="0"/>
              <a:t>By believing in Jesus and God</a:t>
            </a:r>
          </a:p>
        </p:txBody>
      </p:sp>
      <p:sp>
        <p:nvSpPr>
          <p:cNvPr id="6" name="TextBox 5">
            <a:extLst>
              <a:ext uri="{FF2B5EF4-FFF2-40B4-BE49-F238E27FC236}">
                <a16:creationId xmlns:a16="http://schemas.microsoft.com/office/drawing/2014/main" id="{1494A18D-EC1A-4295-9C4E-6114D15FB4AE}"/>
              </a:ext>
            </a:extLst>
          </p:cNvPr>
          <p:cNvSpPr txBox="1"/>
          <p:nvPr/>
        </p:nvSpPr>
        <p:spPr>
          <a:xfrm>
            <a:off x="8865704" y="900780"/>
            <a:ext cx="2478157" cy="1200329"/>
          </a:xfrm>
          <a:prstGeom prst="rect">
            <a:avLst/>
          </a:prstGeom>
          <a:noFill/>
        </p:spPr>
        <p:txBody>
          <a:bodyPr wrap="square" rtlCol="0">
            <a:spAutoFit/>
          </a:bodyPr>
          <a:lstStyle/>
          <a:p>
            <a:r>
              <a:rPr lang="en-GB" dirty="0"/>
              <a:t>By following the rules set by God in the Bible such as The 10 Commandments</a:t>
            </a:r>
          </a:p>
        </p:txBody>
      </p:sp>
      <p:sp>
        <p:nvSpPr>
          <p:cNvPr id="7" name="TextBox 6">
            <a:extLst>
              <a:ext uri="{FF2B5EF4-FFF2-40B4-BE49-F238E27FC236}">
                <a16:creationId xmlns:a16="http://schemas.microsoft.com/office/drawing/2014/main" id="{77B75C2C-5D8D-4B10-9BC8-45E3FCABCD9D}"/>
              </a:ext>
            </a:extLst>
          </p:cNvPr>
          <p:cNvSpPr txBox="1"/>
          <p:nvPr/>
        </p:nvSpPr>
        <p:spPr>
          <a:xfrm>
            <a:off x="848139" y="3114261"/>
            <a:ext cx="1590261" cy="646331"/>
          </a:xfrm>
          <a:prstGeom prst="rect">
            <a:avLst/>
          </a:prstGeom>
          <a:noFill/>
        </p:spPr>
        <p:txBody>
          <a:bodyPr wrap="square" rtlCol="0">
            <a:spAutoFit/>
          </a:bodyPr>
          <a:lstStyle/>
          <a:p>
            <a:r>
              <a:rPr lang="en-GB" dirty="0"/>
              <a:t>By living a good life</a:t>
            </a:r>
          </a:p>
        </p:txBody>
      </p:sp>
      <p:sp>
        <p:nvSpPr>
          <p:cNvPr id="8" name="TextBox 7">
            <a:extLst>
              <a:ext uri="{FF2B5EF4-FFF2-40B4-BE49-F238E27FC236}">
                <a16:creationId xmlns:a16="http://schemas.microsoft.com/office/drawing/2014/main" id="{2BB14626-A3B2-4BF0-8CA3-084687D500D3}"/>
              </a:ext>
            </a:extLst>
          </p:cNvPr>
          <p:cNvSpPr txBox="1"/>
          <p:nvPr/>
        </p:nvSpPr>
        <p:spPr>
          <a:xfrm>
            <a:off x="2067339" y="5118364"/>
            <a:ext cx="2358887" cy="923330"/>
          </a:xfrm>
          <a:prstGeom prst="rect">
            <a:avLst/>
          </a:prstGeom>
          <a:noFill/>
        </p:spPr>
        <p:txBody>
          <a:bodyPr wrap="square" rtlCol="0">
            <a:spAutoFit/>
          </a:bodyPr>
          <a:lstStyle/>
          <a:p>
            <a:r>
              <a:rPr lang="en-GB" dirty="0"/>
              <a:t>By repenting (apologising) for the bad things that they do</a:t>
            </a:r>
          </a:p>
        </p:txBody>
      </p:sp>
      <p:sp>
        <p:nvSpPr>
          <p:cNvPr id="9" name="TextBox 8">
            <a:extLst>
              <a:ext uri="{FF2B5EF4-FFF2-40B4-BE49-F238E27FC236}">
                <a16:creationId xmlns:a16="http://schemas.microsoft.com/office/drawing/2014/main" id="{6A8E9709-0563-4660-90E1-5971D2B0CA25}"/>
              </a:ext>
            </a:extLst>
          </p:cNvPr>
          <p:cNvSpPr txBox="1"/>
          <p:nvPr/>
        </p:nvSpPr>
        <p:spPr>
          <a:xfrm>
            <a:off x="8939318" y="5234609"/>
            <a:ext cx="2192508" cy="646331"/>
          </a:xfrm>
          <a:prstGeom prst="rect">
            <a:avLst/>
          </a:prstGeom>
          <a:noFill/>
        </p:spPr>
        <p:txBody>
          <a:bodyPr wrap="square" rtlCol="0">
            <a:spAutoFit/>
          </a:bodyPr>
          <a:lstStyle/>
          <a:p>
            <a:r>
              <a:rPr lang="en-GB" dirty="0"/>
              <a:t>By praying and attending church</a:t>
            </a:r>
          </a:p>
        </p:txBody>
      </p:sp>
      <p:pic>
        <p:nvPicPr>
          <p:cNvPr id="10" name="Recorded Sound">
            <a:hlinkClick r:id="" action="ppaction://media"/>
            <a:extLst>
              <a:ext uri="{FF2B5EF4-FFF2-40B4-BE49-F238E27FC236}">
                <a16:creationId xmlns:a16="http://schemas.microsoft.com/office/drawing/2014/main" id="{B948962D-FABF-4857-B2D5-3DA9A984BF7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5595123" y="5553395"/>
            <a:ext cx="609600" cy="609600"/>
          </a:xfrm>
          <a:prstGeom prst="rect">
            <a:avLst/>
          </a:prstGeom>
        </p:spPr>
      </p:pic>
    </p:spTree>
    <p:custDataLst>
      <p:tags r:id="rId1"/>
    </p:custDataLst>
    <p:extLst>
      <p:ext uri="{BB962C8B-B14F-4D97-AF65-F5344CB8AC3E}">
        <p14:creationId xmlns:p14="http://schemas.microsoft.com/office/powerpoint/2010/main" val="2718761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57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36C3F8-44F2-4346-959D-36EEC8095220}"/>
              </a:ext>
            </a:extLst>
          </p:cNvPr>
          <p:cNvSpPr txBox="1"/>
          <p:nvPr/>
        </p:nvSpPr>
        <p:spPr>
          <a:xfrm>
            <a:off x="861392" y="192359"/>
            <a:ext cx="10919792" cy="7386638"/>
          </a:xfrm>
          <a:prstGeom prst="rect">
            <a:avLst/>
          </a:prstGeom>
          <a:noFill/>
        </p:spPr>
        <p:txBody>
          <a:bodyPr vert="horz" wrap="square" rtlCol="0">
            <a:spAutoFit/>
          </a:bodyPr>
          <a:lstStyle/>
          <a:p>
            <a:r>
              <a:rPr lang="en-GB" sz="1400" dirty="0">
                <a:solidFill>
                  <a:srgbClr val="000000"/>
                </a:solidFill>
                <a:latin typeface="XCCW Joined 1a - 26"/>
              </a:rPr>
              <a:t>If you have not done good deeds can you go to Heaven? What do you think? </a:t>
            </a:r>
          </a:p>
          <a:p>
            <a:endParaRPr lang="en-GB" sz="1400" dirty="0">
              <a:solidFill>
                <a:srgbClr val="000000"/>
              </a:solidFill>
              <a:latin typeface="XCCW Joined 1a - 26"/>
            </a:endParaRPr>
          </a:p>
          <a:p>
            <a:r>
              <a:rPr lang="en-GB" sz="1400" dirty="0">
                <a:solidFill>
                  <a:srgbClr val="000000"/>
                </a:solidFill>
                <a:latin typeface="XCCW Joined 1a - 26"/>
              </a:rPr>
              <a:t>Luke 23: 32-43: </a:t>
            </a:r>
          </a:p>
          <a:p>
            <a:r>
              <a:rPr lang="en-GB" sz="2000" dirty="0"/>
              <a:t>Two other men, both criminals, were also led out with him to be executed. When they came to the place called the Skull, they crucified him there, along with the criminals—one on his right, the other on his left. </a:t>
            </a:r>
            <a:r>
              <a:rPr lang="en-GB" sz="2000" b="1" baseline="30000" dirty="0"/>
              <a:t> </a:t>
            </a:r>
            <a:r>
              <a:rPr lang="en-GB" sz="2000" dirty="0"/>
              <a:t>Jesus said, “Father, forgive them, for they do not know what they are doing.”</a:t>
            </a:r>
            <a:r>
              <a:rPr lang="en-GB" sz="2000" baseline="30000" dirty="0"/>
              <a:t>[</a:t>
            </a:r>
            <a:r>
              <a:rPr lang="en-GB" sz="2000" baseline="30000" dirty="0">
                <a:hlinkClick r:id="rId5" tooltip="See footnote a"/>
              </a:rPr>
              <a:t>a</a:t>
            </a:r>
            <a:r>
              <a:rPr lang="en-GB" sz="2000" baseline="30000" dirty="0"/>
              <a:t>]</a:t>
            </a:r>
            <a:r>
              <a:rPr lang="en-GB" sz="2000" dirty="0"/>
              <a:t> And they divided up his clothes by casting lots.</a:t>
            </a:r>
          </a:p>
          <a:p>
            <a:r>
              <a:rPr lang="en-GB" sz="2000" dirty="0"/>
              <a:t>The people stood watching, and the rulers even sneered at him. They said, “He saved others; let him save himself if he is God’s Messiah, the Chosen One.”</a:t>
            </a:r>
          </a:p>
          <a:p>
            <a:r>
              <a:rPr lang="en-GB" sz="2000" dirty="0"/>
              <a:t>The soldiers also came up and mocked him. They offered him wine vinegar </a:t>
            </a:r>
            <a:r>
              <a:rPr lang="en-GB" sz="2000" b="1" baseline="30000" dirty="0"/>
              <a:t>37 </a:t>
            </a:r>
            <a:r>
              <a:rPr lang="en-GB" sz="2000" dirty="0"/>
              <a:t>and said, “If you are the king of the Jews, save yourself.”</a:t>
            </a:r>
          </a:p>
          <a:p>
            <a:r>
              <a:rPr lang="en-GB" sz="2000" dirty="0"/>
              <a:t>There was a written notice above him, which read: </a:t>
            </a:r>
            <a:r>
              <a:rPr lang="en-GB" sz="2000" cap="small" dirty="0"/>
              <a:t>this is the king of the </a:t>
            </a:r>
            <a:r>
              <a:rPr lang="en-GB" sz="2000" cap="small" dirty="0" err="1"/>
              <a:t>jews</a:t>
            </a:r>
            <a:r>
              <a:rPr lang="en-GB" sz="2000" dirty="0"/>
              <a:t>.</a:t>
            </a:r>
          </a:p>
          <a:p>
            <a:r>
              <a:rPr lang="en-GB" sz="2000" dirty="0"/>
              <a:t>One of the criminals who hung there hurled insults at him: “Aren’t you the Messiah? Save yourself and us!”</a:t>
            </a:r>
          </a:p>
          <a:p>
            <a:r>
              <a:rPr lang="en-GB" sz="2000" dirty="0"/>
              <a:t>But the other criminal rebuked him. “Don’t you fear God,” he said, “since you are under the same sentence? We are punished justly, for we are getting what our deeds deserve. But this man has done nothing wrong.”</a:t>
            </a:r>
          </a:p>
          <a:p>
            <a:r>
              <a:rPr lang="en-GB" sz="2000" dirty="0"/>
              <a:t>Then he said, “Jesus, remember me when you come into your kingdom.</a:t>
            </a:r>
            <a:r>
              <a:rPr lang="en-GB" sz="2000" baseline="30000" dirty="0"/>
              <a:t>[</a:t>
            </a:r>
            <a:r>
              <a:rPr lang="en-GB" sz="2000" baseline="30000" dirty="0">
                <a:hlinkClick r:id="rId6" tooltip="See footnote b"/>
              </a:rPr>
              <a:t>b</a:t>
            </a:r>
            <a:r>
              <a:rPr lang="en-GB" sz="2000" baseline="30000" dirty="0"/>
              <a:t>]</a:t>
            </a:r>
            <a:r>
              <a:rPr lang="en-GB" sz="2000" dirty="0"/>
              <a:t>”</a:t>
            </a:r>
          </a:p>
          <a:p>
            <a:r>
              <a:rPr lang="en-GB" sz="2000" dirty="0"/>
              <a:t>Jesus answered him, “Truly I tell you, today you will be with me in paradise.”</a:t>
            </a:r>
          </a:p>
          <a:p>
            <a:endParaRPr lang="en-GB" sz="1400" dirty="0">
              <a:solidFill>
                <a:srgbClr val="000000"/>
              </a:solidFill>
              <a:latin typeface="XCCW Joined 1a - 26"/>
            </a:endParaRPr>
          </a:p>
          <a:p>
            <a:r>
              <a:rPr lang="en-GB" sz="1400" dirty="0">
                <a:solidFill>
                  <a:srgbClr val="000000"/>
                </a:solidFill>
                <a:latin typeface="XCCW Joined 1a - 26"/>
              </a:rPr>
              <a:t>Do you want to reconsider?</a:t>
            </a:r>
          </a:p>
          <a:p>
            <a:endParaRPr lang="en-GB" sz="1400" dirty="0">
              <a:solidFill>
                <a:srgbClr val="000000"/>
              </a:solidFill>
              <a:latin typeface="XCCW Joined 1a - 26"/>
            </a:endParaRPr>
          </a:p>
          <a:p>
            <a:endParaRPr lang="en-GB" sz="1400" dirty="0">
              <a:solidFill>
                <a:srgbClr val="000000"/>
              </a:solidFill>
              <a:latin typeface="XCCW Joined 1a - 26"/>
            </a:endParaRPr>
          </a:p>
          <a:p>
            <a:endParaRPr lang="en-GB" sz="1400" dirty="0">
              <a:solidFill>
                <a:srgbClr val="000000"/>
              </a:solidFill>
              <a:latin typeface="XCCW Joined 1a - 26"/>
            </a:endParaRPr>
          </a:p>
          <a:p>
            <a:endParaRPr lang="en-GB" sz="1400" dirty="0">
              <a:solidFill>
                <a:srgbClr val="000000"/>
              </a:solidFill>
              <a:latin typeface="XCCW Joined 1a - 26"/>
            </a:endParaRPr>
          </a:p>
          <a:p>
            <a:endParaRPr lang="en-GB" sz="1400" dirty="0">
              <a:solidFill>
                <a:srgbClr val="000000"/>
              </a:solidFill>
              <a:latin typeface="XCCW Joined 1a - 26"/>
            </a:endParaRPr>
          </a:p>
        </p:txBody>
      </p:sp>
      <p:sp>
        <p:nvSpPr>
          <p:cNvPr id="3" name="TextBox 2">
            <a:extLst>
              <a:ext uri="{FF2B5EF4-FFF2-40B4-BE49-F238E27FC236}">
                <a16:creationId xmlns:a16="http://schemas.microsoft.com/office/drawing/2014/main" id="{36639E1F-CD5E-4A18-A8AA-8D4022E8EF9C}"/>
              </a:ext>
            </a:extLst>
          </p:cNvPr>
          <p:cNvSpPr txBox="1"/>
          <p:nvPr/>
        </p:nvSpPr>
        <p:spPr>
          <a:xfrm>
            <a:off x="2942992" y="8364"/>
            <a:ext cx="6506737" cy="193771"/>
          </a:xfrm>
          <a:prstGeom prst="rect">
            <a:avLst/>
          </a:prstGeom>
          <a:noFill/>
        </p:spPr>
        <p:txBody>
          <a:bodyPr vert="horz" rtlCol="0">
            <a:spAutoFit/>
          </a:bodyPr>
          <a:lstStyle/>
          <a:p>
            <a:r>
              <a:rPr lang="en-GB" sz="659">
                <a:solidFill>
                  <a:srgbClr val="000000"/>
                </a:solidFill>
                <a:latin typeface="XCCW Joined 1a - 14"/>
              </a:rPr>
              <a:t>L.O: To explore the Christian idea of agape, unconditional love and eternal life.</a:t>
            </a:r>
          </a:p>
        </p:txBody>
      </p:sp>
      <p:pic>
        <p:nvPicPr>
          <p:cNvPr id="4" name="Recorded Sound">
            <a:hlinkClick r:id="" action="ppaction://media"/>
            <a:extLst>
              <a:ext uri="{FF2B5EF4-FFF2-40B4-BE49-F238E27FC236}">
                <a16:creationId xmlns:a16="http://schemas.microsoft.com/office/drawing/2014/main" id="{83BC57D6-C843-4E40-B54F-30F770AB970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886122" y="5469834"/>
            <a:ext cx="609600" cy="609600"/>
          </a:xfrm>
          <a:prstGeom prst="rect">
            <a:avLst/>
          </a:prstGeom>
        </p:spPr>
      </p:pic>
    </p:spTree>
    <p:custDataLst>
      <p:tags r:id="rId1"/>
    </p:custDataLst>
    <p:extLst>
      <p:ext uri="{BB962C8B-B14F-4D97-AF65-F5344CB8AC3E}">
        <p14:creationId xmlns:p14="http://schemas.microsoft.com/office/powerpoint/2010/main" val="2177325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93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5795F3-438C-4A76-940B-06F348528C72}"/>
              </a:ext>
            </a:extLst>
          </p:cNvPr>
          <p:cNvSpPr txBox="1"/>
          <p:nvPr/>
        </p:nvSpPr>
        <p:spPr>
          <a:xfrm>
            <a:off x="2649444" y="2090172"/>
            <a:ext cx="6548554" cy="2677656"/>
          </a:xfrm>
          <a:prstGeom prst="rect">
            <a:avLst/>
          </a:prstGeom>
          <a:noFill/>
        </p:spPr>
        <p:txBody>
          <a:bodyPr vert="horz" rtlCol="0">
            <a:spAutoFit/>
          </a:bodyPr>
          <a:lstStyle/>
          <a:p>
            <a:r>
              <a:rPr lang="en-GB" sz="2800" dirty="0">
                <a:solidFill>
                  <a:srgbClr val="000000"/>
                </a:solidFill>
                <a:latin typeface="XCCW Joined 1a - 36"/>
              </a:rPr>
              <a:t>Christians believe that if they believe in God, do their best to follow the ten commandments and ask God for forgiveness when they sin they will go to heaven.</a:t>
            </a:r>
          </a:p>
        </p:txBody>
      </p:sp>
      <p:sp>
        <p:nvSpPr>
          <p:cNvPr id="3" name="TextBox 2">
            <a:extLst>
              <a:ext uri="{FF2B5EF4-FFF2-40B4-BE49-F238E27FC236}">
                <a16:creationId xmlns:a16="http://schemas.microsoft.com/office/drawing/2014/main" id="{714118F8-15AF-4A00-B2C8-33355C909458}"/>
              </a:ext>
            </a:extLst>
          </p:cNvPr>
          <p:cNvSpPr txBox="1"/>
          <p:nvPr/>
        </p:nvSpPr>
        <p:spPr>
          <a:xfrm>
            <a:off x="2959719" y="41818"/>
            <a:ext cx="6506737" cy="193771"/>
          </a:xfrm>
          <a:prstGeom prst="rect">
            <a:avLst/>
          </a:prstGeom>
          <a:noFill/>
        </p:spPr>
        <p:txBody>
          <a:bodyPr vert="horz" rtlCol="0">
            <a:spAutoFit/>
          </a:bodyPr>
          <a:lstStyle/>
          <a:p>
            <a:r>
              <a:rPr lang="en-GB" sz="659">
                <a:solidFill>
                  <a:srgbClr val="000000"/>
                </a:solidFill>
                <a:latin typeface="XCCW Joined 1a - 14"/>
              </a:rPr>
              <a:t>L.O: To explore the Christian idea of agape, unconditional love and eternal life.</a:t>
            </a:r>
          </a:p>
        </p:txBody>
      </p:sp>
    </p:spTree>
    <p:custDataLst>
      <p:tags r:id="rId1"/>
    </p:custDataLst>
    <p:extLst>
      <p:ext uri="{BB962C8B-B14F-4D97-AF65-F5344CB8AC3E}">
        <p14:creationId xmlns:p14="http://schemas.microsoft.com/office/powerpoint/2010/main" val="3801175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234962-772E-470F-A1AE-8ECE1C858AD6}"/>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881809" y="459422"/>
            <a:ext cx="9448799" cy="5939156"/>
          </a:xfrm>
          <a:prstGeom prst="rect">
            <a:avLst/>
          </a:prstGeom>
          <a:solidFill>
            <a:scrgbClr r="0" g="0" b="0">
              <a:alpha val="0"/>
            </a:scrgbClr>
          </a:solidFill>
        </p:spPr>
      </p:pic>
    </p:spTree>
    <p:custDataLst>
      <p:tags r:id="rId1"/>
    </p:custDataLst>
    <p:extLst>
      <p:ext uri="{BB962C8B-B14F-4D97-AF65-F5344CB8AC3E}">
        <p14:creationId xmlns:p14="http://schemas.microsoft.com/office/powerpoint/2010/main" val="1375892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4D741E-3B7C-4C70-B701-F72CEAD62DEA}"/>
              </a:ext>
            </a:extLst>
          </p:cNvPr>
          <p:cNvSpPr txBox="1"/>
          <p:nvPr/>
        </p:nvSpPr>
        <p:spPr>
          <a:xfrm>
            <a:off x="2976446" y="2435087"/>
            <a:ext cx="6105293" cy="3594189"/>
          </a:xfrm>
          <a:prstGeom prst="rect">
            <a:avLst/>
          </a:prstGeom>
          <a:noFill/>
        </p:spPr>
        <p:txBody>
          <a:bodyPr vert="horz" rtlCol="0">
            <a:spAutoFit/>
          </a:bodyPr>
          <a:lstStyle/>
          <a:p>
            <a:r>
              <a:rPr lang="en-GB" sz="2800" dirty="0">
                <a:solidFill>
                  <a:srgbClr val="000000"/>
                </a:solidFill>
                <a:latin typeface="XCCW Joined 1a - 26"/>
              </a:rPr>
              <a:t>Can a non-Christian go to Heaven? </a:t>
            </a:r>
          </a:p>
          <a:p>
            <a:r>
              <a:rPr lang="en-GB" sz="2800" dirty="0">
                <a:solidFill>
                  <a:srgbClr val="000000"/>
                </a:solidFill>
                <a:latin typeface="XCCW Joined 1a - 26"/>
              </a:rPr>
              <a:t>Is going to Heaven a Christian’s only motivation for doing good things? </a:t>
            </a: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a:p>
            <a:endParaRPr lang="en-GB" sz="1251" dirty="0">
              <a:solidFill>
                <a:srgbClr val="000000"/>
              </a:solidFill>
              <a:latin typeface="XCCW Joined 1a - 26"/>
            </a:endParaRPr>
          </a:p>
        </p:txBody>
      </p:sp>
      <p:sp>
        <p:nvSpPr>
          <p:cNvPr id="3" name="TextBox 2">
            <a:extLst>
              <a:ext uri="{FF2B5EF4-FFF2-40B4-BE49-F238E27FC236}">
                <a16:creationId xmlns:a16="http://schemas.microsoft.com/office/drawing/2014/main" id="{A71CE839-A3AF-4052-BA7D-BF3C880A0148}"/>
              </a:ext>
            </a:extLst>
          </p:cNvPr>
          <p:cNvSpPr txBox="1"/>
          <p:nvPr/>
        </p:nvSpPr>
        <p:spPr>
          <a:xfrm>
            <a:off x="2976446" y="50181"/>
            <a:ext cx="6506737" cy="193771"/>
          </a:xfrm>
          <a:prstGeom prst="rect">
            <a:avLst/>
          </a:prstGeom>
          <a:noFill/>
        </p:spPr>
        <p:txBody>
          <a:bodyPr vert="horz" rtlCol="0">
            <a:spAutoFit/>
          </a:bodyPr>
          <a:lstStyle/>
          <a:p>
            <a:r>
              <a:rPr lang="en-GB" sz="659">
                <a:solidFill>
                  <a:srgbClr val="000000"/>
                </a:solidFill>
                <a:latin typeface="XCCW Joined 1a - 14"/>
              </a:rPr>
              <a:t>L.O: To explore the Christian idea of agape, unconditional love and eternal life.</a:t>
            </a:r>
          </a:p>
        </p:txBody>
      </p:sp>
      <p:pic>
        <p:nvPicPr>
          <p:cNvPr id="4" name="Recorded Sound">
            <a:hlinkClick r:id="" action="ppaction://media"/>
            <a:extLst>
              <a:ext uri="{FF2B5EF4-FFF2-40B4-BE49-F238E27FC236}">
                <a16:creationId xmlns:a16="http://schemas.microsoft.com/office/drawing/2014/main" id="{8DA3B4E4-21F4-4AEF-9818-1B7CD24B548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728870" y="5724476"/>
            <a:ext cx="609600" cy="609600"/>
          </a:xfrm>
          <a:prstGeom prst="rect">
            <a:avLst/>
          </a:prstGeom>
        </p:spPr>
      </p:pic>
    </p:spTree>
    <p:custDataLst>
      <p:tags r:id="rId1"/>
    </p:custDataLst>
    <p:extLst>
      <p:ext uri="{BB962C8B-B14F-4D97-AF65-F5344CB8AC3E}">
        <p14:creationId xmlns:p14="http://schemas.microsoft.com/office/powerpoint/2010/main" val="2953413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9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493</Words>
  <Application>Microsoft Office PowerPoint</Application>
  <PresentationFormat>Widescreen</PresentationFormat>
  <Paragraphs>39</Paragraphs>
  <Slides>5</Slides>
  <Notes>0</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XCCW Joined 1a - 14</vt:lpstr>
      <vt:lpstr>XCCW Joined 1a - 26</vt:lpstr>
      <vt:lpstr>XCCW Joined 1a - 36</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Gilbert</dc:creator>
  <cp:lastModifiedBy>Melissa Gilbert</cp:lastModifiedBy>
  <cp:revision>9</cp:revision>
  <dcterms:created xsi:type="dcterms:W3CDTF">2021-01-26T09:05:08Z</dcterms:created>
  <dcterms:modified xsi:type="dcterms:W3CDTF">2021-01-27T17:44:57Z</dcterms:modified>
</cp:coreProperties>
</file>