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1" r:id="rId6"/>
    <p:sldId id="262" r:id="rId7"/>
    <p:sldId id="263" r:id="rId8"/>
    <p:sldId id="264" r:id="rId9"/>
    <p:sldId id="265" r:id="rId10"/>
    <p:sldId id="266"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8" d="100"/>
          <a:sy n="78" d="100"/>
        </p:scale>
        <p:origin x="45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DA1E0-961A-4806-9F59-79892490FEB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99D2526-EF96-4524-9ED0-7EA84C61BA3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7200185-F194-4481-B689-EA1523C77E3E}"/>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5" name="Footer Placeholder 4">
            <a:extLst>
              <a:ext uri="{FF2B5EF4-FFF2-40B4-BE49-F238E27FC236}">
                <a16:creationId xmlns:a16="http://schemas.microsoft.com/office/drawing/2014/main" id="{D007F172-D0AF-4A5A-B43F-7669A4CE16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7EB523-7389-40AD-B1EF-AF293199196A}"/>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1710292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F5395-2AA4-4613-8B36-8C76939C16C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87207D-0DEB-4AA8-A1D2-86942A764EF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E6E6E4C-2DE6-43BE-A0F5-17137FFF3B84}"/>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5" name="Footer Placeholder 4">
            <a:extLst>
              <a:ext uri="{FF2B5EF4-FFF2-40B4-BE49-F238E27FC236}">
                <a16:creationId xmlns:a16="http://schemas.microsoft.com/office/drawing/2014/main" id="{A2859F98-D254-40C5-8646-1304EAE03E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4B96A1-B2C8-424C-9E0A-44329BE065E9}"/>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22578577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33B04-4D4E-45CE-BDE9-51EE42D5938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8EA62D1-0817-4B16-AF36-BA748C68BE8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BCEAEA7-CE3C-4AA5-B0DA-99894E027907}"/>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5" name="Footer Placeholder 4">
            <a:extLst>
              <a:ext uri="{FF2B5EF4-FFF2-40B4-BE49-F238E27FC236}">
                <a16:creationId xmlns:a16="http://schemas.microsoft.com/office/drawing/2014/main" id="{5ACF2C07-1D88-420B-A01C-24CF434BD3D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776ADB-6B67-44E6-81CF-A4965E30AF07}"/>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2246996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78890-E6CC-4E5E-AF75-336813F55C7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928CFA4-3BC6-4C3E-9620-823668BA625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41916A-1D84-480C-B21B-99F30899DC8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C4713BF-E85F-4774-A079-D2D89987F4F4}"/>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6" name="Footer Placeholder 5">
            <a:extLst>
              <a:ext uri="{FF2B5EF4-FFF2-40B4-BE49-F238E27FC236}">
                <a16:creationId xmlns:a16="http://schemas.microsoft.com/office/drawing/2014/main" id="{8E5B46EE-BEE8-4AAA-816A-FC6EA8C92B7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0546A24-2F6E-480B-A10B-B267C3516CE4}"/>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1662656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C4C5D-3176-4EA5-BAD6-9B3314D3F6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AE93565-A503-4FC0-A7E5-2CB29EAE2D1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A2E227D-9EF2-4596-BAA0-ED629BB1A18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7E27EDD-FD3C-45E0-A373-E015B89C57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580DFBD-3AA5-4986-A8D5-0E104E26546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AFC188-0E63-4989-AB13-215BDF4934A6}"/>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8" name="Footer Placeholder 7">
            <a:extLst>
              <a:ext uri="{FF2B5EF4-FFF2-40B4-BE49-F238E27FC236}">
                <a16:creationId xmlns:a16="http://schemas.microsoft.com/office/drawing/2014/main" id="{CCDD3DBB-6088-47E8-B89F-4A5A3F20AD3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F2EDD63-58AC-411A-A461-AA35A64F137E}"/>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18849051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248C6-D46D-499F-A6AC-AFB27472A5C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59CBD9C-4300-4F02-90B5-2DB1F48EFC23}"/>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4" name="Footer Placeholder 3">
            <a:extLst>
              <a:ext uri="{FF2B5EF4-FFF2-40B4-BE49-F238E27FC236}">
                <a16:creationId xmlns:a16="http://schemas.microsoft.com/office/drawing/2014/main" id="{37512651-5413-471C-860E-7E9EB7EF57B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497605F-3D8F-4253-8DFE-6FF5110C68EE}"/>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1765392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3931495-673B-4004-B8DF-CE9E897BB386}"/>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3" name="Footer Placeholder 2">
            <a:extLst>
              <a:ext uri="{FF2B5EF4-FFF2-40B4-BE49-F238E27FC236}">
                <a16:creationId xmlns:a16="http://schemas.microsoft.com/office/drawing/2014/main" id="{07DFABC8-E459-4233-B4A9-092D2B35A7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0407C02-E8B9-43D3-A15A-BED42DC26DB4}"/>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8665015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68C7D-26B1-4BF8-A4CD-6DDBFB800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8CBF0A6-B6DB-4F07-A8E8-4D057BC35FE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9493426-6FCB-4F7A-B54C-4AF06011E4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D700349-9E69-4563-97C9-4E302FACDCF5}"/>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6" name="Footer Placeholder 5">
            <a:extLst>
              <a:ext uri="{FF2B5EF4-FFF2-40B4-BE49-F238E27FC236}">
                <a16:creationId xmlns:a16="http://schemas.microsoft.com/office/drawing/2014/main" id="{23A83DB9-8BF1-4B3F-9636-3FF44015E23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438A00B-B2B2-4756-A7F3-6F26F3DDBEF8}"/>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12322622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C5D55-013E-4EF6-BD08-95C5A15684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3B8F8BC-DD8C-48DA-97D7-8AAE5191760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A6139AD-360C-4DC0-96C4-1A9E3C8911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C5FB5D6-D9AE-4D02-9748-F03E08E280C0}"/>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6" name="Footer Placeholder 5">
            <a:extLst>
              <a:ext uri="{FF2B5EF4-FFF2-40B4-BE49-F238E27FC236}">
                <a16:creationId xmlns:a16="http://schemas.microsoft.com/office/drawing/2014/main" id="{6DB978CB-CA5D-40B0-9287-864292EDD91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3D2E4B8-5CB1-4302-8D2E-41F038DC29B3}"/>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2806044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72896-1B98-46EF-8754-FE7D4171DE2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AAB701F-9561-4418-BC39-36F0E0A7206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394C37-CC2C-40C1-8BA1-3E927AA52ECA}"/>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5" name="Footer Placeholder 4">
            <a:extLst>
              <a:ext uri="{FF2B5EF4-FFF2-40B4-BE49-F238E27FC236}">
                <a16:creationId xmlns:a16="http://schemas.microsoft.com/office/drawing/2014/main" id="{9DCA1119-83E4-4BD8-B46B-65B29B34468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7CBC7-A996-4B42-9A11-452EDB6AA5D2}"/>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4039674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432C349-0994-4FE0-A28A-95A4FD39499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0BCF899-E954-4F45-9536-3E573D2E6FD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5854BC-FB9F-41E6-998D-652580F0BE5D}"/>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5" name="Footer Placeholder 4">
            <a:extLst>
              <a:ext uri="{FF2B5EF4-FFF2-40B4-BE49-F238E27FC236}">
                <a16:creationId xmlns:a16="http://schemas.microsoft.com/office/drawing/2014/main" id="{9EC511F6-99D7-40E0-B2F5-A2D65B1AF0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C25C39-2908-4D31-8BD6-CE3DDF96E54C}"/>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8495524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3137712-B761-41F2-BFAD-ACC02A45BE1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A69289F-4008-4045-BC87-22D1A62C64D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976FBC-EAEB-4E34-8997-B61136DA27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D23E9E-843D-4255-886C-8446E93AF4DF}" type="datetimeFigureOut">
              <a:rPr lang="en-US" smtClean="0"/>
              <a:t>2/7/2021</a:t>
            </a:fld>
            <a:endParaRPr lang="en-US"/>
          </a:p>
        </p:txBody>
      </p:sp>
      <p:sp>
        <p:nvSpPr>
          <p:cNvPr id="5" name="Footer Placeholder 4">
            <a:extLst>
              <a:ext uri="{FF2B5EF4-FFF2-40B4-BE49-F238E27FC236}">
                <a16:creationId xmlns:a16="http://schemas.microsoft.com/office/drawing/2014/main" id="{CF06E87E-29CD-4F91-826B-C59CB507CE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C6B19C0-0CE1-4BD8-AEB0-B34F7738AEA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A5C91B-B4F1-436A-8191-FD51C342D10D}" type="slidenum">
              <a:rPr lang="en-US" smtClean="0"/>
              <a:t>‹#›</a:t>
            </a:fld>
            <a:endParaRPr lang="en-US"/>
          </a:p>
        </p:txBody>
      </p:sp>
    </p:spTree>
    <p:extLst>
      <p:ext uri="{BB962C8B-B14F-4D97-AF65-F5344CB8AC3E}">
        <p14:creationId xmlns:p14="http://schemas.microsoft.com/office/powerpoint/2010/main" val="1327943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audio" Target="../media/media1.m4a"/><Relationship Id="rId7" Type="http://schemas.openxmlformats.org/officeDocument/2006/relationships/image" Target="../media/image3.jpeg"/><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slideLayout" Target="../slideLayouts/slideLayout1.xm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5" Type="http://schemas.openxmlformats.org/officeDocument/2006/relationships/image" Target="../media/image5.png"/><Relationship Id="rId4"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5" Type="http://schemas.openxmlformats.org/officeDocument/2006/relationships/image" Target="../media/image5.png"/><Relationship Id="rId4"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5.png"/><Relationship Id="rId5" Type="http://schemas.openxmlformats.org/officeDocument/2006/relationships/image" Target="../media/image6.jpeg"/><Relationship Id="rId4"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5" Type="http://schemas.openxmlformats.org/officeDocument/2006/relationships/image" Target="../media/image5.png"/><Relationship Id="rId4"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6.xml"/><Relationship Id="rId5" Type="http://schemas.openxmlformats.org/officeDocument/2006/relationships/image" Target="../media/image5.png"/><Relationship Id="rId4"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7.xml"/><Relationship Id="rId6" Type="http://schemas.openxmlformats.org/officeDocument/2006/relationships/image" Target="../media/image5.png"/><Relationship Id="rId5" Type="http://schemas.openxmlformats.org/officeDocument/2006/relationships/image" Target="../media/image7.jpeg"/><Relationship Id="rId4"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8.xml"/><Relationship Id="rId5" Type="http://schemas.openxmlformats.org/officeDocument/2006/relationships/image" Target="../media/image5.png"/><Relationship Id="rId4"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9.xml"/><Relationship Id="rId6" Type="http://schemas.openxmlformats.org/officeDocument/2006/relationships/image" Target="../media/image5.png"/><Relationship Id="rId5" Type="http://schemas.openxmlformats.org/officeDocument/2006/relationships/image" Target="../media/image6.jpeg"/><Relationship Id="rId4"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10.xml"/><Relationship Id="rId6" Type="http://schemas.openxmlformats.org/officeDocument/2006/relationships/image" Target="../media/image5.png"/><Relationship Id="rId5" Type="http://schemas.openxmlformats.org/officeDocument/2006/relationships/image" Target="../media/image8.jpeg"/><Relationship Id="rId4"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audio" Target="../media/media11.m4a"/><Relationship Id="rId2" Type="http://schemas.microsoft.com/office/2007/relationships/media" Target="../media/media11.m4a"/><Relationship Id="rId1" Type="http://schemas.openxmlformats.org/officeDocument/2006/relationships/tags" Target="../tags/tag11.xml"/><Relationship Id="rId5" Type="http://schemas.openxmlformats.org/officeDocument/2006/relationships/image" Target="../media/image5.png"/><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B15F288-F7CB-4548-96F4-560E456E02EF}"/>
              </a:ext>
            </a:extLst>
          </p:cNvPr>
          <p:cNvSpPr txBox="1"/>
          <p:nvPr/>
        </p:nvSpPr>
        <p:spPr>
          <a:xfrm>
            <a:off x="562708" y="464234"/>
            <a:ext cx="11085341" cy="2800767"/>
          </a:xfrm>
          <a:prstGeom prst="rect">
            <a:avLst/>
          </a:prstGeom>
          <a:noFill/>
        </p:spPr>
        <p:txBody>
          <a:bodyPr wrap="square" rtlCol="0">
            <a:spAutoFit/>
          </a:bodyPr>
          <a:lstStyle/>
          <a:p>
            <a:pPr algn="ctr"/>
            <a:r>
              <a:rPr lang="en-GB" sz="8800" dirty="0">
                <a:latin typeface="Comic Sans MS" panose="030F0702030302020204" pitchFamily="66" charset="0"/>
              </a:rPr>
              <a:t>Insects of the </a:t>
            </a:r>
          </a:p>
          <a:p>
            <a:pPr algn="ctr"/>
            <a:r>
              <a:rPr lang="en-GB" sz="8800" dirty="0">
                <a:latin typeface="Comic Sans MS" panose="030F0702030302020204" pitchFamily="66" charset="0"/>
              </a:rPr>
              <a:t>Amazon Rainforest</a:t>
            </a:r>
            <a:endParaRPr lang="en-US" sz="8800" dirty="0">
              <a:latin typeface="Comic Sans MS" panose="030F0702030302020204" pitchFamily="66" charset="0"/>
            </a:endParaRPr>
          </a:p>
        </p:txBody>
      </p:sp>
      <p:pic>
        <p:nvPicPr>
          <p:cNvPr id="1026" name="Picture 2" descr="amazon-assassin-bug">
            <a:extLst>
              <a:ext uri="{FF2B5EF4-FFF2-40B4-BE49-F238E27FC236}">
                <a16:creationId xmlns:a16="http://schemas.microsoft.com/office/drawing/2014/main" id="{891D2F67-19A0-49B4-A983-72A0AB8289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5931" y="4206240"/>
            <a:ext cx="2683632" cy="178908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mazon-bullet-ant">
            <a:extLst>
              <a:ext uri="{FF2B5EF4-FFF2-40B4-BE49-F238E27FC236}">
                <a16:creationId xmlns:a16="http://schemas.microsoft.com/office/drawing/2014/main" id="{E0365D36-6701-461D-8FCA-226D807B19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82890" y="4206240"/>
            <a:ext cx="2683632" cy="178908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mazon-beetle">
            <a:extLst>
              <a:ext uri="{FF2B5EF4-FFF2-40B4-BE49-F238E27FC236}">
                <a16:creationId xmlns:a16="http://schemas.microsoft.com/office/drawing/2014/main" id="{99DA3595-B6FD-4DFD-BE83-B0950817FFD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44312" y="4206257"/>
            <a:ext cx="2680041" cy="178907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amazon-tarantula">
            <a:extLst>
              <a:ext uri="{FF2B5EF4-FFF2-40B4-BE49-F238E27FC236}">
                <a16:creationId xmlns:a16="http://schemas.microsoft.com/office/drawing/2014/main" id="{78BAAF90-90FC-4BB5-9FD4-8ED9A5A0DBD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17354" y="4206238"/>
            <a:ext cx="2680041" cy="1789089"/>
          </a:xfrm>
          <a:prstGeom prst="rect">
            <a:avLst/>
          </a:prstGeom>
          <a:noFill/>
          <a:extLst>
            <a:ext uri="{909E8E84-426E-40DD-AFC4-6F175D3DCCD1}">
              <a14:hiddenFill xmlns:a14="http://schemas.microsoft.com/office/drawing/2010/main">
                <a:solidFill>
                  <a:srgbClr val="FFFFFF"/>
                </a:solidFill>
              </a14:hiddenFill>
            </a:ext>
          </a:extLst>
        </p:spPr>
      </p:pic>
      <p:pic>
        <p:nvPicPr>
          <p:cNvPr id="2" name="Audio 1">
            <a:hlinkClick r:id="" action="ppaction://media"/>
            <a:extLst>
              <a:ext uri="{FF2B5EF4-FFF2-40B4-BE49-F238E27FC236}">
                <a16:creationId xmlns:a16="http://schemas.microsoft.com/office/drawing/2014/main" id="{835A6576-953F-4FC5-99F1-CA689FAB44AE}"/>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740530020"/>
      </p:ext>
    </p:extLst>
  </p:cSld>
  <p:clrMapOvr>
    <a:masterClrMapping/>
  </p:clrMapOvr>
  <mc:AlternateContent xmlns:mc="http://schemas.openxmlformats.org/markup-compatibility/2006">
    <mc:Choice xmlns:p14="http://schemas.microsoft.com/office/powerpoint/2010/main" Requires="p14">
      <p:transition spd="slow" p14:dur="2000" advTm="12998"/>
    </mc:Choice>
    <mc:Fallback>
      <p:transition spd="slow" advTm="129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702354-DDEC-46D4-9562-3ECA21361E10}"/>
              </a:ext>
            </a:extLst>
          </p:cNvPr>
          <p:cNvSpPr txBox="1"/>
          <p:nvPr/>
        </p:nvSpPr>
        <p:spPr>
          <a:xfrm>
            <a:off x="250874" y="450166"/>
            <a:ext cx="11690252" cy="5016758"/>
          </a:xfrm>
          <a:prstGeom prst="rect">
            <a:avLst/>
          </a:prstGeom>
          <a:noFill/>
        </p:spPr>
        <p:txBody>
          <a:bodyPr wrap="square" rtlCol="0">
            <a:spAutoFit/>
          </a:bodyPr>
          <a:lstStyle/>
          <a:p>
            <a:r>
              <a:rPr lang="en-GB" sz="8000" dirty="0">
                <a:latin typeface="Comic Sans MS" panose="030F0702030302020204" pitchFamily="66" charset="0"/>
              </a:rPr>
              <a:t>We are learning</a:t>
            </a:r>
          </a:p>
          <a:p>
            <a:r>
              <a:rPr lang="en-GB" sz="8000" dirty="0">
                <a:latin typeface="Comic Sans MS" panose="030F0702030302020204" pitchFamily="66" charset="0"/>
              </a:rPr>
              <a:t>To find out about an amazing creature.</a:t>
            </a:r>
          </a:p>
          <a:p>
            <a:r>
              <a:rPr lang="en-GB" sz="8000" dirty="0">
                <a:latin typeface="Comic Sans MS" panose="030F0702030302020204" pitchFamily="66" charset="0"/>
              </a:rPr>
              <a:t>To write facts about it. </a:t>
            </a:r>
            <a:endParaRPr lang="en-US" sz="8000" dirty="0">
              <a:latin typeface="Comic Sans MS" panose="030F0702030302020204" pitchFamily="66" charset="0"/>
            </a:endParaRPr>
          </a:p>
        </p:txBody>
      </p:sp>
      <p:pic>
        <p:nvPicPr>
          <p:cNvPr id="3" name="Audio 2">
            <a:hlinkClick r:id="" action="ppaction://media"/>
            <a:extLst>
              <a:ext uri="{FF2B5EF4-FFF2-40B4-BE49-F238E27FC236}">
                <a16:creationId xmlns:a16="http://schemas.microsoft.com/office/drawing/2014/main" id="{22A9E6BF-45A1-449B-96E7-CD6D9F5552CE}"/>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2675610425"/>
      </p:ext>
    </p:extLst>
  </p:cSld>
  <p:clrMapOvr>
    <a:masterClrMapping/>
  </p:clrMapOvr>
  <mc:AlternateContent xmlns:mc="http://schemas.openxmlformats.org/markup-compatibility/2006">
    <mc:Choice xmlns:p14="http://schemas.microsoft.com/office/powerpoint/2010/main" Requires="p14">
      <p:transition spd="slow" p14:dur="2000" advTm="10305"/>
    </mc:Choice>
    <mc:Fallback>
      <p:transition spd="slow" advTm="103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5170646"/>
          </a:xfrm>
          <a:prstGeom prst="rect">
            <a:avLst/>
          </a:prstGeom>
          <a:noFill/>
        </p:spPr>
        <p:txBody>
          <a:bodyPr wrap="square" rtlCol="0">
            <a:spAutoFit/>
          </a:bodyPr>
          <a:lstStyle/>
          <a:p>
            <a:r>
              <a:rPr lang="en-GB" sz="6600" dirty="0">
                <a:latin typeface="Comic Sans MS" panose="030F0702030302020204" pitchFamily="66" charset="0"/>
              </a:rPr>
              <a:t>Today we will be learning about a fascinating creature. </a:t>
            </a:r>
          </a:p>
          <a:p>
            <a:r>
              <a:rPr lang="en-GB" sz="6600" dirty="0">
                <a:latin typeface="Comic Sans MS" panose="030F0702030302020204" pitchFamily="66" charset="0"/>
              </a:rPr>
              <a:t>Look on the next slide to find out what it is......</a:t>
            </a:r>
            <a:endParaRPr lang="en-US" sz="6600" dirty="0">
              <a:latin typeface="Comic Sans MS" panose="030F0702030302020204" pitchFamily="66" charset="0"/>
            </a:endParaRPr>
          </a:p>
        </p:txBody>
      </p:sp>
      <p:pic>
        <p:nvPicPr>
          <p:cNvPr id="3" name="Audio 2">
            <a:hlinkClick r:id="" action="ppaction://media"/>
            <a:extLst>
              <a:ext uri="{FF2B5EF4-FFF2-40B4-BE49-F238E27FC236}">
                <a16:creationId xmlns:a16="http://schemas.microsoft.com/office/drawing/2014/main" id="{A948E24E-0C86-43E8-97A3-AE1975F4EEFD}"/>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1136836758"/>
      </p:ext>
    </p:extLst>
  </p:cSld>
  <p:clrMapOvr>
    <a:masterClrMapping/>
  </p:clrMapOvr>
  <mc:AlternateContent xmlns:mc="http://schemas.openxmlformats.org/markup-compatibility/2006">
    <mc:Choice xmlns:p14="http://schemas.microsoft.com/office/powerpoint/2010/main" Requires="p14">
      <p:transition spd="slow" p14:dur="2000" advTm="8596"/>
    </mc:Choice>
    <mc:Fallback>
      <p:transition spd="slow" advTm="85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pic>
        <p:nvPicPr>
          <p:cNvPr id="2050" name="Picture 2" descr="See the source image">
            <a:extLst>
              <a:ext uri="{FF2B5EF4-FFF2-40B4-BE49-F238E27FC236}">
                <a16:creationId xmlns:a16="http://schemas.microsoft.com/office/drawing/2014/main" id="{BE90721B-0437-4607-B5A8-A6E230CA19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14579" y="1269486"/>
            <a:ext cx="3750787" cy="547597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1ACFA27-98E1-4295-8179-1618F2D0EBF3}"/>
              </a:ext>
            </a:extLst>
          </p:cNvPr>
          <p:cNvSpPr txBox="1"/>
          <p:nvPr/>
        </p:nvSpPr>
        <p:spPr>
          <a:xfrm>
            <a:off x="407963" y="253218"/>
            <a:ext cx="11310425" cy="830997"/>
          </a:xfrm>
          <a:prstGeom prst="rect">
            <a:avLst/>
          </a:prstGeom>
          <a:noFill/>
        </p:spPr>
        <p:txBody>
          <a:bodyPr wrap="square" rtlCol="0">
            <a:spAutoFit/>
          </a:bodyPr>
          <a:lstStyle/>
          <a:p>
            <a:pPr algn="ctr"/>
            <a:r>
              <a:rPr lang="en-GB" sz="4800" b="1" dirty="0">
                <a:latin typeface="Comic Sans MS" panose="030F0702030302020204" pitchFamily="66" charset="0"/>
              </a:rPr>
              <a:t>The Goliath Tarantula</a:t>
            </a:r>
            <a:endParaRPr lang="en-US" sz="4800" b="1" dirty="0">
              <a:latin typeface="Comic Sans MS" panose="030F0702030302020204" pitchFamily="66" charset="0"/>
            </a:endParaRPr>
          </a:p>
        </p:txBody>
      </p:sp>
      <p:pic>
        <p:nvPicPr>
          <p:cNvPr id="3" name="Audio 2">
            <a:hlinkClick r:id="" action="ppaction://media"/>
            <a:extLst>
              <a:ext uri="{FF2B5EF4-FFF2-40B4-BE49-F238E27FC236}">
                <a16:creationId xmlns:a16="http://schemas.microsoft.com/office/drawing/2014/main" id="{FFFE8A81-F5CE-42D5-8F4C-1C9609255677}"/>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472170224"/>
      </p:ext>
    </p:extLst>
  </p:cSld>
  <p:clrMapOvr>
    <a:masterClrMapping/>
  </p:clrMapOvr>
  <mc:AlternateContent xmlns:mc="http://schemas.openxmlformats.org/markup-compatibility/2006">
    <mc:Choice xmlns:p14="http://schemas.microsoft.com/office/powerpoint/2010/main" Requires="p14">
      <p:transition spd="slow" p14:dur="2000" advTm="6789"/>
    </mc:Choice>
    <mc:Fallback>
      <p:transition spd="slow" advTm="67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sp>
        <p:nvSpPr>
          <p:cNvPr id="2" name="TextBox 1">
            <a:extLst>
              <a:ext uri="{FF2B5EF4-FFF2-40B4-BE49-F238E27FC236}">
                <a16:creationId xmlns:a16="http://schemas.microsoft.com/office/drawing/2014/main" id="{41ACFA27-98E1-4295-8179-1618F2D0EBF3}"/>
              </a:ext>
            </a:extLst>
          </p:cNvPr>
          <p:cNvSpPr txBox="1"/>
          <p:nvPr/>
        </p:nvSpPr>
        <p:spPr>
          <a:xfrm>
            <a:off x="407963" y="253218"/>
            <a:ext cx="11310425" cy="3046988"/>
          </a:xfrm>
          <a:prstGeom prst="rect">
            <a:avLst/>
          </a:prstGeom>
          <a:noFill/>
        </p:spPr>
        <p:txBody>
          <a:bodyPr wrap="square" rtlCol="0">
            <a:spAutoFit/>
          </a:bodyPr>
          <a:lstStyle/>
          <a:p>
            <a:r>
              <a:rPr lang="en-GB" sz="4800" dirty="0">
                <a:latin typeface="Comic Sans MS" panose="030F0702030302020204" pitchFamily="66" charset="0"/>
              </a:rPr>
              <a:t>The Goliath tarantula is also known as the ‘Bird eating tarantula’ because as you can guess, it eats birds amongst other creatures. </a:t>
            </a:r>
            <a:endParaRPr lang="en-US" sz="4800" dirty="0">
              <a:latin typeface="Comic Sans MS" panose="030F0702030302020204" pitchFamily="66" charset="0"/>
            </a:endParaRPr>
          </a:p>
        </p:txBody>
      </p:sp>
      <p:pic>
        <p:nvPicPr>
          <p:cNvPr id="3" name="Audio 2">
            <a:hlinkClick r:id="" action="ppaction://media"/>
            <a:extLst>
              <a:ext uri="{FF2B5EF4-FFF2-40B4-BE49-F238E27FC236}">
                <a16:creationId xmlns:a16="http://schemas.microsoft.com/office/drawing/2014/main" id="{E909F41E-B7AD-4F07-8EEF-C45460C47796}"/>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1114791370"/>
      </p:ext>
    </p:extLst>
  </p:cSld>
  <p:clrMapOvr>
    <a:masterClrMapping/>
  </p:clrMapOvr>
  <mc:AlternateContent xmlns:mc="http://schemas.openxmlformats.org/markup-compatibility/2006">
    <mc:Choice xmlns:p14="http://schemas.microsoft.com/office/powerpoint/2010/main" Requires="p14">
      <p:transition spd="slow" p14:dur="2000" advTm="12126"/>
    </mc:Choice>
    <mc:Fallback>
      <p:transition spd="slow" advTm="121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sp>
        <p:nvSpPr>
          <p:cNvPr id="2" name="TextBox 1">
            <a:extLst>
              <a:ext uri="{FF2B5EF4-FFF2-40B4-BE49-F238E27FC236}">
                <a16:creationId xmlns:a16="http://schemas.microsoft.com/office/drawing/2014/main" id="{41ACFA27-98E1-4295-8179-1618F2D0EBF3}"/>
              </a:ext>
            </a:extLst>
          </p:cNvPr>
          <p:cNvSpPr txBox="1"/>
          <p:nvPr/>
        </p:nvSpPr>
        <p:spPr>
          <a:xfrm>
            <a:off x="407963" y="253218"/>
            <a:ext cx="11310425" cy="5262979"/>
          </a:xfrm>
          <a:prstGeom prst="rect">
            <a:avLst/>
          </a:prstGeom>
          <a:noFill/>
        </p:spPr>
        <p:txBody>
          <a:bodyPr wrap="square" rtlCol="0">
            <a:spAutoFit/>
          </a:bodyPr>
          <a:lstStyle/>
          <a:p>
            <a:r>
              <a:rPr lang="en-GB" sz="4800" dirty="0">
                <a:solidFill>
                  <a:srgbClr val="7030A0"/>
                </a:solidFill>
                <a:latin typeface="Comic Sans MS" panose="030F0702030302020204" pitchFamily="66" charset="0"/>
              </a:rPr>
              <a:t>Habitat:</a:t>
            </a:r>
          </a:p>
          <a:p>
            <a:r>
              <a:rPr lang="en-GB" sz="4800" dirty="0">
                <a:latin typeface="Comic Sans MS" panose="030F0702030302020204" pitchFamily="66" charset="0"/>
              </a:rPr>
              <a:t>The goliath tarantula can be found in almost all areas of the Amazon rainforest but they particularly like marshy and swampy areas. They dig burrows in the soft, moist soil and hide inside them. </a:t>
            </a:r>
          </a:p>
        </p:txBody>
      </p:sp>
      <p:pic>
        <p:nvPicPr>
          <p:cNvPr id="3" name="Audio 2">
            <a:hlinkClick r:id="" action="ppaction://media"/>
            <a:extLst>
              <a:ext uri="{FF2B5EF4-FFF2-40B4-BE49-F238E27FC236}">
                <a16:creationId xmlns:a16="http://schemas.microsoft.com/office/drawing/2014/main" id="{66A505F9-AE10-4DA8-A3F1-BCAF30BF5E62}"/>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1954585784"/>
      </p:ext>
    </p:extLst>
  </p:cSld>
  <p:clrMapOvr>
    <a:masterClrMapping/>
  </p:clrMapOvr>
  <mc:AlternateContent xmlns:mc="http://schemas.openxmlformats.org/markup-compatibility/2006">
    <mc:Choice xmlns:p14="http://schemas.microsoft.com/office/powerpoint/2010/main" Requires="p14">
      <p:transition spd="slow" p14:dur="2000" advTm="20095"/>
    </mc:Choice>
    <mc:Fallback>
      <p:transition spd="slow" advTm="200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sp>
        <p:nvSpPr>
          <p:cNvPr id="2" name="TextBox 1">
            <a:extLst>
              <a:ext uri="{FF2B5EF4-FFF2-40B4-BE49-F238E27FC236}">
                <a16:creationId xmlns:a16="http://schemas.microsoft.com/office/drawing/2014/main" id="{41ACFA27-98E1-4295-8179-1618F2D0EBF3}"/>
              </a:ext>
            </a:extLst>
          </p:cNvPr>
          <p:cNvSpPr txBox="1"/>
          <p:nvPr/>
        </p:nvSpPr>
        <p:spPr>
          <a:xfrm>
            <a:off x="124274" y="478302"/>
            <a:ext cx="11340895" cy="1569660"/>
          </a:xfrm>
          <a:prstGeom prst="rect">
            <a:avLst/>
          </a:prstGeom>
          <a:noFill/>
        </p:spPr>
        <p:txBody>
          <a:bodyPr wrap="square" rtlCol="0">
            <a:spAutoFit/>
          </a:bodyPr>
          <a:lstStyle/>
          <a:p>
            <a:r>
              <a:rPr lang="en-GB" sz="4800" dirty="0">
                <a:solidFill>
                  <a:srgbClr val="7030A0"/>
                </a:solidFill>
                <a:latin typeface="Comic Sans MS" panose="030F0702030302020204" pitchFamily="66" charset="0"/>
              </a:rPr>
              <a:t>Habitat:</a:t>
            </a:r>
          </a:p>
          <a:p>
            <a:endParaRPr lang="en-GB" sz="4800" dirty="0">
              <a:solidFill>
                <a:srgbClr val="7030A0"/>
              </a:solidFill>
              <a:latin typeface="Comic Sans MS" panose="030F0702030302020204" pitchFamily="66" charset="0"/>
            </a:endParaRPr>
          </a:p>
        </p:txBody>
      </p:sp>
      <p:pic>
        <p:nvPicPr>
          <p:cNvPr id="8194" name="Picture 2" descr="See the source image">
            <a:extLst>
              <a:ext uri="{FF2B5EF4-FFF2-40B4-BE49-F238E27FC236}">
                <a16:creationId xmlns:a16="http://schemas.microsoft.com/office/drawing/2014/main" id="{D56351CA-3847-43DF-A943-E663B0B0E7A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91992" y="1280670"/>
            <a:ext cx="6808279" cy="509902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F6611C9-77AD-4033-ADE9-A679EADE2CB7}"/>
              </a:ext>
            </a:extLst>
          </p:cNvPr>
          <p:cNvSpPr txBox="1"/>
          <p:nvPr/>
        </p:nvSpPr>
        <p:spPr>
          <a:xfrm>
            <a:off x="9551963" y="2142444"/>
            <a:ext cx="2166425" cy="707886"/>
          </a:xfrm>
          <a:prstGeom prst="rect">
            <a:avLst/>
          </a:prstGeom>
          <a:noFill/>
        </p:spPr>
        <p:txBody>
          <a:bodyPr wrap="square" rtlCol="0">
            <a:spAutoFit/>
          </a:bodyPr>
          <a:lstStyle/>
          <a:p>
            <a:r>
              <a:rPr lang="en-GB" sz="4000" dirty="0">
                <a:latin typeface="Comic Sans MS" panose="030F0702030302020204" pitchFamily="66" charset="0"/>
              </a:rPr>
              <a:t>burrow</a:t>
            </a:r>
            <a:endParaRPr lang="en-US" sz="4000" dirty="0">
              <a:latin typeface="Comic Sans MS" panose="030F0702030302020204" pitchFamily="66" charset="0"/>
            </a:endParaRPr>
          </a:p>
        </p:txBody>
      </p:sp>
      <p:cxnSp>
        <p:nvCxnSpPr>
          <p:cNvPr id="6" name="Straight Arrow Connector 5">
            <a:extLst>
              <a:ext uri="{FF2B5EF4-FFF2-40B4-BE49-F238E27FC236}">
                <a16:creationId xmlns:a16="http://schemas.microsoft.com/office/drawing/2014/main" id="{885A31E0-45AF-4FDC-A64A-1083A38F5277}"/>
              </a:ext>
            </a:extLst>
          </p:cNvPr>
          <p:cNvCxnSpPr>
            <a:stCxn id="3" idx="1"/>
          </p:cNvCxnSpPr>
          <p:nvPr/>
        </p:nvCxnSpPr>
        <p:spPr>
          <a:xfrm flipH="1">
            <a:off x="6583680" y="2496387"/>
            <a:ext cx="2968283" cy="59094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7" name="Audio 6">
            <a:hlinkClick r:id="" action="ppaction://media"/>
            <a:extLst>
              <a:ext uri="{FF2B5EF4-FFF2-40B4-BE49-F238E27FC236}">
                <a16:creationId xmlns:a16="http://schemas.microsoft.com/office/drawing/2014/main" id="{C8A04EB1-03B5-40F7-AF27-1266BB4DDF7C}"/>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4120008534"/>
      </p:ext>
    </p:extLst>
  </p:cSld>
  <p:clrMapOvr>
    <a:masterClrMapping/>
  </p:clrMapOvr>
  <mc:AlternateContent xmlns:mc="http://schemas.openxmlformats.org/markup-compatibility/2006">
    <mc:Choice xmlns:p14="http://schemas.microsoft.com/office/powerpoint/2010/main" Requires="p14">
      <p:transition spd="slow" p14:dur="2000" advTm="6362"/>
    </mc:Choice>
    <mc:Fallback>
      <p:transition spd="slow" advTm="63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sp>
        <p:nvSpPr>
          <p:cNvPr id="2" name="TextBox 1">
            <a:extLst>
              <a:ext uri="{FF2B5EF4-FFF2-40B4-BE49-F238E27FC236}">
                <a16:creationId xmlns:a16="http://schemas.microsoft.com/office/drawing/2014/main" id="{41ACFA27-98E1-4295-8179-1618F2D0EBF3}"/>
              </a:ext>
            </a:extLst>
          </p:cNvPr>
          <p:cNvSpPr txBox="1"/>
          <p:nvPr/>
        </p:nvSpPr>
        <p:spPr>
          <a:xfrm>
            <a:off x="407963" y="253218"/>
            <a:ext cx="11310425" cy="6247864"/>
          </a:xfrm>
          <a:prstGeom prst="rect">
            <a:avLst/>
          </a:prstGeom>
          <a:noFill/>
        </p:spPr>
        <p:txBody>
          <a:bodyPr wrap="square" rtlCol="0">
            <a:spAutoFit/>
          </a:bodyPr>
          <a:lstStyle/>
          <a:p>
            <a:r>
              <a:rPr lang="en-GB" sz="4800" dirty="0">
                <a:solidFill>
                  <a:srgbClr val="7030A0"/>
                </a:solidFill>
                <a:latin typeface="Comic Sans MS" panose="030F0702030302020204" pitchFamily="66" charset="0"/>
              </a:rPr>
              <a:t>Appearance:</a:t>
            </a:r>
          </a:p>
          <a:p>
            <a:endParaRPr lang="en-GB" sz="2800" dirty="0">
              <a:latin typeface="Comic Sans MS" panose="030F0702030302020204" pitchFamily="66" charset="0"/>
            </a:endParaRPr>
          </a:p>
          <a:p>
            <a:r>
              <a:rPr lang="en-GB" sz="3600" dirty="0">
                <a:latin typeface="Comic Sans MS" panose="030F0702030302020204" pitchFamily="66" charset="0"/>
              </a:rPr>
              <a:t>The goliath tarantula is both light and dark brown. Unlike some other spiders, goliaths have bad eyesight. They rely on their leg hairs which are sensitive to vibration. If they feel that a predator is close to them, they rub their legs together and their little hairs fly off and get stuck on the predator. This can make the predator very uncomfortable and they usually move away from the goliath. </a:t>
            </a:r>
          </a:p>
        </p:txBody>
      </p:sp>
      <p:pic>
        <p:nvPicPr>
          <p:cNvPr id="3" name="Audio 2">
            <a:hlinkClick r:id="" action="ppaction://media"/>
            <a:extLst>
              <a:ext uri="{FF2B5EF4-FFF2-40B4-BE49-F238E27FC236}">
                <a16:creationId xmlns:a16="http://schemas.microsoft.com/office/drawing/2014/main" id="{7CEB5587-77FF-4FF3-8944-F4C96902A745}"/>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852437259"/>
      </p:ext>
    </p:extLst>
  </p:cSld>
  <p:clrMapOvr>
    <a:masterClrMapping/>
  </p:clrMapOvr>
  <mc:AlternateContent xmlns:mc="http://schemas.openxmlformats.org/markup-compatibility/2006">
    <mc:Choice xmlns:p14="http://schemas.microsoft.com/office/powerpoint/2010/main" Requires="p14">
      <p:transition spd="slow" p14:dur="2000" advTm="34250"/>
    </mc:Choice>
    <mc:Fallback>
      <p:transition spd="slow" advTm="342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pic>
        <p:nvPicPr>
          <p:cNvPr id="2050" name="Picture 2" descr="See the source image">
            <a:extLst>
              <a:ext uri="{FF2B5EF4-FFF2-40B4-BE49-F238E27FC236}">
                <a16:creationId xmlns:a16="http://schemas.microsoft.com/office/drawing/2014/main" id="{BE90721B-0437-4607-B5A8-A6E230CA19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14579" y="1269486"/>
            <a:ext cx="3750787" cy="547597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A698486-3416-4D31-ADA9-17F7125988F4}"/>
              </a:ext>
            </a:extLst>
          </p:cNvPr>
          <p:cNvSpPr txBox="1"/>
          <p:nvPr/>
        </p:nvSpPr>
        <p:spPr>
          <a:xfrm>
            <a:off x="420130" y="284205"/>
            <a:ext cx="11166959" cy="6186309"/>
          </a:xfrm>
          <a:prstGeom prst="rect">
            <a:avLst/>
          </a:prstGeom>
          <a:noFill/>
        </p:spPr>
        <p:txBody>
          <a:bodyPr wrap="square" rtlCol="0">
            <a:spAutoFit/>
          </a:bodyPr>
          <a:lstStyle/>
          <a:p>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latin typeface="Comic Sans MS" panose="030F0702030302020204" pitchFamily="66" charset="0"/>
            </a:endParaRPr>
          </a:p>
          <a:p>
            <a:r>
              <a:rPr lang="en-GB" sz="4800" dirty="0">
                <a:latin typeface="Comic Sans MS" panose="030F0702030302020204" pitchFamily="66" charset="0"/>
              </a:rPr>
              <a:t>leg									eyes							</a:t>
            </a:r>
          </a:p>
          <a:p>
            <a:endParaRPr lang="en-GB" sz="4800" dirty="0">
              <a:latin typeface="Comic Sans MS" panose="030F0702030302020204" pitchFamily="66" charset="0"/>
            </a:endParaRPr>
          </a:p>
          <a:p>
            <a:r>
              <a:rPr lang="en-GB" sz="4800" dirty="0">
                <a:latin typeface="Comic Sans MS" panose="030F0702030302020204" pitchFamily="66" charset="0"/>
              </a:rPr>
              <a:t>thorax						</a:t>
            </a:r>
          </a:p>
          <a:p>
            <a:endParaRPr lang="en-GB" sz="4800" dirty="0">
              <a:latin typeface="Comic Sans MS" panose="030F0702030302020204" pitchFamily="66" charset="0"/>
            </a:endParaRPr>
          </a:p>
          <a:p>
            <a:r>
              <a:rPr lang="en-GB" sz="4800" dirty="0">
                <a:latin typeface="Comic Sans MS" panose="030F0702030302020204" pitchFamily="66" charset="0"/>
              </a:rPr>
              <a:t>abdomen</a:t>
            </a:r>
          </a:p>
        </p:txBody>
      </p:sp>
      <p:cxnSp>
        <p:nvCxnSpPr>
          <p:cNvPr id="6" name="Straight Arrow Connector 5">
            <a:extLst>
              <a:ext uri="{FF2B5EF4-FFF2-40B4-BE49-F238E27FC236}">
                <a16:creationId xmlns:a16="http://schemas.microsoft.com/office/drawing/2014/main" id="{B1C3C459-6053-4260-9447-073D1D80F70E}"/>
              </a:ext>
            </a:extLst>
          </p:cNvPr>
          <p:cNvCxnSpPr/>
          <p:nvPr/>
        </p:nvCxnSpPr>
        <p:spPr>
          <a:xfrm>
            <a:off x="1544595" y="2446638"/>
            <a:ext cx="2804983" cy="197708"/>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284C8CCB-41D8-4E7C-95D0-BFA7AA6A0886}"/>
              </a:ext>
            </a:extLst>
          </p:cNvPr>
          <p:cNvCxnSpPr>
            <a:cxnSpLocks/>
          </p:cNvCxnSpPr>
          <p:nvPr/>
        </p:nvCxnSpPr>
        <p:spPr>
          <a:xfrm flipV="1">
            <a:off x="2500185" y="4007471"/>
            <a:ext cx="3134496" cy="519067"/>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2C3EA7E5-73C5-4AB0-AB77-7D57B219B753}"/>
              </a:ext>
            </a:extLst>
          </p:cNvPr>
          <p:cNvCxnSpPr>
            <a:cxnSpLocks/>
          </p:cNvCxnSpPr>
          <p:nvPr/>
        </p:nvCxnSpPr>
        <p:spPr>
          <a:xfrm flipV="1">
            <a:off x="3072715" y="5238992"/>
            <a:ext cx="3023285" cy="774477"/>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64C5DE3A-F008-4E0F-A9E5-5EF1D389BB60}"/>
              </a:ext>
            </a:extLst>
          </p:cNvPr>
          <p:cNvCxnSpPr>
            <a:cxnSpLocks/>
          </p:cNvCxnSpPr>
          <p:nvPr/>
        </p:nvCxnSpPr>
        <p:spPr>
          <a:xfrm flipH="1">
            <a:off x="6035040" y="2644346"/>
            <a:ext cx="2643440" cy="87733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pic>
        <p:nvPicPr>
          <p:cNvPr id="5" name="Audio 4">
            <a:hlinkClick r:id="" action="ppaction://media"/>
            <a:extLst>
              <a:ext uri="{FF2B5EF4-FFF2-40B4-BE49-F238E27FC236}">
                <a16:creationId xmlns:a16="http://schemas.microsoft.com/office/drawing/2014/main" id="{A6CD1DED-405C-403C-A917-BB959157F5F4}"/>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2832422300"/>
      </p:ext>
    </p:extLst>
  </p:cSld>
  <p:clrMapOvr>
    <a:masterClrMapping/>
  </p:clrMapOvr>
  <mc:AlternateContent xmlns:mc="http://schemas.openxmlformats.org/markup-compatibility/2006">
    <mc:Choice xmlns:p14="http://schemas.microsoft.com/office/powerpoint/2010/main" Requires="p14">
      <p:transition spd="slow" p14:dur="2000" advTm="26859"/>
    </mc:Choice>
    <mc:Fallback>
      <p:transition spd="slow" advTm="268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sp>
        <p:nvSpPr>
          <p:cNvPr id="2" name="TextBox 1">
            <a:extLst>
              <a:ext uri="{FF2B5EF4-FFF2-40B4-BE49-F238E27FC236}">
                <a16:creationId xmlns:a16="http://schemas.microsoft.com/office/drawing/2014/main" id="{41ACFA27-98E1-4295-8179-1618F2D0EBF3}"/>
              </a:ext>
            </a:extLst>
          </p:cNvPr>
          <p:cNvSpPr txBox="1"/>
          <p:nvPr/>
        </p:nvSpPr>
        <p:spPr>
          <a:xfrm>
            <a:off x="407963" y="253218"/>
            <a:ext cx="11310425" cy="6801862"/>
          </a:xfrm>
          <a:prstGeom prst="rect">
            <a:avLst/>
          </a:prstGeom>
          <a:noFill/>
        </p:spPr>
        <p:txBody>
          <a:bodyPr wrap="square" rtlCol="0">
            <a:spAutoFit/>
          </a:bodyPr>
          <a:lstStyle/>
          <a:p>
            <a:r>
              <a:rPr lang="en-GB" sz="4800" dirty="0">
                <a:solidFill>
                  <a:srgbClr val="7030A0"/>
                </a:solidFill>
                <a:latin typeface="Comic Sans MS" panose="030F0702030302020204" pitchFamily="66" charset="0"/>
              </a:rPr>
              <a:t>What they eat:</a:t>
            </a:r>
          </a:p>
          <a:p>
            <a:endParaRPr lang="en-GB" sz="2800" dirty="0">
              <a:latin typeface="Comic Sans MS" panose="030F0702030302020204" pitchFamily="66" charset="0"/>
            </a:endParaRPr>
          </a:p>
          <a:p>
            <a:r>
              <a:rPr lang="en-GB" sz="3600" dirty="0">
                <a:latin typeface="Comic Sans MS" panose="030F0702030302020204" pitchFamily="66" charset="0"/>
              </a:rPr>
              <a:t>The goliath tarantula eats frogs, birds and small rodents. Goliaths don’t weave webs to catch their prey. They hide in their burrow instead and wait to feel movement above them before they jump out and bite their prey. </a:t>
            </a:r>
          </a:p>
          <a:p>
            <a:endParaRPr lang="en-GB" sz="3600" dirty="0">
              <a:latin typeface="Comic Sans MS" panose="030F0702030302020204" pitchFamily="66" charset="0"/>
            </a:endParaRPr>
          </a:p>
          <a:p>
            <a:endParaRPr lang="en-GB" sz="3600" dirty="0">
              <a:latin typeface="Comic Sans MS" panose="030F0702030302020204" pitchFamily="66" charset="0"/>
            </a:endParaRPr>
          </a:p>
          <a:p>
            <a:endParaRPr lang="en-GB" sz="3600" dirty="0">
              <a:latin typeface="Comic Sans MS" panose="030F0702030302020204" pitchFamily="66" charset="0"/>
            </a:endParaRPr>
          </a:p>
          <a:p>
            <a:r>
              <a:rPr lang="en-GB" sz="3600" dirty="0">
                <a:latin typeface="Comic Sans MS" panose="030F0702030302020204" pitchFamily="66" charset="0"/>
              </a:rPr>
              <a:t>                                  Rodent called an ‘agouti’. </a:t>
            </a:r>
          </a:p>
          <a:p>
            <a:endParaRPr lang="en-GB" sz="3600" dirty="0">
              <a:latin typeface="Comic Sans MS" panose="030F0702030302020204" pitchFamily="66" charset="0"/>
            </a:endParaRPr>
          </a:p>
        </p:txBody>
      </p:sp>
      <p:pic>
        <p:nvPicPr>
          <p:cNvPr id="1026" name="Picture 2" descr="Image result for agouti">
            <a:extLst>
              <a:ext uri="{FF2B5EF4-FFF2-40B4-BE49-F238E27FC236}">
                <a16:creationId xmlns:a16="http://schemas.microsoft.com/office/drawing/2014/main" id="{25F348EB-8A82-4BD8-9BD2-A8E5C4420C5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51439" y="3800998"/>
            <a:ext cx="3107209" cy="2076181"/>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a:extLst>
              <a:ext uri="{FF2B5EF4-FFF2-40B4-BE49-F238E27FC236}">
                <a16:creationId xmlns:a16="http://schemas.microsoft.com/office/drawing/2014/main" id="{6C8AC618-B14B-4E9D-9279-627F53F8AACE}"/>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3699977593"/>
      </p:ext>
    </p:extLst>
  </p:cSld>
  <p:clrMapOvr>
    <a:masterClrMapping/>
  </p:clrMapOvr>
  <mc:AlternateContent xmlns:mc="http://schemas.openxmlformats.org/markup-compatibility/2006">
    <mc:Choice xmlns:p14="http://schemas.microsoft.com/office/powerpoint/2010/main" Requires="p14">
      <p:transition spd="slow" p14:dur="2000" advTm="27286"/>
    </mc:Choice>
    <mc:Fallback>
      <p:transition spd="slow" advTm="272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sp>
        <p:nvSpPr>
          <p:cNvPr id="2" name="TextBox 1">
            <a:extLst>
              <a:ext uri="{FF2B5EF4-FFF2-40B4-BE49-F238E27FC236}">
                <a16:creationId xmlns:a16="http://schemas.microsoft.com/office/drawing/2014/main" id="{41ACFA27-98E1-4295-8179-1618F2D0EBF3}"/>
              </a:ext>
            </a:extLst>
          </p:cNvPr>
          <p:cNvSpPr txBox="1"/>
          <p:nvPr/>
        </p:nvSpPr>
        <p:spPr>
          <a:xfrm>
            <a:off x="407963" y="253218"/>
            <a:ext cx="11310425" cy="4585871"/>
          </a:xfrm>
          <a:prstGeom prst="rect">
            <a:avLst/>
          </a:prstGeom>
          <a:noFill/>
        </p:spPr>
        <p:txBody>
          <a:bodyPr wrap="square" rtlCol="0">
            <a:spAutoFit/>
          </a:bodyPr>
          <a:lstStyle/>
          <a:p>
            <a:r>
              <a:rPr lang="en-GB" sz="4800" dirty="0">
                <a:solidFill>
                  <a:srgbClr val="7030A0"/>
                </a:solidFill>
                <a:latin typeface="Comic Sans MS" panose="030F0702030302020204" pitchFamily="66" charset="0"/>
              </a:rPr>
              <a:t>For today’s lesson, I would like you to write facts about the Goliath Tarantula. I would also like you to draw a picture of one too.  </a:t>
            </a:r>
          </a:p>
          <a:p>
            <a:endParaRPr lang="en-GB" sz="2800" dirty="0">
              <a:latin typeface="Comic Sans MS" panose="030F0702030302020204" pitchFamily="66" charset="0"/>
            </a:endParaRPr>
          </a:p>
          <a:p>
            <a:endParaRPr lang="en-GB" sz="3600" dirty="0">
              <a:latin typeface="Comic Sans MS" panose="030F0702030302020204" pitchFamily="66" charset="0"/>
            </a:endParaRPr>
          </a:p>
          <a:p>
            <a:endParaRPr lang="en-GB" sz="3600" dirty="0">
              <a:latin typeface="Comic Sans MS" panose="030F0702030302020204" pitchFamily="66" charset="0"/>
            </a:endParaRPr>
          </a:p>
        </p:txBody>
      </p:sp>
      <p:pic>
        <p:nvPicPr>
          <p:cNvPr id="5" name="Audio 4">
            <a:hlinkClick r:id="" action="ppaction://media"/>
            <a:extLst>
              <a:ext uri="{FF2B5EF4-FFF2-40B4-BE49-F238E27FC236}">
                <a16:creationId xmlns:a16="http://schemas.microsoft.com/office/drawing/2014/main" id="{8C53EB31-DAED-44F4-B042-0FF02887BC24}"/>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1943087553"/>
      </p:ext>
    </p:extLst>
  </p:cSld>
  <p:clrMapOvr>
    <a:masterClrMapping/>
  </p:clrMapOvr>
  <mc:AlternateContent xmlns:mc="http://schemas.openxmlformats.org/markup-compatibility/2006">
    <mc:Choice xmlns:p14="http://schemas.microsoft.com/office/powerpoint/2010/main" Requires="p14">
      <p:transition spd="slow" p14:dur="2000" advTm="9306"/>
    </mc:Choice>
    <mc:Fallback>
      <p:transition spd="slow" advTm="93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TotalTime>
  <Words>304</Words>
  <Application>Microsoft Office PowerPoint</Application>
  <PresentationFormat>Widescreen</PresentationFormat>
  <Paragraphs>36</Paragraphs>
  <Slides>11</Slides>
  <Notes>0</Notes>
  <HiddenSlides>0</HiddenSlides>
  <MMClips>11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Christina Weerasekera</dc:creator>
  <cp:lastModifiedBy>Christina Weerasekera</cp:lastModifiedBy>
  <cp:revision>6</cp:revision>
  <dcterms:created xsi:type="dcterms:W3CDTF">2021-02-05T14:13:08Z</dcterms:created>
  <dcterms:modified xsi:type="dcterms:W3CDTF">2021-02-07T15:33:21Z</dcterms:modified>
</cp:coreProperties>
</file>